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7" d="100"/>
          <a:sy n="57" d="100"/>
        </p:scale>
        <p:origin x="-1746" y="-3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6EBE6873-2C21-40AC-997C-80272E41D17D}" type="datetimeFigureOut">
              <a:rPr lang="es-MX" smtClean="0"/>
              <a:t>29/04/2021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A468450-1B3F-4432-8963-FD2AA9D4C2AB}" type="slidenum">
              <a:rPr lang="es-MX" smtClean="0"/>
              <a:t>‹Nº›</a:t>
            </a:fld>
            <a:endParaRPr lang="es-MX"/>
          </a:p>
        </p:txBody>
      </p:sp>
    </p:spTree>
    <p:extLst>
      <p:ext uri="{BB962C8B-B14F-4D97-AF65-F5344CB8AC3E}">
        <p14:creationId xmlns:p14="http://schemas.microsoft.com/office/powerpoint/2010/main" val="1558165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EBE6873-2C21-40AC-997C-80272E41D17D}" type="datetimeFigureOut">
              <a:rPr lang="es-MX" smtClean="0"/>
              <a:t>29/04/2021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A468450-1B3F-4432-8963-FD2AA9D4C2AB}" type="slidenum">
              <a:rPr lang="es-MX" smtClean="0"/>
              <a:t>‹Nº›</a:t>
            </a:fld>
            <a:endParaRPr lang="es-MX"/>
          </a:p>
        </p:txBody>
      </p:sp>
    </p:spTree>
    <p:extLst>
      <p:ext uri="{BB962C8B-B14F-4D97-AF65-F5344CB8AC3E}">
        <p14:creationId xmlns:p14="http://schemas.microsoft.com/office/powerpoint/2010/main" val="752981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EBE6873-2C21-40AC-997C-80272E41D17D}" type="datetimeFigureOut">
              <a:rPr lang="es-MX" smtClean="0"/>
              <a:t>29/04/2021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A468450-1B3F-4432-8963-FD2AA9D4C2AB}" type="slidenum">
              <a:rPr lang="es-MX" smtClean="0"/>
              <a:t>‹Nº›</a:t>
            </a:fld>
            <a:endParaRPr lang="es-MX"/>
          </a:p>
        </p:txBody>
      </p:sp>
    </p:spTree>
    <p:extLst>
      <p:ext uri="{BB962C8B-B14F-4D97-AF65-F5344CB8AC3E}">
        <p14:creationId xmlns:p14="http://schemas.microsoft.com/office/powerpoint/2010/main" val="869050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EBE6873-2C21-40AC-997C-80272E41D17D}" type="datetimeFigureOut">
              <a:rPr lang="es-MX" smtClean="0"/>
              <a:t>29/04/2021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A468450-1B3F-4432-8963-FD2AA9D4C2AB}" type="slidenum">
              <a:rPr lang="es-MX" smtClean="0"/>
              <a:t>‹Nº›</a:t>
            </a:fld>
            <a:endParaRPr lang="es-MX"/>
          </a:p>
        </p:txBody>
      </p:sp>
    </p:spTree>
    <p:extLst>
      <p:ext uri="{BB962C8B-B14F-4D97-AF65-F5344CB8AC3E}">
        <p14:creationId xmlns:p14="http://schemas.microsoft.com/office/powerpoint/2010/main" val="2924610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EBE6873-2C21-40AC-997C-80272E41D17D}" type="datetimeFigureOut">
              <a:rPr lang="es-MX" smtClean="0"/>
              <a:t>29/04/2021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A468450-1B3F-4432-8963-FD2AA9D4C2AB}" type="slidenum">
              <a:rPr lang="es-MX" smtClean="0"/>
              <a:t>‹Nº›</a:t>
            </a:fld>
            <a:endParaRPr lang="es-MX"/>
          </a:p>
        </p:txBody>
      </p:sp>
    </p:spTree>
    <p:extLst>
      <p:ext uri="{BB962C8B-B14F-4D97-AF65-F5344CB8AC3E}">
        <p14:creationId xmlns:p14="http://schemas.microsoft.com/office/powerpoint/2010/main" val="223383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6EBE6873-2C21-40AC-997C-80272E41D17D}" type="datetimeFigureOut">
              <a:rPr lang="es-MX" smtClean="0"/>
              <a:t>29/04/2021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A468450-1B3F-4432-8963-FD2AA9D4C2AB}" type="slidenum">
              <a:rPr lang="es-MX" smtClean="0"/>
              <a:t>‹Nº›</a:t>
            </a:fld>
            <a:endParaRPr lang="es-MX"/>
          </a:p>
        </p:txBody>
      </p:sp>
    </p:spTree>
    <p:extLst>
      <p:ext uri="{BB962C8B-B14F-4D97-AF65-F5344CB8AC3E}">
        <p14:creationId xmlns:p14="http://schemas.microsoft.com/office/powerpoint/2010/main" val="371005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6EBE6873-2C21-40AC-997C-80272E41D17D}" type="datetimeFigureOut">
              <a:rPr lang="es-MX" smtClean="0"/>
              <a:t>29/04/2021</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4A468450-1B3F-4432-8963-FD2AA9D4C2AB}" type="slidenum">
              <a:rPr lang="es-MX" smtClean="0"/>
              <a:t>‹Nº›</a:t>
            </a:fld>
            <a:endParaRPr lang="es-MX"/>
          </a:p>
        </p:txBody>
      </p:sp>
    </p:spTree>
    <p:extLst>
      <p:ext uri="{BB962C8B-B14F-4D97-AF65-F5344CB8AC3E}">
        <p14:creationId xmlns:p14="http://schemas.microsoft.com/office/powerpoint/2010/main" val="2587053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6EBE6873-2C21-40AC-997C-80272E41D17D}" type="datetimeFigureOut">
              <a:rPr lang="es-MX" smtClean="0"/>
              <a:t>29/04/2021</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4A468450-1B3F-4432-8963-FD2AA9D4C2AB}" type="slidenum">
              <a:rPr lang="es-MX" smtClean="0"/>
              <a:t>‹Nº›</a:t>
            </a:fld>
            <a:endParaRPr lang="es-MX"/>
          </a:p>
        </p:txBody>
      </p:sp>
    </p:spTree>
    <p:extLst>
      <p:ext uri="{BB962C8B-B14F-4D97-AF65-F5344CB8AC3E}">
        <p14:creationId xmlns:p14="http://schemas.microsoft.com/office/powerpoint/2010/main" val="1458289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EBE6873-2C21-40AC-997C-80272E41D17D}" type="datetimeFigureOut">
              <a:rPr lang="es-MX" smtClean="0"/>
              <a:t>29/04/2021</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4A468450-1B3F-4432-8963-FD2AA9D4C2AB}" type="slidenum">
              <a:rPr lang="es-MX" smtClean="0"/>
              <a:t>‹Nº›</a:t>
            </a:fld>
            <a:endParaRPr lang="es-MX"/>
          </a:p>
        </p:txBody>
      </p:sp>
    </p:spTree>
    <p:extLst>
      <p:ext uri="{BB962C8B-B14F-4D97-AF65-F5344CB8AC3E}">
        <p14:creationId xmlns:p14="http://schemas.microsoft.com/office/powerpoint/2010/main" val="456284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EBE6873-2C21-40AC-997C-80272E41D17D}" type="datetimeFigureOut">
              <a:rPr lang="es-MX" smtClean="0"/>
              <a:t>29/04/2021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A468450-1B3F-4432-8963-FD2AA9D4C2AB}" type="slidenum">
              <a:rPr lang="es-MX" smtClean="0"/>
              <a:t>‹Nº›</a:t>
            </a:fld>
            <a:endParaRPr lang="es-MX"/>
          </a:p>
        </p:txBody>
      </p:sp>
    </p:spTree>
    <p:extLst>
      <p:ext uri="{BB962C8B-B14F-4D97-AF65-F5344CB8AC3E}">
        <p14:creationId xmlns:p14="http://schemas.microsoft.com/office/powerpoint/2010/main" val="2354224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EBE6873-2C21-40AC-997C-80272E41D17D}" type="datetimeFigureOut">
              <a:rPr lang="es-MX" smtClean="0"/>
              <a:t>29/04/2021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A468450-1B3F-4432-8963-FD2AA9D4C2AB}" type="slidenum">
              <a:rPr lang="es-MX" smtClean="0"/>
              <a:t>‹Nº›</a:t>
            </a:fld>
            <a:endParaRPr lang="es-MX"/>
          </a:p>
        </p:txBody>
      </p:sp>
    </p:spTree>
    <p:extLst>
      <p:ext uri="{BB962C8B-B14F-4D97-AF65-F5344CB8AC3E}">
        <p14:creationId xmlns:p14="http://schemas.microsoft.com/office/powerpoint/2010/main" val="1402151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BE6873-2C21-40AC-997C-80272E41D17D}" type="datetimeFigureOut">
              <a:rPr lang="es-MX" smtClean="0"/>
              <a:t>29/04/2021</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468450-1B3F-4432-8963-FD2AA9D4C2AB}" type="slidenum">
              <a:rPr lang="es-MX" smtClean="0"/>
              <a:t>‹Nº›</a:t>
            </a:fld>
            <a:endParaRPr lang="es-MX"/>
          </a:p>
        </p:txBody>
      </p:sp>
    </p:spTree>
    <p:extLst>
      <p:ext uri="{BB962C8B-B14F-4D97-AF65-F5344CB8AC3E}">
        <p14:creationId xmlns:p14="http://schemas.microsoft.com/office/powerpoint/2010/main" val="2419150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3.wdp"/><Relationship Id="rId3" Type="http://schemas.microsoft.com/office/2007/relationships/hdphoto" Target="../media/hdphoto1.wdp"/><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png"/><Relationship Id="rId10" Type="http://schemas.microsoft.com/office/2007/relationships/hdphoto" Target="../media/hdphoto4.wdp"/><Relationship Id="rId4" Type="http://schemas.openxmlformats.org/officeDocument/2006/relationships/image" Target="../media/image2.png"/><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7" Type="http://schemas.microsoft.com/office/2007/relationships/hdphoto" Target="../media/hdphoto6.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7.png"/><Relationship Id="rId5" Type="http://schemas.microsoft.com/office/2007/relationships/hdphoto" Target="../media/hdphoto5.wdp"/><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hyperlink" Target="https://definicion.de/mimica/" TargetMode="External"/><Relationship Id="rId2" Type="http://schemas.openxmlformats.org/officeDocument/2006/relationships/hyperlink" Target="https://www.definicionabc.com/general/desconocido.ph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 name="17 Rectángulo"/>
          <p:cNvSpPr/>
          <p:nvPr/>
        </p:nvSpPr>
        <p:spPr>
          <a:xfrm>
            <a:off x="1543839" y="1243495"/>
            <a:ext cx="6264696" cy="4777795"/>
          </a:xfrm>
          <a:prstGeom prst="rect">
            <a:avLst/>
          </a:prstGeom>
          <a:solidFill>
            <a:srgbClr val="99CCFF"/>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pic>
        <p:nvPicPr>
          <p:cNvPr id="1030" name="Picture 6" descr="Fichas, firmas, difusiones, apps para edits y más. #fanfiction #Fanfiction #amreading #books #wattpad"/>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100000" l="0" r="100000">
                        <a14:foregroundMark x1="9574" y1="6028" x2="11170" y2="27482"/>
                        <a14:foregroundMark x1="14716" y1="7447" x2="63652" y2="355"/>
                        <a14:foregroundMark x1="62057" y1="1596" x2="8156" y2="30674"/>
                        <a14:foregroundMark x1="3546" y1="4787" x2="7447" y2="44326"/>
                        <a14:foregroundMark x1="7801" y1="1596" x2="18794" y2="24291"/>
                        <a14:foregroundMark x1="1064" y1="1241" x2="1773" y2="44326"/>
                        <a14:foregroundMark x1="11702" y1="2128" x2="32979" y2="3369"/>
                        <a14:foregroundMark x1="39894" y1="7092" x2="10461" y2="25177"/>
                        <a14:foregroundMark x1="25355" y1="24645" x2="16135" y2="36879"/>
                        <a14:foregroundMark x1="32447" y1="20213" x2="32447" y2="20213"/>
                        <a14:foregroundMark x1="32624" y1="20213" x2="53723" y2="11525"/>
                        <a14:foregroundMark x1="64007" y1="1418" x2="62766" y2="6560"/>
                        <a14:foregroundMark x1="41844" y1="12411" x2="34929" y2="17730"/>
                        <a14:foregroundMark x1="18440" y1="31028" x2="7092" y2="46454"/>
                        <a14:foregroundMark x1="8511" y1="46986" x2="16667" y2="40780"/>
                        <a14:foregroundMark x1="93794" y1="69858" x2="88475" y2="96809"/>
                        <a14:foregroundMark x1="89716" y1="71986" x2="86170" y2="93085"/>
                        <a14:foregroundMark x1="96631" y1="64184" x2="92553" y2="84043"/>
                        <a14:foregroundMark x1="90957" y1="66489" x2="73227" y2="97695"/>
                        <a14:foregroundMark x1="71277" y1="86525" x2="66489" y2="99645"/>
                        <a14:foregroundMark x1="68794" y1="88475" x2="56560" y2="99823"/>
                        <a14:foregroundMark x1="61702" y1="89007" x2="54610" y2="97163"/>
                        <a14:foregroundMark x1="57624" y1="92908" x2="56383" y2="93794"/>
                        <a14:foregroundMark x1="62766" y1="87766" x2="68262" y2="85284"/>
                        <a14:foregroundMark x1="69858" y1="85284" x2="74645" y2="83511"/>
                        <a14:foregroundMark x1="87234" y1="82624" x2="82447" y2="99468"/>
                        <a14:foregroundMark x1="93794" y1="78723" x2="95745" y2="98404"/>
                        <a14:foregroundMark x1="97340" y1="72163" x2="97695" y2="93972"/>
                        <a14:backgroundMark x1="15780" y1="74291" x2="97163" y2="9574"/>
                        <a14:backgroundMark x1="86879" y1="22340" x2="42553" y2="73227"/>
                      </a14:backgroundRemoval>
                    </a14:imgEffect>
                  </a14:imgLayer>
                </a14:imgProps>
              </a:ext>
              <a:ext uri="{28A0092B-C50C-407E-A947-70E740481C1C}">
                <a14:useLocalDpi xmlns:a14="http://schemas.microsoft.com/office/drawing/2010/main" val="0"/>
              </a:ext>
            </a:extLst>
          </a:blip>
          <a:srcRect r="14894" b="36170"/>
          <a:stretch/>
        </p:blipFill>
        <p:spPr bwMode="auto">
          <a:xfrm>
            <a:off x="0" y="0"/>
            <a:ext cx="4572000" cy="3429000"/>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p:nvSpPr>
        <p:spPr>
          <a:xfrm>
            <a:off x="1831782" y="1460589"/>
            <a:ext cx="5760639" cy="4314437"/>
          </a:xfrm>
          <a:prstGeom prst="rect">
            <a:avLst/>
          </a:prstGeom>
          <a:solidFill>
            <a:schemeClr val="bg1"/>
          </a:solidFill>
          <a:ln w="57150">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prstClr val="white"/>
              </a:solidFill>
            </a:endParaRPr>
          </a:p>
          <a:p>
            <a:pPr algn="ctr"/>
            <a:endParaRPr lang="es-MX" dirty="0">
              <a:solidFill>
                <a:prstClr val="white"/>
              </a:solidFill>
            </a:endParaRPr>
          </a:p>
          <a:p>
            <a:pPr algn="ctr"/>
            <a:endParaRPr lang="es-MX" dirty="0">
              <a:solidFill>
                <a:prstClr val="white"/>
              </a:solidFill>
            </a:endParaRPr>
          </a:p>
          <a:p>
            <a:pPr algn="ctr"/>
            <a:endParaRPr lang="es-MX" dirty="0">
              <a:solidFill>
                <a:prstClr val="white"/>
              </a:solidFill>
            </a:endParaRPr>
          </a:p>
          <a:p>
            <a:pPr algn="ctr"/>
            <a:endParaRPr lang="es-MX" dirty="0">
              <a:solidFill>
                <a:prstClr val="white"/>
              </a:solidFill>
            </a:endParaRPr>
          </a:p>
          <a:p>
            <a:pPr algn="ctr"/>
            <a:endParaRPr lang="es-MX" dirty="0">
              <a:solidFill>
                <a:prstClr val="white"/>
              </a:solidFill>
            </a:endParaRPr>
          </a:p>
          <a:p>
            <a:pPr algn="ctr"/>
            <a:endParaRPr lang="es-MX" dirty="0">
              <a:solidFill>
                <a:prstClr val="white"/>
              </a:solidFill>
            </a:endParaRPr>
          </a:p>
          <a:p>
            <a:pPr algn="ctr"/>
            <a:endParaRPr lang="es-MX" dirty="0">
              <a:solidFill>
                <a:prstClr val="white"/>
              </a:solidFill>
            </a:endParaRPr>
          </a:p>
          <a:p>
            <a:pPr algn="ctr"/>
            <a:endParaRPr lang="es-MX" dirty="0">
              <a:solidFill>
                <a:prstClr val="white"/>
              </a:solidFill>
            </a:endParaRPr>
          </a:p>
          <a:p>
            <a:pPr algn="ctr"/>
            <a:endParaRPr lang="es-MX" dirty="0">
              <a:solidFill>
                <a:prstClr val="white"/>
              </a:solidFill>
            </a:endParaRPr>
          </a:p>
        </p:txBody>
      </p:sp>
      <p:grpSp>
        <p:nvGrpSpPr>
          <p:cNvPr id="6" name="5 Grupo"/>
          <p:cNvGrpSpPr/>
          <p:nvPr/>
        </p:nvGrpSpPr>
        <p:grpSpPr>
          <a:xfrm>
            <a:off x="2034197" y="1934173"/>
            <a:ext cx="5894583" cy="1110896"/>
            <a:chOff x="0" y="0"/>
            <a:chExt cx="4420078" cy="909701"/>
          </a:xfrm>
        </p:grpSpPr>
        <p:pic>
          <p:nvPicPr>
            <p:cNvPr id="7" name="2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1861952" cy="909701"/>
            </a:xfrm>
            <a:prstGeom prst="rect">
              <a:avLst/>
            </a:prstGeom>
          </p:spPr>
        </p:pic>
        <p:sp>
          <p:nvSpPr>
            <p:cNvPr id="8" name="1 CuadroTexto"/>
            <p:cNvSpPr txBox="1"/>
            <p:nvPr/>
          </p:nvSpPr>
          <p:spPr>
            <a:xfrm>
              <a:off x="2135348" y="152874"/>
              <a:ext cx="2284730" cy="737870"/>
            </a:xfrm>
            <a:prstGeom prst="rect">
              <a:avLst/>
            </a:prstGeom>
            <a:noFill/>
          </p:spPr>
          <p:txBody>
            <a:bodyPr wrap="square" rtlCol="0">
              <a:noAutofit/>
            </a:bodyPr>
            <a:lstStyle/>
            <a:p>
              <a:pPr algn="ctr">
                <a:defRPr/>
              </a:pPr>
              <a:endParaRPr lang="es-MX" sz="1600" b="1" kern="0" dirty="0">
                <a:solidFill>
                  <a:srgbClr val="000000"/>
                </a:solidFill>
                <a:latin typeface="Berlin Sans FB" pitchFamily="34" charset="0"/>
                <a:ea typeface="Times New Roman"/>
              </a:endParaRPr>
            </a:p>
          </p:txBody>
        </p:sp>
        <p:cxnSp>
          <p:nvCxnSpPr>
            <p:cNvPr id="9" name="12 Conector recto"/>
            <p:cNvCxnSpPr/>
            <p:nvPr/>
          </p:nvCxnSpPr>
          <p:spPr>
            <a:xfrm>
              <a:off x="2079312" y="4"/>
              <a:ext cx="0" cy="837693"/>
            </a:xfrm>
            <a:prstGeom prst="line">
              <a:avLst/>
            </a:prstGeom>
            <a:noFill/>
            <a:ln w="19050" cap="flat" cmpd="sng" algn="ctr">
              <a:solidFill>
                <a:srgbClr val="000000">
                  <a:shade val="95000"/>
                  <a:satMod val="105000"/>
                </a:srgbClr>
              </a:solidFill>
              <a:prstDash val="solid"/>
            </a:ln>
            <a:effectLst>
              <a:outerShdw blurRad="50800" dist="38100" dir="2700000" algn="tl" rotWithShape="0">
                <a:prstClr val="black">
                  <a:alpha val="40000"/>
                </a:prstClr>
              </a:outerShdw>
            </a:effectLst>
          </p:spPr>
        </p:cxnSp>
      </p:grpSp>
      <p:sp>
        <p:nvSpPr>
          <p:cNvPr id="12" name="11 CuadroTexto"/>
          <p:cNvSpPr txBox="1"/>
          <p:nvPr/>
        </p:nvSpPr>
        <p:spPr>
          <a:xfrm>
            <a:off x="2936381" y="3045069"/>
            <a:ext cx="3742615" cy="2739211"/>
          </a:xfrm>
          <a:prstGeom prst="rect">
            <a:avLst/>
          </a:prstGeom>
          <a:noFill/>
        </p:spPr>
        <p:txBody>
          <a:bodyPr wrap="square" rtlCol="0">
            <a:spAutoFit/>
          </a:bodyPr>
          <a:lstStyle/>
          <a:p>
            <a:pPr algn="ctr"/>
            <a:r>
              <a:rPr lang="es-MX" sz="1200" dirty="0">
                <a:solidFill>
                  <a:srgbClr val="000000"/>
                </a:solidFill>
                <a:latin typeface="Century Gothic" pitchFamily="34" charset="0"/>
              </a:rPr>
              <a:t>Licenciatura en Educación Preescolar</a:t>
            </a:r>
          </a:p>
          <a:p>
            <a:pPr algn="ctr"/>
            <a:endParaRPr lang="es-MX" sz="1200" dirty="0">
              <a:solidFill>
                <a:srgbClr val="000000"/>
              </a:solidFill>
              <a:latin typeface="Century Gothic" pitchFamily="34" charset="0"/>
            </a:endParaRPr>
          </a:p>
          <a:p>
            <a:pPr algn="ctr"/>
            <a:r>
              <a:rPr lang="es-MX" sz="1200" dirty="0">
                <a:solidFill>
                  <a:srgbClr val="000000"/>
                </a:solidFill>
                <a:latin typeface="Century Gothic" pitchFamily="34" charset="0"/>
              </a:rPr>
              <a:t>Practica profesional</a:t>
            </a:r>
          </a:p>
          <a:p>
            <a:pPr algn="ctr"/>
            <a:r>
              <a:rPr lang="es-MX" sz="1200" dirty="0">
                <a:solidFill>
                  <a:srgbClr val="000000"/>
                </a:solidFill>
                <a:latin typeface="Century Gothic" pitchFamily="34" charset="0"/>
              </a:rPr>
              <a:t>Profesor: Sonia Yvonne Garza Flores</a:t>
            </a:r>
          </a:p>
          <a:p>
            <a:pPr algn="ctr"/>
            <a:r>
              <a:rPr lang="es-MX" sz="1200" dirty="0">
                <a:solidFill>
                  <a:srgbClr val="000000"/>
                </a:solidFill>
                <a:latin typeface="Century Gothic" pitchFamily="34" charset="0"/>
              </a:rPr>
              <a:t>Alumna practicante: Daniela Guadalupe Quilantán Rangel</a:t>
            </a:r>
          </a:p>
          <a:p>
            <a:pPr algn="ctr"/>
            <a:r>
              <a:rPr lang="es-MX" sz="1200" dirty="0">
                <a:solidFill>
                  <a:srgbClr val="000000"/>
                </a:solidFill>
                <a:latin typeface="Century Gothic" pitchFamily="34" charset="0"/>
              </a:rPr>
              <a:t>4 B</a:t>
            </a:r>
          </a:p>
          <a:p>
            <a:pPr algn="ctr"/>
            <a:r>
              <a:rPr lang="es-MX" sz="1200" dirty="0">
                <a:solidFill>
                  <a:srgbClr val="000000"/>
                </a:solidFill>
                <a:latin typeface="Century Gothic" pitchFamily="34" charset="0"/>
              </a:rPr>
              <a:t>#18</a:t>
            </a:r>
          </a:p>
          <a:p>
            <a:pPr algn="ctr"/>
            <a:endParaRPr lang="es-MX" sz="1200" dirty="0">
              <a:solidFill>
                <a:srgbClr val="000000"/>
              </a:solidFill>
              <a:latin typeface="Century Gothic" pitchFamily="34" charset="0"/>
            </a:endParaRPr>
          </a:p>
          <a:p>
            <a:pPr algn="ctr"/>
            <a:r>
              <a:rPr lang="es-MX" sz="1400" b="1" dirty="0">
                <a:solidFill>
                  <a:srgbClr val="000000"/>
                </a:solidFill>
                <a:latin typeface="Century Gothic" pitchFamily="34" charset="0"/>
              </a:rPr>
              <a:t>Jardín de Niños Ramón G. Bonfil</a:t>
            </a:r>
          </a:p>
          <a:p>
            <a:pPr algn="ctr"/>
            <a:r>
              <a:rPr lang="es-MX" sz="1400" b="1" dirty="0">
                <a:solidFill>
                  <a:srgbClr val="000000"/>
                </a:solidFill>
                <a:latin typeface="Century Gothic" pitchFamily="34" charset="0"/>
              </a:rPr>
              <a:t>Educadora titular: </a:t>
            </a:r>
            <a:r>
              <a:rPr lang="es-MX" sz="1400" dirty="0">
                <a:solidFill>
                  <a:srgbClr val="000000"/>
                </a:solidFill>
                <a:latin typeface="Century Gothic" pitchFamily="34" charset="0"/>
              </a:rPr>
              <a:t>Alejandra </a:t>
            </a:r>
            <a:r>
              <a:rPr lang="es-MX" sz="1400" dirty="0" err="1">
                <a:solidFill>
                  <a:srgbClr val="000000"/>
                </a:solidFill>
                <a:latin typeface="Century Gothic" pitchFamily="34" charset="0"/>
              </a:rPr>
              <a:t>Siller</a:t>
            </a:r>
            <a:endParaRPr lang="es-MX" sz="1400" dirty="0">
              <a:solidFill>
                <a:srgbClr val="000000"/>
              </a:solidFill>
              <a:latin typeface="Century Gothic" pitchFamily="34" charset="0"/>
            </a:endParaRPr>
          </a:p>
          <a:p>
            <a:pPr algn="ctr"/>
            <a:r>
              <a:rPr lang="es-MX" sz="1200" dirty="0">
                <a:solidFill>
                  <a:srgbClr val="000000"/>
                </a:solidFill>
                <a:latin typeface="Century Gothic" pitchFamily="34" charset="0"/>
              </a:rPr>
              <a:t>Grupo: 2 A</a:t>
            </a:r>
          </a:p>
          <a:p>
            <a:pPr algn="ctr"/>
            <a:endParaRPr lang="es-MX" sz="1200" dirty="0">
              <a:solidFill>
                <a:srgbClr val="000000"/>
              </a:solidFill>
              <a:latin typeface="Century Gothic" pitchFamily="34" charset="0"/>
            </a:endParaRPr>
          </a:p>
          <a:p>
            <a:pPr algn="ctr"/>
            <a:endParaRPr lang="es-MX" sz="1200" dirty="0">
              <a:solidFill>
                <a:srgbClr val="000000"/>
              </a:solidFill>
              <a:latin typeface="Century Gothic" pitchFamily="34" charset="0"/>
            </a:endParaRPr>
          </a:p>
        </p:txBody>
      </p:sp>
      <p:pic>
        <p:nvPicPr>
          <p:cNvPr id="16" name="Picture 6" descr="Fichas, firmas, difusiones, apps para edits y más. #fanfiction #Fanfiction #amreading #books #wattpad"/>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100000" l="0" r="100000">
                        <a14:foregroundMark x1="9574" y1="6028" x2="11170" y2="27482"/>
                        <a14:foregroundMark x1="14716" y1="7447" x2="63652" y2="355"/>
                        <a14:foregroundMark x1="62057" y1="1596" x2="8156" y2="30674"/>
                        <a14:foregroundMark x1="3546" y1="4787" x2="7447" y2="44326"/>
                        <a14:foregroundMark x1="7801" y1="1596" x2="18794" y2="24291"/>
                        <a14:foregroundMark x1="1064" y1="1241" x2="1773" y2="44326"/>
                        <a14:foregroundMark x1="11702" y1="2128" x2="32979" y2="3369"/>
                        <a14:foregroundMark x1="39894" y1="7092" x2="10461" y2="25177"/>
                        <a14:foregroundMark x1="25355" y1="24645" x2="16135" y2="36879"/>
                        <a14:foregroundMark x1="32447" y1="20213" x2="32447" y2="20213"/>
                        <a14:foregroundMark x1="32624" y1="20213" x2="53723" y2="11525"/>
                        <a14:foregroundMark x1="64007" y1="1418" x2="62766" y2="6560"/>
                        <a14:foregroundMark x1="41844" y1="12411" x2="34929" y2="17730"/>
                        <a14:foregroundMark x1="18440" y1="31028" x2="7092" y2="46454"/>
                        <a14:foregroundMark x1="8511" y1="46986" x2="16667" y2="40780"/>
                        <a14:foregroundMark x1="93794" y1="69858" x2="88475" y2="96809"/>
                        <a14:foregroundMark x1="89716" y1="71986" x2="86170" y2="93085"/>
                        <a14:foregroundMark x1="96631" y1="64184" x2="92553" y2="84043"/>
                        <a14:foregroundMark x1="90957" y1="66489" x2="73227" y2="97695"/>
                        <a14:foregroundMark x1="71277" y1="86525" x2="66489" y2="99645"/>
                        <a14:foregroundMark x1="68794" y1="88475" x2="56560" y2="99823"/>
                        <a14:foregroundMark x1="61702" y1="89007" x2="54610" y2="97163"/>
                        <a14:foregroundMark x1="57624" y1="92908" x2="56383" y2="93794"/>
                        <a14:foregroundMark x1="62766" y1="87766" x2="68262" y2="85284"/>
                        <a14:foregroundMark x1="69858" y1="85284" x2="74645" y2="83511"/>
                        <a14:foregroundMark x1="87234" y1="82624" x2="82447" y2="99468"/>
                        <a14:foregroundMark x1="93794" y1="78723" x2="95745" y2="98404"/>
                        <a14:foregroundMark x1="97340" y1="72163" x2="97695" y2="93972"/>
                        <a14:backgroundMark x1="15780" y1="74291" x2="97163" y2="9574"/>
                        <a14:backgroundMark x1="86879" y1="22340" x2="42553" y2="73227"/>
                      </a14:backgroundRemoval>
                    </a14:imgEffect>
                  </a14:imgLayer>
                </a14:imgProps>
              </a:ext>
              <a:ext uri="{28A0092B-C50C-407E-A947-70E740481C1C}">
                <a14:useLocalDpi xmlns:a14="http://schemas.microsoft.com/office/drawing/2010/main" val="0"/>
              </a:ext>
            </a:extLst>
          </a:blip>
          <a:srcRect l="45944" t="50000"/>
          <a:stretch/>
        </p:blipFill>
        <p:spPr bwMode="auto">
          <a:xfrm>
            <a:off x="6245131" y="4171950"/>
            <a:ext cx="2903964" cy="2686050"/>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13 Conector recto"/>
          <p:cNvCxnSpPr/>
          <p:nvPr/>
        </p:nvCxnSpPr>
        <p:spPr>
          <a:xfrm>
            <a:off x="3064471" y="2793773"/>
            <a:ext cx="144016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pic>
        <p:nvPicPr>
          <p:cNvPr id="24" name="Picture 1"/>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43617" b="56915" l="50887" r="97518">
                        <a14:foregroundMark x1="54255" y1="46631" x2="91312" y2="46454"/>
                        <a14:foregroundMark x1="58333" y1="54787" x2="91667" y2="54255"/>
                        <a14:foregroundMark x1="58865" y1="48227" x2="88652" y2="53723"/>
                        <a14:foregroundMark x1="72340" y1="48227" x2="88830" y2="51773"/>
                        <a14:foregroundMark x1="90603" y1="46631" x2="90603" y2="51241"/>
                        <a14:foregroundMark x1="59397" y1="50000" x2="59752" y2="52837"/>
                      </a14:backgroundRemoval>
                    </a14:imgEffect>
                  </a14:imgLayer>
                </a14:imgProps>
              </a:ext>
              <a:ext uri="{28A0092B-C50C-407E-A947-70E740481C1C}">
                <a14:useLocalDpi xmlns:a14="http://schemas.microsoft.com/office/drawing/2010/main" val="0"/>
              </a:ext>
            </a:extLst>
          </a:blip>
          <a:srcRect l="50000" t="43448" r="2177" b="41422"/>
          <a:stretch/>
        </p:blipFill>
        <p:spPr bwMode="auto">
          <a:xfrm>
            <a:off x="3595975" y="955305"/>
            <a:ext cx="2232248" cy="461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5094633" y="1951720"/>
            <a:ext cx="1952051" cy="923330"/>
          </a:xfrm>
          <a:prstGeom prst="rect">
            <a:avLst/>
          </a:prstGeom>
        </p:spPr>
        <p:txBody>
          <a:bodyPr wrap="square">
            <a:spAutoFit/>
          </a:bodyPr>
          <a:lstStyle/>
          <a:p>
            <a:pPr algn="ctr"/>
            <a:r>
              <a:rPr lang="es-MX" b="1" dirty="0">
                <a:solidFill>
                  <a:prstClr val="black"/>
                </a:solidFill>
                <a:latin typeface="Century Gothic" pitchFamily="34" charset="0"/>
              </a:rPr>
              <a:t>CUADERNO DE NOTAS CIENTIFICAS</a:t>
            </a:r>
          </a:p>
        </p:txBody>
      </p:sp>
      <p:pic>
        <p:nvPicPr>
          <p:cNvPr id="2050" name="Picture 2" descr=" "/>
          <p:cNvPicPr>
            <a:picLocks noChangeAspect="1" noChangeArrowheads="1"/>
          </p:cNvPicPr>
          <p:nvPr/>
        </p:nvPicPr>
        <p:blipFill>
          <a:blip r:embed="rId7">
            <a:extLst>
              <a:ext uri="{BEBA8EAE-BF5A-486C-A8C5-ECC9F3942E4B}">
                <a14:imgProps xmlns:a14="http://schemas.microsoft.com/office/drawing/2010/main">
                  <a14:imgLayer r:embed="rId8">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7264065" y="1794784"/>
            <a:ext cx="1329429" cy="237716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 "/>
          <p:cNvPicPr>
            <a:picLocks noChangeAspect="1" noChangeArrowheads="1"/>
          </p:cNvPicPr>
          <p:nvPr/>
        </p:nvPicPr>
        <p:blipFill>
          <a:blip r:embed="rId9">
            <a:extLst>
              <a:ext uri="{BEBA8EAE-BF5A-486C-A8C5-ECC9F3942E4B}">
                <a14:imgProps xmlns:a14="http://schemas.microsoft.com/office/drawing/2010/main">
                  <a14:imgLayer r:embed="rId10">
                    <a14:imgEffect>
                      <a14:backgroundRemoval t="0" b="100000" l="0" r="100000">
                        <a14:foregroundMark x1="27660" y1="43348" x2="77447" y2="40773"/>
                        <a14:foregroundMark x1="51489" y1="21459" x2="40851" y2="32189"/>
                      </a14:backgroundRemoval>
                    </a14:imgEffect>
                  </a14:imgLayer>
                </a14:imgProps>
              </a:ext>
              <a:ext uri="{28A0092B-C50C-407E-A947-70E740481C1C}">
                <a14:useLocalDpi xmlns:a14="http://schemas.microsoft.com/office/drawing/2010/main" val="0"/>
              </a:ext>
            </a:extLst>
          </a:blip>
          <a:srcRect/>
          <a:stretch>
            <a:fillRect/>
          </a:stretch>
        </p:blipFill>
        <p:spPr bwMode="auto">
          <a:xfrm>
            <a:off x="9753" y="5041374"/>
            <a:ext cx="1831782" cy="1816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6462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pic>
        <p:nvPicPr>
          <p:cNvPr id="1030" name="Picture 6" descr="Fichas, firmas, difusiones, apps para edits y más. #fanfiction #Fanfiction #amreading #books #wattpad"/>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100000" l="0" r="100000">
                        <a14:foregroundMark x1="9574" y1="6028" x2="11170" y2="27482"/>
                        <a14:foregroundMark x1="14716" y1="7447" x2="63652" y2="355"/>
                        <a14:foregroundMark x1="62057" y1="1596" x2="8156" y2="30674"/>
                        <a14:foregroundMark x1="3546" y1="4787" x2="7447" y2="44326"/>
                        <a14:foregroundMark x1="7801" y1="1596" x2="18794" y2="24291"/>
                        <a14:foregroundMark x1="1064" y1="1241" x2="1773" y2="44326"/>
                        <a14:foregroundMark x1="11702" y1="2128" x2="32979" y2="3369"/>
                        <a14:foregroundMark x1="39894" y1="7092" x2="10461" y2="25177"/>
                        <a14:foregroundMark x1="25355" y1="24645" x2="16135" y2="36879"/>
                        <a14:foregroundMark x1="32447" y1="20213" x2="32447" y2="20213"/>
                        <a14:foregroundMark x1="32624" y1="20213" x2="53723" y2="11525"/>
                        <a14:foregroundMark x1="64007" y1="1418" x2="62766" y2="6560"/>
                        <a14:foregroundMark x1="41844" y1="12411" x2="34929" y2="17730"/>
                        <a14:foregroundMark x1="18440" y1="31028" x2="7092" y2="46454"/>
                        <a14:foregroundMark x1="8511" y1="46986" x2="16667" y2="40780"/>
                        <a14:foregroundMark x1="93794" y1="69858" x2="88475" y2="96809"/>
                        <a14:foregroundMark x1="89716" y1="71986" x2="86170" y2="93085"/>
                        <a14:foregroundMark x1="96631" y1="64184" x2="92553" y2="84043"/>
                        <a14:foregroundMark x1="90957" y1="66489" x2="73227" y2="97695"/>
                        <a14:foregroundMark x1="71277" y1="86525" x2="66489" y2="99645"/>
                        <a14:foregroundMark x1="68794" y1="88475" x2="56560" y2="99823"/>
                        <a14:foregroundMark x1="61702" y1="89007" x2="54610" y2="97163"/>
                        <a14:foregroundMark x1="57624" y1="92908" x2="56383" y2="93794"/>
                        <a14:foregroundMark x1="62766" y1="87766" x2="68262" y2="85284"/>
                        <a14:foregroundMark x1="69858" y1="85284" x2="74645" y2="83511"/>
                        <a14:foregroundMark x1="87234" y1="82624" x2="82447" y2="99468"/>
                        <a14:foregroundMark x1="93794" y1="78723" x2="95745" y2="98404"/>
                        <a14:foregroundMark x1="97340" y1="72163" x2="97695" y2="93972"/>
                        <a14:backgroundMark x1="15780" y1="74291" x2="97163" y2="9574"/>
                        <a14:backgroundMark x1="86879" y1="22340" x2="42553" y2="73227"/>
                      </a14:backgroundRemoval>
                    </a14:imgEffect>
                  </a14:imgLayer>
                </a14:imgProps>
              </a:ext>
              <a:ext uri="{28A0092B-C50C-407E-A947-70E740481C1C}">
                <a14:useLocalDpi xmlns:a14="http://schemas.microsoft.com/office/drawing/2010/main" val="0"/>
              </a:ext>
            </a:extLst>
          </a:blip>
          <a:srcRect r="14894" b="36170"/>
          <a:stretch/>
        </p:blipFill>
        <p:spPr bwMode="auto">
          <a:xfrm>
            <a:off x="0" y="0"/>
            <a:ext cx="4572000" cy="342900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descr="Papel Rasgado | Free Vectors, Stock Photos &amp; PSD"/>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1403647" y="-745785"/>
            <a:ext cx="6612783" cy="271952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6" descr="Fichas, firmas, difusiones, apps para edits y más. #fanfiction #Fanfiction #amreading #books #wattpad"/>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100000" l="0" r="100000">
                        <a14:foregroundMark x1="9574" y1="6028" x2="11170" y2="27482"/>
                        <a14:foregroundMark x1="14716" y1="7447" x2="63652" y2="355"/>
                        <a14:foregroundMark x1="62057" y1="1596" x2="8156" y2="30674"/>
                        <a14:foregroundMark x1="3546" y1="4787" x2="7447" y2="44326"/>
                        <a14:foregroundMark x1="7801" y1="1596" x2="18794" y2="24291"/>
                        <a14:foregroundMark x1="1064" y1="1241" x2="1773" y2="44326"/>
                        <a14:foregroundMark x1="11702" y1="2128" x2="32979" y2="3369"/>
                        <a14:foregroundMark x1="39894" y1="7092" x2="10461" y2="25177"/>
                        <a14:foregroundMark x1="25355" y1="24645" x2="16135" y2="36879"/>
                        <a14:foregroundMark x1="32447" y1="20213" x2="32447" y2="20213"/>
                        <a14:foregroundMark x1="32624" y1="20213" x2="53723" y2="11525"/>
                        <a14:foregroundMark x1="64007" y1="1418" x2="62766" y2="6560"/>
                        <a14:foregroundMark x1="41844" y1="12411" x2="34929" y2="17730"/>
                        <a14:foregroundMark x1="18440" y1="31028" x2="7092" y2="46454"/>
                        <a14:foregroundMark x1="8511" y1="46986" x2="16667" y2="40780"/>
                        <a14:foregroundMark x1="93794" y1="69858" x2="88475" y2="96809"/>
                        <a14:foregroundMark x1="89716" y1="71986" x2="86170" y2="93085"/>
                        <a14:foregroundMark x1="96631" y1="64184" x2="92553" y2="84043"/>
                        <a14:foregroundMark x1="90957" y1="66489" x2="73227" y2="97695"/>
                        <a14:foregroundMark x1="71277" y1="86525" x2="66489" y2="99645"/>
                        <a14:foregroundMark x1="68794" y1="88475" x2="56560" y2="99823"/>
                        <a14:foregroundMark x1="61702" y1="89007" x2="54610" y2="97163"/>
                        <a14:foregroundMark x1="57624" y1="92908" x2="56383" y2="93794"/>
                        <a14:foregroundMark x1="62766" y1="87766" x2="68262" y2="85284"/>
                        <a14:foregroundMark x1="69858" y1="85284" x2="74645" y2="83511"/>
                        <a14:foregroundMark x1="87234" y1="82624" x2="82447" y2="99468"/>
                        <a14:foregroundMark x1="93794" y1="78723" x2="95745" y2="98404"/>
                        <a14:foregroundMark x1="97340" y1="72163" x2="97695" y2="93972"/>
                        <a14:backgroundMark x1="15780" y1="74291" x2="97163" y2="9574"/>
                        <a14:backgroundMark x1="86879" y1="22340" x2="42553" y2="73227"/>
                      </a14:backgroundRemoval>
                    </a14:imgEffect>
                  </a14:imgLayer>
                </a14:imgProps>
              </a:ext>
              <a:ext uri="{28A0092B-C50C-407E-A947-70E740481C1C}">
                <a14:useLocalDpi xmlns:a14="http://schemas.microsoft.com/office/drawing/2010/main" val="0"/>
              </a:ext>
            </a:extLst>
          </a:blip>
          <a:srcRect l="45944" t="50000"/>
          <a:stretch/>
        </p:blipFill>
        <p:spPr bwMode="auto">
          <a:xfrm>
            <a:off x="6240036" y="4171950"/>
            <a:ext cx="2903964" cy="268605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 "/>
          <p:cNvPicPr>
            <a:picLocks noChangeAspect="1" noChangeArrowheads="1"/>
          </p:cNvPicPr>
          <p:nvPr/>
        </p:nvPicPr>
        <p:blipFill>
          <a:blip r:embed="rId6">
            <a:extLst>
              <a:ext uri="{BEBA8EAE-BF5A-486C-A8C5-ECC9F3942E4B}">
                <a14:imgProps xmlns:a14="http://schemas.microsoft.com/office/drawing/2010/main">
                  <a14:imgLayer r:embed="rId7">
                    <a14:imgEffect>
                      <a14:backgroundRemoval t="0" b="100000" l="0" r="100000">
                        <a14:foregroundMark x1="34468" y1="9442" x2="36596" y2="15021"/>
                        <a14:foregroundMark x1="84255" y1="20601" x2="79574" y2="29614"/>
                      </a14:backgroundRemoval>
                    </a14:imgEffect>
                  </a14:imgLayer>
                </a14:imgProps>
              </a:ext>
              <a:ext uri="{28A0092B-C50C-407E-A947-70E740481C1C}">
                <a14:useLocalDpi xmlns:a14="http://schemas.microsoft.com/office/drawing/2010/main" val="0"/>
              </a:ext>
            </a:extLst>
          </a:blip>
          <a:srcRect/>
          <a:stretch>
            <a:fillRect/>
          </a:stretch>
        </p:blipFill>
        <p:spPr bwMode="auto">
          <a:xfrm>
            <a:off x="7182361" y="191414"/>
            <a:ext cx="1668137" cy="1653941"/>
          </a:xfrm>
          <a:prstGeom prst="rect">
            <a:avLst/>
          </a:prstGeom>
          <a:noFill/>
          <a:extLst>
            <a:ext uri="{909E8E84-426E-40DD-AFC4-6F175D3DCCD1}">
              <a14:hiddenFill xmlns:a14="http://schemas.microsoft.com/office/drawing/2010/main">
                <a:solidFill>
                  <a:srgbClr val="FFFFFF"/>
                </a:solidFill>
              </a14:hiddenFill>
            </a:ext>
          </a:extLst>
        </p:spPr>
      </p:pic>
      <p:sp>
        <p:nvSpPr>
          <p:cNvPr id="2" name="1 Rectángulo"/>
          <p:cNvSpPr/>
          <p:nvPr/>
        </p:nvSpPr>
        <p:spPr>
          <a:xfrm>
            <a:off x="463474" y="1810732"/>
            <a:ext cx="8125391" cy="954107"/>
          </a:xfrm>
          <a:prstGeom prst="rect">
            <a:avLst/>
          </a:prstGeom>
          <a:solidFill>
            <a:srgbClr val="FFCCCC"/>
          </a:solidFill>
        </p:spPr>
        <p:txBody>
          <a:bodyPr wrap="square">
            <a:spAutoFit/>
          </a:bodyPr>
          <a:lstStyle/>
          <a:p>
            <a:pPr algn="ctr"/>
            <a:r>
              <a:rPr lang="es-MX" sz="1400" b="1" dirty="0" smtClean="0">
                <a:solidFill>
                  <a:prstClr val="black"/>
                </a:solidFill>
                <a:latin typeface="Century Gothic" pitchFamily="34" charset="0"/>
              </a:rPr>
              <a:t>Concepto mímica como se </a:t>
            </a:r>
            <a:r>
              <a:rPr lang="es-MX" sz="1400" b="1" dirty="0" smtClean="0">
                <a:solidFill>
                  <a:prstClr val="black"/>
                </a:solidFill>
                <a:latin typeface="Century Gothic" pitchFamily="34" charset="0"/>
              </a:rPr>
              <a:t>investigo</a:t>
            </a:r>
          </a:p>
          <a:p>
            <a:pPr algn="ctr"/>
            <a:r>
              <a:rPr lang="es-MX" sz="1400" dirty="0">
                <a:solidFill>
                  <a:prstClr val="black"/>
                </a:solidFill>
                <a:latin typeface="Century Gothic" pitchFamily="34" charset="0"/>
              </a:rPr>
              <a:t>El vocablo griego </a:t>
            </a:r>
            <a:r>
              <a:rPr lang="es-MX" sz="1400" dirty="0" err="1">
                <a:solidFill>
                  <a:prstClr val="black"/>
                </a:solidFill>
                <a:latin typeface="Century Gothic" pitchFamily="34" charset="0"/>
              </a:rPr>
              <a:t>mimikós</a:t>
            </a:r>
            <a:r>
              <a:rPr lang="es-MX" sz="1400" dirty="0">
                <a:solidFill>
                  <a:prstClr val="black"/>
                </a:solidFill>
                <a:latin typeface="Century Gothic" pitchFamily="34" charset="0"/>
              </a:rPr>
              <a:t> derivó en el latín </a:t>
            </a:r>
            <a:r>
              <a:rPr lang="es-MX" sz="1400" dirty="0" err="1">
                <a:solidFill>
                  <a:prstClr val="black"/>
                </a:solidFill>
                <a:latin typeface="Century Gothic" pitchFamily="34" charset="0"/>
              </a:rPr>
              <a:t>mimĭcus</a:t>
            </a:r>
            <a:r>
              <a:rPr lang="es-MX" sz="1400" dirty="0">
                <a:solidFill>
                  <a:prstClr val="black"/>
                </a:solidFill>
                <a:latin typeface="Century Gothic" pitchFamily="34" charset="0"/>
              </a:rPr>
              <a:t>, que llegó a nuestro idioma como mímica. Como sustantivo, el término alude al acto de expresar o representar acciones, emociones, sentimientos e ideas a través del movimiento del cuerpo y de la gestualidad</a:t>
            </a:r>
            <a:r>
              <a:rPr lang="es-MX" sz="1400" dirty="0" smtClean="0">
                <a:solidFill>
                  <a:prstClr val="black"/>
                </a:solidFill>
                <a:latin typeface="Century Gothic" pitchFamily="34" charset="0"/>
              </a:rPr>
              <a:t>.</a:t>
            </a:r>
            <a:endParaRPr lang="es-MX" sz="1400" dirty="0">
              <a:solidFill>
                <a:prstClr val="black"/>
              </a:solidFill>
              <a:latin typeface="Century Gothic" pitchFamily="34" charset="0"/>
            </a:endParaRPr>
          </a:p>
        </p:txBody>
      </p:sp>
      <p:sp>
        <p:nvSpPr>
          <p:cNvPr id="9" name="8 CuadroTexto"/>
          <p:cNvSpPr txBox="1"/>
          <p:nvPr/>
        </p:nvSpPr>
        <p:spPr>
          <a:xfrm>
            <a:off x="368152" y="102575"/>
            <a:ext cx="8775848" cy="830997"/>
          </a:xfrm>
          <a:prstGeom prst="rect">
            <a:avLst/>
          </a:prstGeom>
          <a:noFill/>
        </p:spPr>
        <p:txBody>
          <a:bodyPr wrap="square" rtlCol="0">
            <a:spAutoFit/>
          </a:bodyPr>
          <a:lstStyle/>
          <a:p>
            <a:pPr algn="ctr"/>
            <a:r>
              <a:rPr lang="es-MX" sz="4800" b="1" dirty="0" smtClean="0">
                <a:ln w="76200">
                  <a:solidFill>
                    <a:prstClr val="white"/>
                  </a:solidFill>
                </a:ln>
                <a:solidFill>
                  <a:srgbClr val="7030A0"/>
                </a:solidFill>
                <a:latin typeface="Cream candy" pitchFamily="50" charset="0"/>
              </a:rPr>
              <a:t>Conceptos</a:t>
            </a:r>
            <a:endParaRPr lang="es-MX" sz="4800" b="1" dirty="0">
              <a:ln w="76200">
                <a:solidFill>
                  <a:prstClr val="white"/>
                </a:solidFill>
              </a:ln>
              <a:solidFill>
                <a:srgbClr val="7030A0"/>
              </a:solidFill>
              <a:latin typeface="Cream candy" pitchFamily="50" charset="0"/>
            </a:endParaRPr>
          </a:p>
        </p:txBody>
      </p:sp>
      <p:sp>
        <p:nvSpPr>
          <p:cNvPr id="11" name="10 Estrella de 5 puntas"/>
          <p:cNvSpPr/>
          <p:nvPr/>
        </p:nvSpPr>
        <p:spPr>
          <a:xfrm>
            <a:off x="1936954" y="1145045"/>
            <a:ext cx="349046" cy="338554"/>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a:solidFill>
                <a:prstClr val="white"/>
              </a:solidFill>
            </a:endParaRPr>
          </a:p>
        </p:txBody>
      </p:sp>
      <p:sp>
        <p:nvSpPr>
          <p:cNvPr id="5" name="4 CuadroTexto"/>
          <p:cNvSpPr txBox="1"/>
          <p:nvPr/>
        </p:nvSpPr>
        <p:spPr>
          <a:xfrm>
            <a:off x="697444" y="1283544"/>
            <a:ext cx="7710964" cy="307777"/>
          </a:xfrm>
          <a:prstGeom prst="rect">
            <a:avLst/>
          </a:prstGeom>
          <a:noFill/>
        </p:spPr>
        <p:txBody>
          <a:bodyPr wrap="square" rtlCol="0">
            <a:spAutoFit/>
          </a:bodyPr>
          <a:lstStyle/>
          <a:p>
            <a:pPr algn="ctr"/>
            <a:r>
              <a:rPr lang="es-MX" sz="1400" b="1" dirty="0" smtClean="0">
                <a:solidFill>
                  <a:prstClr val="black"/>
                </a:solidFill>
                <a:latin typeface="Century Gothic" pitchFamily="34" charset="0"/>
              </a:rPr>
              <a:t>como se </a:t>
            </a:r>
            <a:r>
              <a:rPr lang="es-MX" sz="1400" b="1" dirty="0">
                <a:solidFill>
                  <a:prstClr val="black"/>
                </a:solidFill>
                <a:latin typeface="Century Gothic" pitchFamily="34" charset="0"/>
              </a:rPr>
              <a:t>explicaron en clase:</a:t>
            </a:r>
          </a:p>
        </p:txBody>
      </p:sp>
      <p:sp>
        <p:nvSpPr>
          <p:cNvPr id="10" name="9 CuadroTexto"/>
          <p:cNvSpPr txBox="1"/>
          <p:nvPr/>
        </p:nvSpPr>
        <p:spPr>
          <a:xfrm>
            <a:off x="419935" y="102575"/>
            <a:ext cx="8724065" cy="830997"/>
          </a:xfrm>
          <a:prstGeom prst="rect">
            <a:avLst/>
          </a:prstGeom>
          <a:noFill/>
        </p:spPr>
        <p:txBody>
          <a:bodyPr wrap="square" rtlCol="0">
            <a:spAutoFit/>
          </a:bodyPr>
          <a:lstStyle/>
          <a:p>
            <a:pPr algn="ctr"/>
            <a:r>
              <a:rPr lang="es-MX" sz="4800" b="1" dirty="0" smtClean="0">
                <a:ln w="76200">
                  <a:noFill/>
                </a:ln>
                <a:solidFill>
                  <a:prstClr val="black"/>
                </a:solidFill>
                <a:latin typeface="Cream candy" pitchFamily="50" charset="0"/>
              </a:rPr>
              <a:t>Conceptos</a:t>
            </a:r>
            <a:endParaRPr lang="es-MX" sz="4800" b="1" dirty="0">
              <a:ln w="76200">
                <a:noFill/>
              </a:ln>
              <a:solidFill>
                <a:prstClr val="black"/>
              </a:solidFill>
              <a:latin typeface="Cream candy" pitchFamily="50" charset="0"/>
            </a:endParaRPr>
          </a:p>
        </p:txBody>
      </p:sp>
      <p:sp>
        <p:nvSpPr>
          <p:cNvPr id="18" name="17 CuadroTexto"/>
          <p:cNvSpPr txBox="1"/>
          <p:nvPr/>
        </p:nvSpPr>
        <p:spPr>
          <a:xfrm>
            <a:off x="252027" y="2874906"/>
            <a:ext cx="8850498" cy="1323439"/>
          </a:xfrm>
          <a:prstGeom prst="rect">
            <a:avLst/>
          </a:prstGeom>
          <a:solidFill>
            <a:schemeClr val="accent4">
              <a:lumMod val="40000"/>
              <a:lumOff val="60000"/>
            </a:schemeClr>
          </a:solidFill>
        </p:spPr>
        <p:txBody>
          <a:bodyPr wrap="square" rtlCol="0">
            <a:spAutoFit/>
          </a:bodyPr>
          <a:lstStyle/>
          <a:p>
            <a:r>
              <a:rPr lang="es-MX" sz="1600" b="1" dirty="0" smtClean="0">
                <a:latin typeface="Century Gothic" pitchFamily="34" charset="0"/>
              </a:rPr>
              <a:t>Como se explico el concepto de </a:t>
            </a:r>
            <a:r>
              <a:rPr lang="es-MX" sz="1600" b="1" dirty="0" smtClean="0">
                <a:latin typeface="Century Gothic" pitchFamily="34" charset="0"/>
              </a:rPr>
              <a:t>mímica</a:t>
            </a:r>
          </a:p>
          <a:p>
            <a:r>
              <a:rPr lang="es-MX" sz="1600" dirty="0" smtClean="0">
                <a:latin typeface="Century Gothic" pitchFamily="34" charset="0"/>
              </a:rPr>
              <a:t>La mímica es comunicar sentimientos e ideas con gestos y movimientos, así como lo hacen los mimos. Cuando somos bebés la primera forma de comunicarnos es como ellos, se han dado cuenta que no expresan con palabras lo que quieren decir? Solo lo hacen con seños y gestos, algo así es la función de la </a:t>
            </a:r>
            <a:r>
              <a:rPr lang="es-MX" sz="1600" dirty="0" err="1" smtClean="0">
                <a:latin typeface="Century Gothic" pitchFamily="34" charset="0"/>
              </a:rPr>
              <a:t>mimica</a:t>
            </a:r>
            <a:r>
              <a:rPr lang="es-MX" sz="1600" dirty="0" smtClean="0">
                <a:latin typeface="Century Gothic" pitchFamily="34" charset="0"/>
              </a:rPr>
              <a:t>. </a:t>
            </a:r>
            <a:endParaRPr lang="es-MX" sz="1600" dirty="0" smtClean="0">
              <a:latin typeface="Century Gothic" pitchFamily="34" charset="0"/>
            </a:endParaRPr>
          </a:p>
        </p:txBody>
      </p:sp>
      <p:sp>
        <p:nvSpPr>
          <p:cNvPr id="3" name="2 Rectángulo"/>
          <p:cNvSpPr/>
          <p:nvPr/>
        </p:nvSpPr>
        <p:spPr>
          <a:xfrm>
            <a:off x="252027" y="4437112"/>
            <a:ext cx="8850498" cy="830997"/>
          </a:xfrm>
          <a:prstGeom prst="rect">
            <a:avLst/>
          </a:prstGeom>
          <a:solidFill>
            <a:srgbClr val="CCCCFF"/>
          </a:solidFill>
        </p:spPr>
        <p:txBody>
          <a:bodyPr wrap="square">
            <a:spAutoFit/>
          </a:bodyPr>
          <a:lstStyle/>
          <a:p>
            <a:r>
              <a:rPr lang="es-MX" sz="1600" b="1" dirty="0" smtClean="0">
                <a:solidFill>
                  <a:srgbClr val="333333"/>
                </a:solidFill>
                <a:latin typeface="Century Gothic" pitchFamily="34" charset="0"/>
              </a:rPr>
              <a:t>Concepto de desconocido como se investigo:</a:t>
            </a:r>
          </a:p>
          <a:p>
            <a:r>
              <a:rPr lang="es-MX" sz="1600" dirty="0" smtClean="0">
                <a:solidFill>
                  <a:srgbClr val="333333"/>
                </a:solidFill>
                <a:latin typeface="Century Gothic" pitchFamily="34" charset="0"/>
              </a:rPr>
              <a:t>El </a:t>
            </a:r>
            <a:r>
              <a:rPr lang="es-MX" sz="1600" dirty="0">
                <a:solidFill>
                  <a:srgbClr val="333333"/>
                </a:solidFill>
                <a:latin typeface="Century Gothic" pitchFamily="34" charset="0"/>
              </a:rPr>
              <a:t>término desconocido se opone a lo conocido, siendo por tanto lo contrario a lo conocido, es decir, desconocido es aquello o aquel que no son conocidos.</a:t>
            </a:r>
            <a:endParaRPr lang="es-MX" sz="1600" dirty="0">
              <a:latin typeface="Century Gothic" pitchFamily="34" charset="0"/>
            </a:endParaRPr>
          </a:p>
        </p:txBody>
      </p:sp>
      <p:sp>
        <p:nvSpPr>
          <p:cNvPr id="14" name="13 Rectángulo"/>
          <p:cNvSpPr/>
          <p:nvPr/>
        </p:nvSpPr>
        <p:spPr>
          <a:xfrm>
            <a:off x="284789" y="5454646"/>
            <a:ext cx="8850498" cy="584775"/>
          </a:xfrm>
          <a:prstGeom prst="rect">
            <a:avLst/>
          </a:prstGeom>
          <a:solidFill>
            <a:schemeClr val="accent5">
              <a:lumMod val="20000"/>
              <a:lumOff val="80000"/>
            </a:schemeClr>
          </a:solidFill>
        </p:spPr>
        <p:txBody>
          <a:bodyPr wrap="square">
            <a:spAutoFit/>
          </a:bodyPr>
          <a:lstStyle/>
          <a:p>
            <a:r>
              <a:rPr lang="es-MX" sz="1600" b="1" dirty="0" smtClean="0">
                <a:solidFill>
                  <a:srgbClr val="333333"/>
                </a:solidFill>
                <a:latin typeface="Century Gothic" pitchFamily="34" charset="0"/>
              </a:rPr>
              <a:t>Concepto de desconocido como se explicó: </a:t>
            </a:r>
            <a:r>
              <a:rPr lang="es-MX" sz="1600" dirty="0" smtClean="0">
                <a:solidFill>
                  <a:srgbClr val="333333"/>
                </a:solidFill>
                <a:latin typeface="Century Gothic" pitchFamily="34" charset="0"/>
              </a:rPr>
              <a:t>Usamos esta palabra para decir que no conocemos algo o alguien.</a:t>
            </a:r>
          </a:p>
        </p:txBody>
      </p:sp>
    </p:spTree>
    <p:extLst>
      <p:ext uri="{BB962C8B-B14F-4D97-AF65-F5344CB8AC3E}">
        <p14:creationId xmlns:p14="http://schemas.microsoft.com/office/powerpoint/2010/main" val="14457985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3" name="2 Marcador de contenido"/>
          <p:cNvSpPr>
            <a:spLocks noGrp="1"/>
          </p:cNvSpPr>
          <p:nvPr>
            <p:ph idx="1"/>
          </p:nvPr>
        </p:nvSpPr>
        <p:spPr/>
        <p:txBody>
          <a:bodyPr/>
          <a:lstStyle/>
          <a:p>
            <a:pPr algn="ctr"/>
            <a:r>
              <a:rPr lang="es-MX" dirty="0" smtClean="0"/>
              <a:t>Fuentes</a:t>
            </a:r>
            <a:endParaRPr lang="es-MX" dirty="0" smtClean="0"/>
          </a:p>
          <a:p>
            <a:pPr algn="ctr"/>
            <a:endParaRPr lang="es-MX" dirty="0" smtClean="0"/>
          </a:p>
          <a:p>
            <a:pPr algn="ctr"/>
            <a:endParaRPr lang="es-MX" dirty="0"/>
          </a:p>
        </p:txBody>
      </p:sp>
      <p:sp>
        <p:nvSpPr>
          <p:cNvPr id="2" name="1 Rectángulo"/>
          <p:cNvSpPr/>
          <p:nvPr/>
        </p:nvSpPr>
        <p:spPr>
          <a:xfrm>
            <a:off x="2286000" y="3105835"/>
            <a:ext cx="4572000" cy="1200329"/>
          </a:xfrm>
          <a:prstGeom prst="rect">
            <a:avLst/>
          </a:prstGeom>
        </p:spPr>
        <p:txBody>
          <a:bodyPr>
            <a:spAutoFit/>
          </a:bodyPr>
          <a:lstStyle/>
          <a:p>
            <a:r>
              <a:rPr lang="es-MX" dirty="0">
                <a:hlinkClick r:id="rId2"/>
              </a:rPr>
              <a:t>https://</a:t>
            </a:r>
            <a:r>
              <a:rPr lang="es-MX" dirty="0" smtClean="0">
                <a:hlinkClick r:id="rId2"/>
              </a:rPr>
              <a:t>www.definicionabc.com/general/desconocido.php</a:t>
            </a:r>
            <a:endParaRPr lang="es-MX" dirty="0" smtClean="0"/>
          </a:p>
          <a:p>
            <a:r>
              <a:rPr lang="es-MX" dirty="0">
                <a:hlinkClick r:id="rId3"/>
              </a:rPr>
              <a:t>https://definicion.de/mimica</a:t>
            </a:r>
            <a:r>
              <a:rPr lang="es-MX" dirty="0" smtClean="0">
                <a:hlinkClick r:id="rId3"/>
              </a:rPr>
              <a:t>/</a:t>
            </a:r>
            <a:endParaRPr lang="es-MX" dirty="0" smtClean="0"/>
          </a:p>
          <a:p>
            <a:endParaRPr lang="es-MX" dirty="0"/>
          </a:p>
        </p:txBody>
      </p:sp>
    </p:spTree>
    <p:extLst>
      <p:ext uri="{BB962C8B-B14F-4D97-AF65-F5344CB8AC3E}">
        <p14:creationId xmlns:p14="http://schemas.microsoft.com/office/powerpoint/2010/main" val="9009285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TotalTime>
  <Words>220</Words>
  <Application>Microsoft Office PowerPoint</Application>
  <PresentationFormat>Presentación en pantalla (4:3)</PresentationFormat>
  <Paragraphs>33</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Tema de Office</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guadalupe quilantan rangel</dc:creator>
  <cp:lastModifiedBy>daniela guadalupe quilantan rangel</cp:lastModifiedBy>
  <cp:revision>9</cp:revision>
  <dcterms:created xsi:type="dcterms:W3CDTF">2021-03-24T23:06:28Z</dcterms:created>
  <dcterms:modified xsi:type="dcterms:W3CDTF">2021-04-30T03:19:54Z</dcterms:modified>
</cp:coreProperties>
</file>