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CC66"/>
    <a:srgbClr val="FF6699"/>
    <a:srgbClr val="CC00CC"/>
    <a:srgbClr val="CC0000"/>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2" d="100"/>
          <a:sy n="52" d="100"/>
        </p:scale>
        <p:origin x="223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4EF03D1B-9911-4ED1-89B0-BEBAC4C82471}" type="datetimeFigureOut">
              <a:rPr lang="es-MX" smtClean="0"/>
              <a:t>30/04/2021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46CDA9E-BAB8-4B64-ACB1-08F5DF3C8F35}" type="slidenum">
              <a:rPr lang="es-MX" smtClean="0"/>
              <a:t>‹Nº›</a:t>
            </a:fld>
            <a:endParaRPr lang="es-MX"/>
          </a:p>
        </p:txBody>
      </p:sp>
    </p:spTree>
    <p:extLst>
      <p:ext uri="{BB962C8B-B14F-4D97-AF65-F5344CB8AC3E}">
        <p14:creationId xmlns:p14="http://schemas.microsoft.com/office/powerpoint/2010/main" val="760925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EF03D1B-9911-4ED1-89B0-BEBAC4C82471}" type="datetimeFigureOut">
              <a:rPr lang="es-MX" smtClean="0"/>
              <a:t>30/04/2021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46CDA9E-BAB8-4B64-ACB1-08F5DF3C8F35}" type="slidenum">
              <a:rPr lang="es-MX" smtClean="0"/>
              <a:t>‹Nº›</a:t>
            </a:fld>
            <a:endParaRPr lang="es-MX"/>
          </a:p>
        </p:txBody>
      </p:sp>
    </p:spTree>
    <p:extLst>
      <p:ext uri="{BB962C8B-B14F-4D97-AF65-F5344CB8AC3E}">
        <p14:creationId xmlns:p14="http://schemas.microsoft.com/office/powerpoint/2010/main" val="1044244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EF03D1B-9911-4ED1-89B0-BEBAC4C82471}" type="datetimeFigureOut">
              <a:rPr lang="es-MX" smtClean="0"/>
              <a:t>30/04/2021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46CDA9E-BAB8-4B64-ACB1-08F5DF3C8F35}" type="slidenum">
              <a:rPr lang="es-MX" smtClean="0"/>
              <a:t>‹Nº›</a:t>
            </a:fld>
            <a:endParaRPr lang="es-MX"/>
          </a:p>
        </p:txBody>
      </p:sp>
    </p:spTree>
    <p:extLst>
      <p:ext uri="{BB962C8B-B14F-4D97-AF65-F5344CB8AC3E}">
        <p14:creationId xmlns:p14="http://schemas.microsoft.com/office/powerpoint/2010/main" val="159258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EF03D1B-9911-4ED1-89B0-BEBAC4C82471}" type="datetimeFigureOut">
              <a:rPr lang="es-MX" smtClean="0"/>
              <a:t>30/04/2021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46CDA9E-BAB8-4B64-ACB1-08F5DF3C8F35}" type="slidenum">
              <a:rPr lang="es-MX" smtClean="0"/>
              <a:t>‹Nº›</a:t>
            </a:fld>
            <a:endParaRPr lang="es-MX"/>
          </a:p>
        </p:txBody>
      </p:sp>
    </p:spTree>
    <p:extLst>
      <p:ext uri="{BB962C8B-B14F-4D97-AF65-F5344CB8AC3E}">
        <p14:creationId xmlns:p14="http://schemas.microsoft.com/office/powerpoint/2010/main" val="3407535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EF03D1B-9911-4ED1-89B0-BEBAC4C82471}" type="datetimeFigureOut">
              <a:rPr lang="es-MX" smtClean="0"/>
              <a:t>30/04/2021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46CDA9E-BAB8-4B64-ACB1-08F5DF3C8F35}" type="slidenum">
              <a:rPr lang="es-MX" smtClean="0"/>
              <a:t>‹Nº›</a:t>
            </a:fld>
            <a:endParaRPr lang="es-MX"/>
          </a:p>
        </p:txBody>
      </p:sp>
    </p:spTree>
    <p:extLst>
      <p:ext uri="{BB962C8B-B14F-4D97-AF65-F5344CB8AC3E}">
        <p14:creationId xmlns:p14="http://schemas.microsoft.com/office/powerpoint/2010/main" val="3505100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EF03D1B-9911-4ED1-89B0-BEBAC4C82471}" type="datetimeFigureOut">
              <a:rPr lang="es-MX" smtClean="0"/>
              <a:t>30/04/2021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46CDA9E-BAB8-4B64-ACB1-08F5DF3C8F35}" type="slidenum">
              <a:rPr lang="es-MX" smtClean="0"/>
              <a:t>‹Nº›</a:t>
            </a:fld>
            <a:endParaRPr lang="es-MX"/>
          </a:p>
        </p:txBody>
      </p:sp>
    </p:spTree>
    <p:extLst>
      <p:ext uri="{BB962C8B-B14F-4D97-AF65-F5344CB8AC3E}">
        <p14:creationId xmlns:p14="http://schemas.microsoft.com/office/powerpoint/2010/main" val="897655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EF03D1B-9911-4ED1-89B0-BEBAC4C82471}" type="datetimeFigureOut">
              <a:rPr lang="es-MX" smtClean="0"/>
              <a:t>30/04/2021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D46CDA9E-BAB8-4B64-ACB1-08F5DF3C8F35}" type="slidenum">
              <a:rPr lang="es-MX" smtClean="0"/>
              <a:t>‹Nº›</a:t>
            </a:fld>
            <a:endParaRPr lang="es-MX"/>
          </a:p>
        </p:txBody>
      </p:sp>
    </p:spTree>
    <p:extLst>
      <p:ext uri="{BB962C8B-B14F-4D97-AF65-F5344CB8AC3E}">
        <p14:creationId xmlns:p14="http://schemas.microsoft.com/office/powerpoint/2010/main" val="2501046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EF03D1B-9911-4ED1-89B0-BEBAC4C82471}" type="datetimeFigureOut">
              <a:rPr lang="es-MX" smtClean="0"/>
              <a:t>30/04/2021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D46CDA9E-BAB8-4B64-ACB1-08F5DF3C8F35}" type="slidenum">
              <a:rPr lang="es-MX" smtClean="0"/>
              <a:t>‹Nº›</a:t>
            </a:fld>
            <a:endParaRPr lang="es-MX"/>
          </a:p>
        </p:txBody>
      </p:sp>
    </p:spTree>
    <p:extLst>
      <p:ext uri="{BB962C8B-B14F-4D97-AF65-F5344CB8AC3E}">
        <p14:creationId xmlns:p14="http://schemas.microsoft.com/office/powerpoint/2010/main" val="1582778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03D1B-9911-4ED1-89B0-BEBAC4C82471}" type="datetimeFigureOut">
              <a:rPr lang="es-MX" smtClean="0"/>
              <a:t>30/04/2021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D46CDA9E-BAB8-4B64-ACB1-08F5DF3C8F35}" type="slidenum">
              <a:rPr lang="es-MX" smtClean="0"/>
              <a:t>‹Nº›</a:t>
            </a:fld>
            <a:endParaRPr lang="es-MX"/>
          </a:p>
        </p:txBody>
      </p:sp>
    </p:spTree>
    <p:extLst>
      <p:ext uri="{BB962C8B-B14F-4D97-AF65-F5344CB8AC3E}">
        <p14:creationId xmlns:p14="http://schemas.microsoft.com/office/powerpoint/2010/main" val="616110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EF03D1B-9911-4ED1-89B0-BEBAC4C82471}" type="datetimeFigureOut">
              <a:rPr lang="es-MX" smtClean="0"/>
              <a:t>30/04/2021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46CDA9E-BAB8-4B64-ACB1-08F5DF3C8F35}" type="slidenum">
              <a:rPr lang="es-MX" smtClean="0"/>
              <a:t>‹Nº›</a:t>
            </a:fld>
            <a:endParaRPr lang="es-MX"/>
          </a:p>
        </p:txBody>
      </p:sp>
    </p:spTree>
    <p:extLst>
      <p:ext uri="{BB962C8B-B14F-4D97-AF65-F5344CB8AC3E}">
        <p14:creationId xmlns:p14="http://schemas.microsoft.com/office/powerpoint/2010/main" val="1608378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EF03D1B-9911-4ED1-89B0-BEBAC4C82471}" type="datetimeFigureOut">
              <a:rPr lang="es-MX" smtClean="0"/>
              <a:t>30/04/2021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46CDA9E-BAB8-4B64-ACB1-08F5DF3C8F35}" type="slidenum">
              <a:rPr lang="es-MX" smtClean="0"/>
              <a:t>‹Nº›</a:t>
            </a:fld>
            <a:endParaRPr lang="es-MX"/>
          </a:p>
        </p:txBody>
      </p:sp>
    </p:spTree>
    <p:extLst>
      <p:ext uri="{BB962C8B-B14F-4D97-AF65-F5344CB8AC3E}">
        <p14:creationId xmlns:p14="http://schemas.microsoft.com/office/powerpoint/2010/main" val="1626846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EF03D1B-9911-4ED1-89B0-BEBAC4C82471}" type="datetimeFigureOut">
              <a:rPr lang="es-MX" smtClean="0"/>
              <a:t>30/04/2021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D46CDA9E-BAB8-4B64-ACB1-08F5DF3C8F35}" type="slidenum">
              <a:rPr lang="es-MX" smtClean="0"/>
              <a:t>‹Nº›</a:t>
            </a:fld>
            <a:endParaRPr lang="es-MX"/>
          </a:p>
        </p:txBody>
      </p:sp>
    </p:spTree>
    <p:extLst>
      <p:ext uri="{BB962C8B-B14F-4D97-AF65-F5344CB8AC3E}">
        <p14:creationId xmlns:p14="http://schemas.microsoft.com/office/powerpoint/2010/main" val="37767499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14350" y="1496484"/>
            <a:ext cx="5829300" cy="3183467"/>
          </a:xfrm>
        </p:spPr>
        <p:txBody>
          <a:bodyPr/>
          <a:lstStyle/>
          <a:p>
            <a:endParaRPr lang="es-MX" dirty="0"/>
          </a:p>
        </p:txBody>
      </p:sp>
      <p:sp>
        <p:nvSpPr>
          <p:cNvPr id="3" name="Subtítulo 2"/>
          <p:cNvSpPr>
            <a:spLocks noGrp="1"/>
          </p:cNvSpPr>
          <p:nvPr>
            <p:ph type="subTitle" idx="1"/>
          </p:nvPr>
        </p:nvSpPr>
        <p:spPr>
          <a:xfrm>
            <a:off x="857250" y="4802717"/>
            <a:ext cx="5143500" cy="2207683"/>
          </a:xfrm>
        </p:spPr>
        <p:txBody>
          <a:bodyPr/>
          <a:lstStyle/>
          <a:p>
            <a:endParaRPr lang="es-MX"/>
          </a:p>
        </p:txBody>
      </p:sp>
      <p:grpSp>
        <p:nvGrpSpPr>
          <p:cNvPr id="4" name="Grupo 3"/>
          <p:cNvGrpSpPr/>
          <p:nvPr/>
        </p:nvGrpSpPr>
        <p:grpSpPr>
          <a:xfrm>
            <a:off x="0" y="0"/>
            <a:ext cx="6858000" cy="9144000"/>
            <a:chOff x="0" y="0"/>
            <a:chExt cx="6858000" cy="9144000"/>
          </a:xfrm>
        </p:grpSpPr>
        <p:pic>
          <p:nvPicPr>
            <p:cNvPr id="5" name="Picture 2" descr="MAGNÍFICO DIARIO PARA LA EDUCADORA – Imagenes Educativ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6" name="Rectángulo 5"/>
            <p:cNvSpPr/>
            <p:nvPr/>
          </p:nvSpPr>
          <p:spPr>
            <a:xfrm>
              <a:off x="4957010" y="2430379"/>
              <a:ext cx="697832" cy="6978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ángulo redondeado 6"/>
            <p:cNvSpPr/>
            <p:nvPr/>
          </p:nvSpPr>
          <p:spPr>
            <a:xfrm>
              <a:off x="745959" y="3128211"/>
              <a:ext cx="4908884" cy="1179094"/>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ángulo 7"/>
            <p:cNvSpPr/>
            <p:nvPr/>
          </p:nvSpPr>
          <p:spPr>
            <a:xfrm>
              <a:off x="5654842" y="3128211"/>
              <a:ext cx="264695" cy="11790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pic>
        <p:nvPicPr>
          <p:cNvPr id="10" name="Imagen 9"/>
          <p:cNvPicPr>
            <a:picLocks noChangeAspect="1"/>
          </p:cNvPicPr>
          <p:nvPr/>
        </p:nvPicPr>
        <p:blipFill rotWithShape="1">
          <a:blip r:embed="rId3"/>
          <a:srcRect b="19768"/>
          <a:stretch/>
        </p:blipFill>
        <p:spPr>
          <a:xfrm>
            <a:off x="249660" y="1496484"/>
            <a:ext cx="6358679" cy="2934839"/>
          </a:xfrm>
          <a:prstGeom prst="rect">
            <a:avLst/>
          </a:prstGeom>
        </p:spPr>
      </p:pic>
      <p:sp>
        <p:nvSpPr>
          <p:cNvPr id="9" name="CuadroTexto 8"/>
          <p:cNvSpPr txBox="1"/>
          <p:nvPr/>
        </p:nvSpPr>
        <p:spPr>
          <a:xfrm>
            <a:off x="514349" y="4572000"/>
            <a:ext cx="3635619"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smtClean="0">
                <a:ln>
                  <a:noFill/>
                </a:ln>
                <a:solidFill>
                  <a:prstClr val="black"/>
                </a:solidFill>
                <a:effectLst/>
                <a:uLnTx/>
                <a:uFillTx/>
                <a:latin typeface="Berlin Sans FB" panose="020E0602020502020306" pitchFamily="34" charset="0"/>
                <a:ea typeface="+mn-ea"/>
                <a:cs typeface="+mn-cs"/>
              </a:rPr>
              <a:t>Abril 2021 </a:t>
            </a:r>
            <a:endParaRPr kumimoji="0" lang="es-MX" sz="2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Tree>
    <p:extLst>
      <p:ext uri="{BB962C8B-B14F-4D97-AF65-F5344CB8AC3E}">
        <p14:creationId xmlns:p14="http://schemas.microsoft.com/office/powerpoint/2010/main" val="3991307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382578" y="2162644"/>
            <a:ext cx="4627984" cy="1631216"/>
          </a:xfrm>
          <a:prstGeom prst="rect">
            <a:avLst/>
          </a:prstGeom>
          <a:noFill/>
        </p:spPr>
        <p:txBody>
          <a:bodyPr wrap="square" rtlCol="0">
            <a:spAutoFit/>
          </a:bodyPr>
          <a:lstStyle/>
          <a:p>
            <a:pPr lvl="0" fontAlgn="base"/>
            <a:r>
              <a:rPr lang="es-MX" sz="2000" dirty="0">
                <a:solidFill>
                  <a:prstClr val="black"/>
                </a:solidFill>
                <a:latin typeface="Berlin Sans FB" panose="020E0602020502020306" pitchFamily="34" charset="0"/>
              </a:rPr>
              <a:t>Los textos instructivos tienen como propósito dirigir las acciones del lector. Muestran pasos a seguir, materiales y como lo dice su propio nombre: instruyen en alguna actividad.</a:t>
            </a:r>
            <a:endParaRPr kumimoji="0" lang="es-MX" sz="2000" b="0" i="0" u="none" strike="noStrike" kern="1200" cap="none" spc="0" normalizeH="0" baseline="0" noProof="0" dirty="0">
              <a:ln>
                <a:noFill/>
              </a:ln>
              <a:solidFill>
                <a:prstClr val="black"/>
              </a:solidFill>
              <a:effectLst/>
              <a:uLnTx/>
              <a:uFillTx/>
              <a:latin typeface="Berlin Sans FB" panose="020E0602020502020306" pitchFamily="34" charset="0"/>
            </a:endParaRPr>
          </a:p>
        </p:txBody>
      </p:sp>
      <p:sp>
        <p:nvSpPr>
          <p:cNvPr id="21" name="CuadroTexto 20"/>
          <p:cNvSpPr txBox="1"/>
          <p:nvPr/>
        </p:nvSpPr>
        <p:spPr>
          <a:xfrm>
            <a:off x="1382578" y="5172151"/>
            <a:ext cx="4978502" cy="1631216"/>
          </a:xfrm>
          <a:prstGeom prst="rect">
            <a:avLst/>
          </a:prstGeom>
          <a:noFill/>
        </p:spPr>
        <p:txBody>
          <a:bodyPr wrap="square" rtlCol="0">
            <a:spAutoFit/>
          </a:bodyPr>
          <a:lstStyle/>
          <a:p>
            <a:pPr lvl="0">
              <a:defRPr/>
            </a:pPr>
            <a:r>
              <a:rPr lang="es-MX" sz="2000" dirty="0">
                <a:latin typeface="Berlin Sans FB" panose="020E0602020502020306" pitchFamily="34" charset="0"/>
              </a:rPr>
              <a:t>L</a:t>
            </a:r>
            <a:r>
              <a:rPr lang="es-MX" sz="2000" dirty="0" smtClean="0">
                <a:latin typeface="Berlin Sans FB" panose="020E0602020502020306" pitchFamily="34" charset="0"/>
              </a:rPr>
              <a:t>os</a:t>
            </a:r>
            <a:r>
              <a:rPr lang="es-MX" sz="2000" dirty="0">
                <a:latin typeface="Berlin Sans FB" panose="020E0602020502020306" pitchFamily="34" charset="0"/>
              </a:rPr>
              <a:t> instructivos </a:t>
            </a:r>
            <a:r>
              <a:rPr lang="es-MX" sz="2000" dirty="0" smtClean="0">
                <a:latin typeface="Berlin Sans FB" panose="020E0602020502020306" pitchFamily="34" charset="0"/>
              </a:rPr>
              <a:t>para niños</a:t>
            </a:r>
            <a:r>
              <a:rPr lang="es-MX" sz="2000" dirty="0">
                <a:latin typeface="Berlin Sans FB" panose="020E0602020502020306" pitchFamily="34" charset="0"/>
              </a:rPr>
              <a:t> sirven para explicar procedimientos determinados, que pueden tratar desde cómo armar o usar cierto objeto, hasta cómo ejecutar una determinada tarea.</a:t>
            </a: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a:t>
            </a:r>
            <a:r>
              <a:rPr lang="es-MX" dirty="0" smtClean="0">
                <a:solidFill>
                  <a:prstClr val="black"/>
                </a:solidFill>
                <a:latin typeface="Berlin Sans FB" panose="020E0602020502020306" pitchFamily="34" charset="0"/>
              </a:rPr>
              <a:t>31</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9305" y="4463412"/>
            <a:ext cx="2115495" cy="859611"/>
          </a:xfrm>
          <a:prstGeom prst="rect">
            <a:avLst/>
          </a:prstGeom>
        </p:spPr>
      </p:pic>
      <p:pic>
        <p:nvPicPr>
          <p:cNvPr id="6" name="Imagen 5"/>
          <p:cNvPicPr>
            <a:picLocks noChangeAspect="1"/>
          </p:cNvPicPr>
          <p:nvPr/>
        </p:nvPicPr>
        <p:blipFill>
          <a:blip r:embed="rId5"/>
          <a:stretch>
            <a:fillRect/>
          </a:stretch>
        </p:blipFill>
        <p:spPr>
          <a:xfrm>
            <a:off x="9305" y="1485769"/>
            <a:ext cx="2115495" cy="859611"/>
          </a:xfrm>
          <a:prstGeom prst="rect">
            <a:avLst/>
          </a:prstGeom>
        </p:spPr>
      </p:pic>
      <p:sp>
        <p:nvSpPr>
          <p:cNvPr id="7" name="Rectángulo 6"/>
          <p:cNvSpPr/>
          <p:nvPr/>
        </p:nvSpPr>
        <p:spPr>
          <a:xfrm>
            <a:off x="474785" y="621369"/>
            <a:ext cx="5914079" cy="574386"/>
          </a:xfrm>
          <a:prstGeom prst="rect">
            <a:avLst/>
          </a:prstGeom>
          <a:solidFill>
            <a:srgbClr val="FF6699"/>
          </a:solid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4800" noProof="0" dirty="0" smtClean="0">
                <a:solidFill>
                  <a:schemeClr val="tx1"/>
                </a:solidFill>
                <a:latin typeface="Berlin Sans FB" panose="020E0602020502020306" pitchFamily="34" charset="0"/>
              </a:rPr>
              <a:t>Instructivo</a:t>
            </a:r>
            <a:endParaRPr kumimoji="0" lang="es-MX" sz="4800" b="0" i="0" u="none" strike="noStrike" kern="1200" cap="none" spc="0" normalizeH="0" baseline="0" noProof="0" dirty="0">
              <a:ln>
                <a:noFill/>
              </a:ln>
              <a:solidFill>
                <a:schemeClr val="tx1"/>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25143247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382578" y="2162644"/>
            <a:ext cx="4627984" cy="2554545"/>
          </a:xfrm>
          <a:prstGeom prst="rect">
            <a:avLst/>
          </a:prstGeom>
          <a:noFill/>
        </p:spPr>
        <p:txBody>
          <a:bodyPr wrap="square" rtlCol="0">
            <a:spAutoFit/>
          </a:bodyPr>
          <a:lstStyle/>
          <a:p>
            <a:pPr lvl="0" fontAlgn="base"/>
            <a:r>
              <a:rPr lang="es-MX" sz="2000" dirty="0">
                <a:solidFill>
                  <a:prstClr val="black"/>
                </a:solidFill>
                <a:latin typeface="Berlin Sans FB" panose="020E0602020502020306" pitchFamily="34" charset="0"/>
              </a:rPr>
              <a:t>Una receta culinaria, receta de cocina o simplemente receta, en gastronomía, es una descripción ordenada de un procedimiento culinario. Suele consistir primero en una lista de ingredientes necesarios, seguido de una serie de instrucciones con la cual se elabora un plato o una bebida específicos.</a:t>
            </a:r>
            <a:endParaRPr kumimoji="0" lang="es-MX" sz="2000" b="0" i="0" u="none" strike="noStrike" kern="1200" cap="none" spc="0" normalizeH="0" baseline="0" noProof="0" dirty="0">
              <a:ln>
                <a:noFill/>
              </a:ln>
              <a:solidFill>
                <a:prstClr val="black"/>
              </a:solidFill>
              <a:effectLst/>
              <a:uLnTx/>
              <a:uFillTx/>
              <a:latin typeface="Berlin Sans FB" panose="020E0602020502020306" pitchFamily="34" charset="0"/>
            </a:endParaRPr>
          </a:p>
        </p:txBody>
      </p:sp>
      <p:sp>
        <p:nvSpPr>
          <p:cNvPr id="21" name="CuadroTexto 20"/>
          <p:cNvSpPr txBox="1"/>
          <p:nvPr/>
        </p:nvSpPr>
        <p:spPr>
          <a:xfrm>
            <a:off x="1382578" y="5172151"/>
            <a:ext cx="4978502" cy="1938992"/>
          </a:xfrm>
          <a:prstGeom prst="rect">
            <a:avLst/>
          </a:prstGeom>
          <a:noFill/>
        </p:spPr>
        <p:txBody>
          <a:bodyPr wrap="square" rtlCol="0">
            <a:spAutoFit/>
          </a:bodyPr>
          <a:lstStyle/>
          <a:p>
            <a:pPr lvl="0">
              <a:defRPr/>
            </a:pPr>
            <a:r>
              <a:rPr lang="es-MX" sz="2000" dirty="0">
                <a:latin typeface="Berlin Sans FB" panose="020E0602020502020306" pitchFamily="34" charset="0"/>
              </a:rPr>
              <a:t>Una receta de cocina es una guía de instrucciones para la elaboración de platillos, salados o dulces. Esta guía sigue un orden debidamente ordenado y estructurado, que atiende a las necesidades específicas de cada plato.</a:t>
            </a:r>
            <a:endParaRPr lang="es-MX" sz="2000" dirty="0">
              <a:latin typeface="Berlin Sans FB" panose="020E0602020502020306" pitchFamily="34" charset="0"/>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a:t>
            </a:r>
            <a:r>
              <a:rPr lang="es-MX" dirty="0" smtClean="0">
                <a:solidFill>
                  <a:prstClr val="black"/>
                </a:solidFill>
                <a:latin typeface="Berlin Sans FB" panose="020E0602020502020306" pitchFamily="34" charset="0"/>
              </a:rPr>
              <a:t>31</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9305" y="4556717"/>
            <a:ext cx="2115495" cy="859611"/>
          </a:xfrm>
          <a:prstGeom prst="rect">
            <a:avLst/>
          </a:prstGeom>
        </p:spPr>
      </p:pic>
      <p:pic>
        <p:nvPicPr>
          <p:cNvPr id="6" name="Imagen 5"/>
          <p:cNvPicPr>
            <a:picLocks noChangeAspect="1"/>
          </p:cNvPicPr>
          <p:nvPr/>
        </p:nvPicPr>
        <p:blipFill>
          <a:blip r:embed="rId5"/>
          <a:stretch>
            <a:fillRect/>
          </a:stretch>
        </p:blipFill>
        <p:spPr>
          <a:xfrm>
            <a:off x="9305" y="1485769"/>
            <a:ext cx="2115495" cy="859611"/>
          </a:xfrm>
          <a:prstGeom prst="rect">
            <a:avLst/>
          </a:prstGeom>
        </p:spPr>
      </p:pic>
      <p:sp>
        <p:nvSpPr>
          <p:cNvPr id="7" name="Rectángulo 6"/>
          <p:cNvSpPr/>
          <p:nvPr/>
        </p:nvSpPr>
        <p:spPr>
          <a:xfrm>
            <a:off x="474785" y="621369"/>
            <a:ext cx="5914079" cy="574386"/>
          </a:xfrm>
          <a:prstGeom prst="rect">
            <a:avLst/>
          </a:prstGeom>
          <a:solidFill>
            <a:srgbClr val="FFCC66"/>
          </a:solidFill>
          <a:ln>
            <a:solidFill>
              <a:srgbClr val="FFCC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4800" noProof="0" dirty="0" smtClean="0">
                <a:solidFill>
                  <a:schemeClr val="tx1"/>
                </a:solidFill>
                <a:latin typeface="Berlin Sans FB" panose="020E0602020502020306" pitchFamily="34" charset="0"/>
              </a:rPr>
              <a:t>Receta</a:t>
            </a:r>
            <a:endParaRPr kumimoji="0" lang="es-MX" sz="4800" b="0" i="0" u="none" strike="noStrike" kern="1200" cap="none" spc="0" normalizeH="0" baseline="0" noProof="0" dirty="0">
              <a:ln>
                <a:noFill/>
              </a:ln>
              <a:solidFill>
                <a:schemeClr val="tx1"/>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703110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382578" y="2162644"/>
            <a:ext cx="4627984" cy="2554545"/>
          </a:xfrm>
          <a:prstGeom prst="rect">
            <a:avLst/>
          </a:prstGeom>
          <a:noFill/>
        </p:spPr>
        <p:txBody>
          <a:bodyPr wrap="square" rtlCol="0">
            <a:spAutoFit/>
          </a:bodyPr>
          <a:lstStyle/>
          <a:p>
            <a:pPr lvl="0" fontAlgn="base"/>
            <a:r>
              <a:rPr lang="es-MX" sz="2000" dirty="0">
                <a:solidFill>
                  <a:prstClr val="black"/>
                </a:solidFill>
                <a:latin typeface="Berlin Sans FB" panose="020E0602020502020306" pitchFamily="34" charset="0"/>
              </a:rPr>
              <a:t>Una leyenda es una narración sobre hechos sobrenaturales, naturales o una mezcla de ambos que se transmite de generación en generación, de forma oral o escrita. Se ubica en un tiempo y lugar similar al de los miembros de una comunidad, lo que aporta cierta verosimilitud al relato.</a:t>
            </a:r>
            <a:endParaRPr kumimoji="0" lang="es-MX" sz="2000" b="0" i="0" u="none" strike="noStrike" kern="1200" cap="none" spc="0" normalizeH="0" baseline="0" noProof="0" dirty="0">
              <a:ln>
                <a:noFill/>
              </a:ln>
              <a:solidFill>
                <a:prstClr val="black"/>
              </a:solidFill>
              <a:effectLst/>
              <a:uLnTx/>
              <a:uFillTx/>
              <a:latin typeface="Berlin Sans FB" panose="020E0602020502020306" pitchFamily="34" charset="0"/>
            </a:endParaRPr>
          </a:p>
        </p:txBody>
      </p:sp>
      <p:sp>
        <p:nvSpPr>
          <p:cNvPr id="21" name="CuadroTexto 20"/>
          <p:cNvSpPr txBox="1"/>
          <p:nvPr/>
        </p:nvSpPr>
        <p:spPr>
          <a:xfrm>
            <a:off x="1382578" y="5172151"/>
            <a:ext cx="4978502" cy="1938992"/>
          </a:xfrm>
          <a:prstGeom prst="rect">
            <a:avLst/>
          </a:prstGeom>
          <a:noFill/>
        </p:spPr>
        <p:txBody>
          <a:bodyPr wrap="square" rtlCol="0">
            <a:spAutoFit/>
          </a:bodyPr>
          <a:lstStyle/>
          <a:p>
            <a:pPr lvl="0">
              <a:defRPr/>
            </a:pPr>
            <a:r>
              <a:rPr lang="es-MX" sz="2000" dirty="0">
                <a:latin typeface="Berlin Sans FB" panose="020E0602020502020306" pitchFamily="34" charset="0"/>
              </a:rPr>
              <a:t>Una leyenda infantil es un tipo de relato destinado a los niños que posee elementos fantásticos o imaginarios pertenecientes a la tradición popular. En algunos casos tratan de dar una explicación al origen de un lugar o acontecimientos pasados.</a:t>
            </a:r>
            <a:endParaRPr lang="es-MX" sz="2000" dirty="0">
              <a:latin typeface="Berlin Sans FB" panose="020E0602020502020306" pitchFamily="34" charset="0"/>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a:t>
            </a:r>
            <a:r>
              <a:rPr lang="es-MX" dirty="0" smtClean="0">
                <a:solidFill>
                  <a:prstClr val="black"/>
                </a:solidFill>
                <a:latin typeface="Berlin Sans FB" panose="020E0602020502020306" pitchFamily="34" charset="0"/>
              </a:rPr>
              <a:t>31</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9305" y="4556717"/>
            <a:ext cx="2115495" cy="859611"/>
          </a:xfrm>
          <a:prstGeom prst="rect">
            <a:avLst/>
          </a:prstGeom>
        </p:spPr>
      </p:pic>
      <p:pic>
        <p:nvPicPr>
          <p:cNvPr id="6" name="Imagen 5"/>
          <p:cNvPicPr>
            <a:picLocks noChangeAspect="1"/>
          </p:cNvPicPr>
          <p:nvPr/>
        </p:nvPicPr>
        <p:blipFill>
          <a:blip r:embed="rId5"/>
          <a:stretch>
            <a:fillRect/>
          </a:stretch>
        </p:blipFill>
        <p:spPr>
          <a:xfrm>
            <a:off x="9305" y="1485769"/>
            <a:ext cx="2115495" cy="859611"/>
          </a:xfrm>
          <a:prstGeom prst="rect">
            <a:avLst/>
          </a:prstGeom>
        </p:spPr>
      </p:pic>
      <p:sp>
        <p:nvSpPr>
          <p:cNvPr id="7" name="Rectángulo 6"/>
          <p:cNvSpPr/>
          <p:nvPr/>
        </p:nvSpPr>
        <p:spPr>
          <a:xfrm>
            <a:off x="474785" y="621369"/>
            <a:ext cx="5914079" cy="574386"/>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4800" noProof="0" dirty="0" smtClean="0">
                <a:solidFill>
                  <a:schemeClr val="tx1"/>
                </a:solidFill>
                <a:latin typeface="Berlin Sans FB" panose="020E0602020502020306" pitchFamily="34" charset="0"/>
              </a:rPr>
              <a:t>Leyenda</a:t>
            </a:r>
            <a:endParaRPr kumimoji="0" lang="es-MX" sz="4800" b="0" i="0" u="none" strike="noStrike" kern="1200" cap="none" spc="0" normalizeH="0" baseline="0" noProof="0" dirty="0">
              <a:ln>
                <a:noFill/>
              </a:ln>
              <a:solidFill>
                <a:schemeClr val="tx1"/>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4099261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126759"/>
            <a:ext cx="4627984" cy="2139047"/>
          </a:xfrm>
          <a:prstGeom prst="rect">
            <a:avLst/>
          </a:prstGeom>
          <a:noFill/>
        </p:spPr>
        <p:txBody>
          <a:bodyPr wrap="square" rtlCol="0">
            <a:spAutoFit/>
          </a:bodyPr>
          <a:lstStyle/>
          <a:p>
            <a:pPr lvl="0">
              <a:defRPr/>
            </a:pPr>
            <a:r>
              <a:rPr lang="es-MX" sz="1900" dirty="0">
                <a:solidFill>
                  <a:prstClr val="black"/>
                </a:solidFill>
                <a:latin typeface="Berlin Sans FB" panose="020E0602020502020306" pitchFamily="34" charset="0"/>
              </a:rPr>
              <a:t>En un ecosistema, el hábitat es el lugar donde vive la comunidad.​El concepto de hábitat es utilizado por biólogos y ecólogos con una acepción mientras que arquitectos y urbanistas lo utilizan desde una visión antrópica</a:t>
            </a:r>
            <a:r>
              <a:rPr kumimoji="0" lang="es-MX" sz="1800" b="0" i="0" u="none" strike="noStrike" kern="1200" cap="none" spc="0" normalizeH="0" baseline="0" noProof="0" dirty="0">
                <a:ln>
                  <a:noFill/>
                </a:ln>
                <a:solidFill>
                  <a:prstClr val="black"/>
                </a:solidFill>
                <a:effectLst/>
                <a:uLnTx/>
                <a:uFillTx/>
                <a:latin typeface="Calibri" panose="020F0502020204030204"/>
                <a:ea typeface="+mn-ea"/>
                <a:cs typeface="+mn-cs"/>
              </a:rPr>
              <a:t/>
            </a:r>
            <a:br>
              <a:rPr kumimoji="0" lang="es-MX" sz="1800" b="0" i="0" u="none" strike="noStrike" kern="1200" cap="none" spc="0" normalizeH="0" baseline="0" noProof="0" dirty="0">
                <a:ln>
                  <a:noFill/>
                </a:ln>
                <a:solidFill>
                  <a:prstClr val="black"/>
                </a:solidFill>
                <a:effectLst/>
                <a:uLnTx/>
                <a:uFillTx/>
                <a:latin typeface="Calibri" panose="020F0502020204030204"/>
                <a:ea typeface="+mn-ea"/>
                <a:cs typeface="+mn-cs"/>
              </a:rPr>
            </a:br>
            <a:endParaRPr kumimoji="0" lang="es-MX" sz="19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
        <p:nvSpPr>
          <p:cNvPr id="21" name="CuadroTexto 20"/>
          <p:cNvSpPr txBox="1"/>
          <p:nvPr/>
        </p:nvSpPr>
        <p:spPr>
          <a:xfrm>
            <a:off x="1403197" y="5048703"/>
            <a:ext cx="5061190" cy="1554272"/>
          </a:xfrm>
          <a:prstGeom prst="rect">
            <a:avLst/>
          </a:prstGeom>
          <a:noFill/>
        </p:spPr>
        <p:txBody>
          <a:bodyPr wrap="square" rtlCol="0">
            <a:spAutoFit/>
          </a:bodyPr>
          <a:lstStyle/>
          <a:p>
            <a:pPr lvl="0">
              <a:defRPr/>
            </a:pPr>
            <a:r>
              <a:rPr lang="es-MX" sz="1900" dirty="0">
                <a:solidFill>
                  <a:prstClr val="black"/>
                </a:solidFill>
                <a:latin typeface="Berlin Sans FB" panose="020E0602020502020306" pitchFamily="34" charset="0"/>
              </a:rPr>
              <a:t>Hábitat es el lugar donde los animales obtienen todo lo que necesitan para vivir; aire, agua, alimento, espacio y refugio. Un hábitat puede ser tan grande como un bosque o tan pequeño como la rama de un árbol </a:t>
            </a:r>
            <a:endParaRPr kumimoji="0" lang="es-MX" sz="19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29</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0" y="4410717"/>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14" name="Rectángulo 13"/>
          <p:cNvSpPr/>
          <p:nvPr/>
        </p:nvSpPr>
        <p:spPr>
          <a:xfrm>
            <a:off x="474785" y="621369"/>
            <a:ext cx="5914079" cy="574386"/>
          </a:xfrm>
          <a:prstGeom prst="rect">
            <a:avLst/>
          </a:prstGeom>
          <a:solidFill>
            <a:srgbClr val="FE96E3"/>
          </a:solidFill>
          <a:ln>
            <a:solidFill>
              <a:srgbClr val="FE96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4800" dirty="0" smtClean="0">
                <a:solidFill>
                  <a:prstClr val="white"/>
                </a:solidFill>
                <a:latin typeface="Berlin Sans FB" panose="020E0602020502020306" pitchFamily="34" charset="0"/>
              </a:rPr>
              <a:t>Hábitat</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9" name="Rectángulo 8"/>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426398" y="6715285"/>
            <a:ext cx="4469363" cy="2383661"/>
          </a:xfrm>
          <a:prstGeom prst="rect">
            <a:avLst/>
          </a:prstGeom>
        </p:spPr>
      </p:pic>
    </p:spTree>
    <p:extLst>
      <p:ext uri="{BB962C8B-B14F-4D97-AF65-F5344CB8AC3E}">
        <p14:creationId xmlns:p14="http://schemas.microsoft.com/office/powerpoint/2010/main" val="371729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126759"/>
            <a:ext cx="4627984" cy="2554545"/>
          </a:xfrm>
          <a:prstGeom prst="rect">
            <a:avLst/>
          </a:prstGeom>
          <a:noFill/>
        </p:spPr>
        <p:txBody>
          <a:bodyPr wrap="square" rtlCol="0">
            <a:spAutoFit/>
          </a:bodyPr>
          <a:lstStyle/>
          <a:p>
            <a:pPr lvl="0" fontAlgn="base"/>
            <a:r>
              <a:rPr lang="es-MX" sz="2000" dirty="0">
                <a:solidFill>
                  <a:prstClr val="black"/>
                </a:solidFill>
                <a:latin typeface="Berlin Sans FB" panose="020E0602020502020306" pitchFamily="34" charset="0"/>
              </a:rPr>
              <a:t>El hábitat terrestre es el lugar en el que viven las diferentes especies de plantas y animales sobre la superficie terrestre (geosfera). La principal característica de estos hábitats es la presencia de oxígeno en la atmósfera y la posibilidad a sufrir cambios bruscos de temperatura y otros fenómenos meteorológicos..</a:t>
            </a:r>
            <a:endParaRPr kumimoji="0" lang="es-MX" sz="20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
        <p:nvSpPr>
          <p:cNvPr id="21" name="CuadroTexto 20"/>
          <p:cNvSpPr txBox="1"/>
          <p:nvPr/>
        </p:nvSpPr>
        <p:spPr>
          <a:xfrm>
            <a:off x="1410362" y="5294168"/>
            <a:ext cx="5061190" cy="132343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0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Son aquellos animales</a:t>
            </a:r>
            <a:r>
              <a:rPr kumimoji="0" lang="es-MX" sz="2000" b="0" i="0" u="none" strike="noStrike" kern="1200" cap="none" spc="0" normalizeH="0" noProof="0" dirty="0" smtClean="0">
                <a:ln>
                  <a:noFill/>
                </a:ln>
                <a:solidFill>
                  <a:prstClr val="black"/>
                </a:solidFill>
                <a:effectLst/>
                <a:uLnTx/>
                <a:uFillTx/>
                <a:latin typeface="Berlin Sans FB" panose="020E0602020502020306" pitchFamily="34" charset="0"/>
                <a:ea typeface="+mn-ea"/>
                <a:cs typeface="+mn-cs"/>
              </a:rPr>
              <a:t> y plantas que viven en el suelo, allí encuentran todo lo que necesitan para vivir. Podemos definir distintos hábitat terrestres: desiertos, bosques, selvas</a:t>
            </a:r>
            <a:endParaRPr kumimoji="0" lang="es-MX" sz="20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29</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45938" y="4554290"/>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7" name="Rectángulo 6"/>
          <p:cNvSpPr/>
          <p:nvPr/>
        </p:nvSpPr>
        <p:spPr>
          <a:xfrm>
            <a:off x="474785" y="621369"/>
            <a:ext cx="5914079" cy="57438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Hábitat terrestre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89344"/>
            <a:ext cx="4469363" cy="2383661"/>
          </a:xfrm>
          <a:prstGeom prst="rect">
            <a:avLst/>
          </a:prstGeom>
        </p:spPr>
      </p:pic>
    </p:spTree>
    <p:extLst>
      <p:ext uri="{BB962C8B-B14F-4D97-AF65-F5344CB8AC3E}">
        <p14:creationId xmlns:p14="http://schemas.microsoft.com/office/powerpoint/2010/main" val="3523989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055366"/>
            <a:ext cx="4627984" cy="2893100"/>
          </a:xfrm>
          <a:prstGeom prst="rect">
            <a:avLst/>
          </a:prstGeom>
          <a:noFill/>
        </p:spPr>
        <p:txBody>
          <a:bodyPr wrap="square" rtlCol="0">
            <a:spAutoFit/>
          </a:bodyPr>
          <a:lstStyle/>
          <a:p>
            <a:pPr lvl="0" fontAlgn="base"/>
            <a:r>
              <a:rPr lang="es-MX" sz="1600" dirty="0">
                <a:solidFill>
                  <a:prstClr val="black"/>
                </a:solidFill>
                <a:latin typeface="Berlin Sans FB" panose="020E0602020502020306" pitchFamily="34" charset="0"/>
              </a:rPr>
              <a:t>En el hábitat acuático encontramos todas aquellas especies que tienen su cuerpo adaptado para vivir debajo del agua</a:t>
            </a:r>
            <a:r>
              <a:rPr lang="es-MX" sz="1600" dirty="0" smtClean="0">
                <a:solidFill>
                  <a:prstClr val="black"/>
                </a:solidFill>
                <a:latin typeface="Berlin Sans FB" panose="020E0602020502020306" pitchFamily="34" charset="0"/>
              </a:rPr>
              <a:t>.</a:t>
            </a:r>
            <a:endParaRPr lang="es-MX" sz="1600" dirty="0">
              <a:solidFill>
                <a:prstClr val="black"/>
              </a:solidFill>
              <a:latin typeface="Berlin Sans FB" panose="020E0602020502020306" pitchFamily="34" charset="0"/>
            </a:endParaRPr>
          </a:p>
          <a:p>
            <a:pPr lvl="0" fontAlgn="base"/>
            <a:r>
              <a:rPr lang="es-MX" sz="1600" dirty="0">
                <a:solidFill>
                  <a:prstClr val="black"/>
                </a:solidFill>
                <a:latin typeface="Berlin Sans FB" panose="020E0602020502020306" pitchFamily="34" charset="0"/>
              </a:rPr>
              <a:t>Ellos viven en</a:t>
            </a:r>
            <a:r>
              <a:rPr lang="es-MX" sz="1600" dirty="0" smtClean="0">
                <a:solidFill>
                  <a:prstClr val="black"/>
                </a:solidFill>
                <a:latin typeface="Berlin Sans FB" panose="020E0602020502020306" pitchFamily="34" charset="0"/>
              </a:rPr>
              <a:t>:</a:t>
            </a:r>
            <a:endParaRPr lang="es-MX" sz="1600" dirty="0">
              <a:solidFill>
                <a:prstClr val="black"/>
              </a:solidFill>
              <a:latin typeface="Berlin Sans FB" panose="020E0602020502020306" pitchFamily="34" charset="0"/>
            </a:endParaRPr>
          </a:p>
          <a:p>
            <a:pPr lvl="0" fontAlgn="base"/>
            <a:r>
              <a:rPr lang="es-MX" sz="1600" dirty="0">
                <a:solidFill>
                  <a:prstClr val="black"/>
                </a:solidFill>
                <a:latin typeface="Berlin Sans FB" panose="020E0602020502020306" pitchFamily="34" charset="0"/>
              </a:rPr>
              <a:t>- Los océanos y mares (agua salada), aquí habitan la mayor variedad de especies animales que existen en  el planeta. Por ejemplo tenemos a la ballena, el pulpo el tiburón, el delfín y otros</a:t>
            </a:r>
            <a:r>
              <a:rPr lang="es-MX" sz="1600" dirty="0" smtClean="0">
                <a:solidFill>
                  <a:prstClr val="black"/>
                </a:solidFill>
                <a:latin typeface="Berlin Sans FB" panose="020E0602020502020306" pitchFamily="34" charset="0"/>
              </a:rPr>
              <a:t>.</a:t>
            </a:r>
            <a:endParaRPr lang="es-MX" sz="1600" dirty="0">
              <a:solidFill>
                <a:prstClr val="black"/>
              </a:solidFill>
              <a:latin typeface="Berlin Sans FB" panose="020E0602020502020306" pitchFamily="34" charset="0"/>
            </a:endParaRPr>
          </a:p>
          <a:p>
            <a:pPr lvl="0" fontAlgn="base"/>
            <a:r>
              <a:rPr lang="es-MX" sz="1600" dirty="0">
                <a:solidFill>
                  <a:prstClr val="black"/>
                </a:solidFill>
                <a:latin typeface="Berlin Sans FB" panose="020E0602020502020306" pitchFamily="34" charset="0"/>
              </a:rPr>
              <a:t>- En lagos y ríos con  aguas dulces y saladas encontramos una  gran variedad de especies: camarones, salmones,  truchas, etc.</a:t>
            </a:r>
            <a:endParaRPr kumimoji="0" lang="es-MX" sz="1600" b="0" i="0" u="none" strike="noStrike" kern="1200" cap="none" spc="0" normalizeH="0" baseline="0" noProof="0" dirty="0">
              <a:ln>
                <a:noFill/>
              </a:ln>
              <a:solidFill>
                <a:prstClr val="black"/>
              </a:solidFill>
              <a:effectLst/>
              <a:uLnTx/>
              <a:uFillTx/>
              <a:latin typeface="Berlin Sans FB" panose="020E0602020502020306" pitchFamily="34" charset="0"/>
            </a:endParaRPr>
          </a:p>
        </p:txBody>
      </p:sp>
      <p:sp>
        <p:nvSpPr>
          <p:cNvPr id="21" name="CuadroTexto 20"/>
          <p:cNvSpPr txBox="1"/>
          <p:nvPr/>
        </p:nvSpPr>
        <p:spPr>
          <a:xfrm>
            <a:off x="1410362" y="5525982"/>
            <a:ext cx="4978502" cy="163121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0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Encontramos todas</a:t>
            </a:r>
            <a:r>
              <a:rPr kumimoji="0" lang="es-MX" sz="2000" b="0" i="0" u="none" strike="noStrike" kern="1200" cap="none" spc="0" normalizeH="0" noProof="0" dirty="0" smtClean="0">
                <a:ln>
                  <a:noFill/>
                </a:ln>
                <a:solidFill>
                  <a:prstClr val="black"/>
                </a:solidFill>
                <a:effectLst/>
                <a:uLnTx/>
                <a:uFillTx/>
                <a:latin typeface="Berlin Sans FB" panose="020E0602020502020306" pitchFamily="34" charset="0"/>
                <a:ea typeface="+mn-ea"/>
                <a:cs typeface="+mn-cs"/>
              </a:rPr>
              <a:t> aquellas especies que tiene su cuerpo adaptado para vivir debajo del agua. Ellos viven en los océanos y mares, aquí habitan la mayoría de especies animales que existen en el planeta</a:t>
            </a:r>
            <a:endParaRPr kumimoji="0" lang="es-MX" sz="20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29</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22271" y="4867493"/>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7" name="Rectángulo 6"/>
          <p:cNvSpPr/>
          <p:nvPr/>
        </p:nvSpPr>
        <p:spPr>
          <a:xfrm>
            <a:off x="474785" y="621369"/>
            <a:ext cx="5914079" cy="574386"/>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Hábitat acuática</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1025157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382578" y="2303324"/>
            <a:ext cx="4627984" cy="1938992"/>
          </a:xfrm>
          <a:prstGeom prst="rect">
            <a:avLst/>
          </a:prstGeom>
          <a:noFill/>
        </p:spPr>
        <p:txBody>
          <a:bodyPr wrap="square" rtlCol="0">
            <a:spAutoFit/>
          </a:bodyPr>
          <a:lstStyle/>
          <a:p>
            <a:pPr lvl="0" fontAlgn="base"/>
            <a:r>
              <a:rPr lang="es-MX" sz="2000" dirty="0" smtClean="0">
                <a:solidFill>
                  <a:prstClr val="black"/>
                </a:solidFill>
                <a:latin typeface="Berlin Sans FB" panose="020E0602020502020306" pitchFamily="34" charset="0"/>
              </a:rPr>
              <a:t>Son </a:t>
            </a:r>
            <a:r>
              <a:rPr lang="es-MX" sz="2000" dirty="0">
                <a:solidFill>
                  <a:prstClr val="black"/>
                </a:solidFill>
                <a:latin typeface="Berlin Sans FB" panose="020E0602020502020306" pitchFamily="34" charset="0"/>
              </a:rPr>
              <a:t>animales aéreos principalmente las aves e insectos. Las aves se alimentan de semillas, gusanos e insectos, aunque algunas aves son carroñeras (se alimentan de deshechos de otros animales muertos), como los buitres.</a:t>
            </a:r>
            <a:endParaRPr kumimoji="0" lang="es-MX" sz="2000" b="0" i="0" u="none" strike="noStrike" kern="1200" cap="none" spc="0" normalizeH="0" baseline="0" noProof="0" dirty="0">
              <a:ln>
                <a:noFill/>
              </a:ln>
              <a:solidFill>
                <a:prstClr val="black"/>
              </a:solidFill>
              <a:effectLst/>
              <a:uLnTx/>
              <a:uFillTx/>
              <a:latin typeface="Berlin Sans FB" panose="020E0602020502020306" pitchFamily="34" charset="0"/>
            </a:endParaRPr>
          </a:p>
        </p:txBody>
      </p:sp>
      <p:sp>
        <p:nvSpPr>
          <p:cNvPr id="21" name="CuadroTexto 20"/>
          <p:cNvSpPr txBox="1"/>
          <p:nvPr/>
        </p:nvSpPr>
        <p:spPr>
          <a:xfrm>
            <a:off x="1382578" y="5015851"/>
            <a:ext cx="4978502" cy="193899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0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Son</a:t>
            </a:r>
            <a:r>
              <a:rPr kumimoji="0" lang="es-MX" sz="2000" b="0" i="0" u="none" strike="noStrike" kern="1200" cap="none" spc="0" normalizeH="0" noProof="0" dirty="0" smtClean="0">
                <a:ln>
                  <a:noFill/>
                </a:ln>
                <a:solidFill>
                  <a:prstClr val="black"/>
                </a:solidFill>
                <a:effectLst/>
                <a:uLnTx/>
                <a:uFillTx/>
                <a:latin typeface="Berlin Sans FB" panose="020E0602020502020306" pitchFamily="34" charset="0"/>
                <a:ea typeface="+mn-ea"/>
                <a:cs typeface="+mn-cs"/>
              </a:rPr>
              <a:t> aquellos animales que pasan gran</a:t>
            </a:r>
            <a:r>
              <a:rPr lang="es-MX" sz="2000" dirty="0" smtClean="0">
                <a:solidFill>
                  <a:prstClr val="black"/>
                </a:solidFill>
                <a:latin typeface="Berlin Sans FB" panose="020E0602020502020306" pitchFamily="34" charset="0"/>
              </a:rPr>
              <a:t>n parte del tiempo en el aire, porque su cuerpo esta adaptado para poder volar. También se les conoce como aeroterrestres porque pasan tiempo sobre los arboles, rocas, ríos descansando </a:t>
            </a:r>
            <a:endParaRPr kumimoji="0" lang="es-MX" sz="20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29</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53472" y="4280659"/>
            <a:ext cx="2115495" cy="859611"/>
          </a:xfrm>
          <a:prstGeom prst="rect">
            <a:avLst/>
          </a:prstGeom>
        </p:spPr>
      </p:pic>
      <p:pic>
        <p:nvPicPr>
          <p:cNvPr id="6" name="Imagen 5"/>
          <p:cNvPicPr>
            <a:picLocks noChangeAspect="1"/>
          </p:cNvPicPr>
          <p:nvPr/>
        </p:nvPicPr>
        <p:blipFill>
          <a:blip r:embed="rId5"/>
          <a:stretch>
            <a:fillRect/>
          </a:stretch>
        </p:blipFill>
        <p:spPr>
          <a:xfrm>
            <a:off x="9305" y="1485769"/>
            <a:ext cx="2115495" cy="859611"/>
          </a:xfrm>
          <a:prstGeom prst="rect">
            <a:avLst/>
          </a:prstGeom>
        </p:spPr>
      </p:pic>
      <p:sp>
        <p:nvSpPr>
          <p:cNvPr id="7" name="Rectángulo 6"/>
          <p:cNvSpPr/>
          <p:nvPr/>
        </p:nvSpPr>
        <p:spPr>
          <a:xfrm>
            <a:off x="474785" y="621369"/>
            <a:ext cx="5914079" cy="574386"/>
          </a:xfrm>
          <a:prstGeom prst="rect">
            <a:avLst/>
          </a:prstGeom>
          <a:solidFill>
            <a:srgbClr val="CC0000"/>
          </a:solid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Hábitat aérea</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1313407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382578" y="2162644"/>
            <a:ext cx="4627984" cy="2246769"/>
          </a:xfrm>
          <a:prstGeom prst="rect">
            <a:avLst/>
          </a:prstGeom>
          <a:noFill/>
        </p:spPr>
        <p:txBody>
          <a:bodyPr wrap="square" rtlCol="0">
            <a:spAutoFit/>
          </a:bodyPr>
          <a:lstStyle/>
          <a:p>
            <a:pPr lvl="0" fontAlgn="base"/>
            <a:r>
              <a:rPr lang="es-MX" sz="2000" dirty="0" smtClean="0">
                <a:solidFill>
                  <a:prstClr val="black"/>
                </a:solidFill>
                <a:latin typeface="Berlin Sans FB" panose="020E0602020502020306" pitchFamily="34" charset="0"/>
              </a:rPr>
              <a:t>Se </a:t>
            </a:r>
            <a:r>
              <a:rPr lang="es-MX" sz="2000" dirty="0">
                <a:solidFill>
                  <a:prstClr val="black"/>
                </a:solidFill>
                <a:latin typeface="Berlin Sans FB" panose="020E0602020502020306" pitchFamily="34" charset="0"/>
              </a:rPr>
              <a:t>trata de la línea en la cual se suelen graficar los números enteros como puntos que están separados por una distancia uniforme. </a:t>
            </a:r>
            <a:r>
              <a:rPr lang="es-MX" sz="2000" dirty="0" smtClean="0">
                <a:solidFill>
                  <a:prstClr val="black"/>
                </a:solidFill>
                <a:latin typeface="Berlin Sans FB" panose="020E0602020502020306" pitchFamily="34" charset="0"/>
              </a:rPr>
              <a:t>De </a:t>
            </a:r>
            <a:r>
              <a:rPr lang="es-MX" sz="2000" dirty="0">
                <a:solidFill>
                  <a:prstClr val="black"/>
                </a:solidFill>
                <a:latin typeface="Berlin Sans FB" panose="020E0602020502020306" pitchFamily="34" charset="0"/>
              </a:rPr>
              <a:t>este modo, la recta numérica facilita la suma y la resta, resultando muy útil cuando se desea enseñar estas operaciones a alguien.</a:t>
            </a:r>
            <a:endParaRPr kumimoji="0" lang="es-MX" sz="2000" b="0" i="0" u="none" strike="noStrike" kern="1200" cap="none" spc="0" normalizeH="0" baseline="0" noProof="0" dirty="0">
              <a:ln>
                <a:noFill/>
              </a:ln>
              <a:solidFill>
                <a:prstClr val="black"/>
              </a:solidFill>
              <a:effectLst/>
              <a:uLnTx/>
              <a:uFillTx/>
              <a:latin typeface="Berlin Sans FB" panose="020E0602020502020306" pitchFamily="34" charset="0"/>
            </a:endParaRPr>
          </a:p>
        </p:txBody>
      </p:sp>
      <p:sp>
        <p:nvSpPr>
          <p:cNvPr id="21" name="CuadroTexto 20"/>
          <p:cNvSpPr txBox="1"/>
          <p:nvPr/>
        </p:nvSpPr>
        <p:spPr>
          <a:xfrm>
            <a:off x="1382578" y="5015851"/>
            <a:ext cx="4978502" cy="132343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0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Es una línea recta dividida</a:t>
            </a:r>
            <a:r>
              <a:rPr kumimoji="0" lang="es-MX" sz="2000" b="0" i="0" u="none" strike="noStrike" kern="1200" cap="none" spc="0" normalizeH="0" noProof="0" dirty="0" smtClean="0">
                <a:ln>
                  <a:noFill/>
                </a:ln>
                <a:solidFill>
                  <a:prstClr val="black"/>
                </a:solidFill>
                <a:effectLst/>
                <a:uLnTx/>
                <a:uFillTx/>
                <a:latin typeface="Berlin Sans FB" panose="020E0602020502020306" pitchFamily="34" charset="0"/>
                <a:ea typeface="+mn-ea"/>
                <a:cs typeface="+mn-cs"/>
              </a:rPr>
              <a:t> en partes iguales que tiene una sucesión de números que pueden ser del 0 al 20, e infinitito pero en esta ocasión lo manejaremos de esta manera. </a:t>
            </a:r>
            <a:endParaRPr kumimoji="0" lang="es-MX" sz="20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29</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53472" y="4298244"/>
            <a:ext cx="2115495" cy="859611"/>
          </a:xfrm>
          <a:prstGeom prst="rect">
            <a:avLst/>
          </a:prstGeom>
        </p:spPr>
      </p:pic>
      <p:pic>
        <p:nvPicPr>
          <p:cNvPr id="6" name="Imagen 5"/>
          <p:cNvPicPr>
            <a:picLocks noChangeAspect="1"/>
          </p:cNvPicPr>
          <p:nvPr/>
        </p:nvPicPr>
        <p:blipFill>
          <a:blip r:embed="rId5"/>
          <a:stretch>
            <a:fillRect/>
          </a:stretch>
        </p:blipFill>
        <p:spPr>
          <a:xfrm>
            <a:off x="9305" y="1485769"/>
            <a:ext cx="2115495" cy="859611"/>
          </a:xfrm>
          <a:prstGeom prst="rect">
            <a:avLst/>
          </a:prstGeom>
        </p:spPr>
      </p:pic>
      <p:sp>
        <p:nvSpPr>
          <p:cNvPr id="7" name="Rectángulo 6"/>
          <p:cNvSpPr/>
          <p:nvPr/>
        </p:nvSpPr>
        <p:spPr>
          <a:xfrm>
            <a:off x="474785" y="621369"/>
            <a:ext cx="5914079" cy="574386"/>
          </a:xfrm>
          <a:prstGeom prst="rect">
            <a:avLst/>
          </a:prstGeom>
          <a:solidFill>
            <a:srgbClr val="CC00CC"/>
          </a:solidFill>
          <a:ln>
            <a:solidFill>
              <a:srgbClr val="CC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Recta numérica</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1865371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382578" y="2162644"/>
            <a:ext cx="4627984" cy="2246769"/>
          </a:xfrm>
          <a:prstGeom prst="rect">
            <a:avLst/>
          </a:prstGeom>
          <a:noFill/>
        </p:spPr>
        <p:txBody>
          <a:bodyPr wrap="square" rtlCol="0">
            <a:spAutoFit/>
          </a:bodyPr>
          <a:lstStyle/>
          <a:p>
            <a:pPr lvl="0" fontAlgn="base"/>
            <a:r>
              <a:rPr lang="es-MX" sz="2000" dirty="0">
                <a:solidFill>
                  <a:prstClr val="black"/>
                </a:solidFill>
                <a:latin typeface="Berlin Sans FB" panose="020E0602020502020306" pitchFamily="34" charset="0"/>
              </a:rPr>
              <a:t>El alfabeto o abecedario de una lengua o idioma es el conjunto ordenado de sus letras. Es también la agrupación que se lee con un orden determinado de las grafías utilizadas para representar el lenguaje que sirve de sistema de comunicación</a:t>
            </a:r>
            <a:endParaRPr kumimoji="0" lang="es-MX" sz="2000" b="0" i="0" u="none" strike="noStrike" kern="1200" cap="none" spc="0" normalizeH="0" baseline="0" noProof="0" dirty="0">
              <a:ln>
                <a:noFill/>
              </a:ln>
              <a:solidFill>
                <a:prstClr val="black"/>
              </a:solidFill>
              <a:effectLst/>
              <a:uLnTx/>
              <a:uFillTx/>
              <a:latin typeface="Berlin Sans FB" panose="020E0602020502020306" pitchFamily="34" charset="0"/>
            </a:endParaRPr>
          </a:p>
        </p:txBody>
      </p:sp>
      <p:sp>
        <p:nvSpPr>
          <p:cNvPr id="21" name="CuadroTexto 20"/>
          <p:cNvSpPr txBox="1"/>
          <p:nvPr/>
        </p:nvSpPr>
        <p:spPr>
          <a:xfrm>
            <a:off x="1382578" y="5015851"/>
            <a:ext cx="4978502" cy="2031325"/>
          </a:xfrm>
          <a:prstGeom prst="rect">
            <a:avLst/>
          </a:prstGeom>
          <a:noFill/>
        </p:spPr>
        <p:txBody>
          <a:bodyPr wrap="square" rtlCol="0">
            <a:spAutoFit/>
          </a:bodyPr>
          <a:lstStyle/>
          <a:p>
            <a:pPr lvl="0">
              <a:defRPr/>
            </a:pPr>
            <a:r>
              <a:rPr lang="es-MX" dirty="0">
                <a:solidFill>
                  <a:prstClr val="black"/>
                </a:solidFill>
                <a:latin typeface="Berlin Sans FB" panose="020E0602020502020306" pitchFamily="34" charset="0"/>
              </a:rPr>
              <a:t>El abecedario es el conjunto de símbolos, normalmente denominadas letras, que se utilizan para la escritura de un lenguaje. Es común también, que a cada letra le corresponda un sonido, denominado fonema. Cuando las letras del abecedario se disponen bajo un orden estructurado y aceptado forman las </a:t>
            </a:r>
            <a:r>
              <a:rPr lang="es-MX" dirty="0" smtClean="0">
                <a:solidFill>
                  <a:prstClr val="black"/>
                </a:solidFill>
                <a:latin typeface="Berlin Sans FB" panose="020E0602020502020306" pitchFamily="34" charset="0"/>
              </a:rPr>
              <a:t>palabras</a:t>
            </a:r>
            <a:r>
              <a:rPr kumimoji="0" lang="es-MX" b="0" i="0" u="none" strike="noStrike" kern="1200" cap="none" spc="0" normalizeH="0" noProof="0" dirty="0" smtClean="0">
                <a:ln>
                  <a:noFill/>
                </a:ln>
                <a:solidFill>
                  <a:prstClr val="black"/>
                </a:solidFill>
                <a:effectLst/>
                <a:uLnTx/>
                <a:uFillTx/>
                <a:latin typeface="Berlin Sans FB" panose="020E0602020502020306" pitchFamily="34" charset="0"/>
              </a:rPr>
              <a:t>. </a:t>
            </a:r>
            <a:endParaRPr kumimoji="0" lang="es-MX" b="0" i="0" u="none" strike="noStrike" kern="1200" cap="none" spc="0" normalizeH="0" baseline="0" noProof="0" dirty="0">
              <a:ln>
                <a:noFill/>
              </a:ln>
              <a:solidFill>
                <a:prstClr val="black"/>
              </a:solidFill>
              <a:effectLst/>
              <a:uLnTx/>
              <a:uFillTx/>
              <a:latin typeface="Berlin Sans FB" panose="020E0602020502020306" pitchFamily="34" charset="0"/>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a:t>
            </a:r>
            <a:r>
              <a:rPr lang="es-MX" dirty="0" smtClean="0">
                <a:solidFill>
                  <a:prstClr val="black"/>
                </a:solidFill>
                <a:latin typeface="Berlin Sans FB" panose="020E0602020502020306" pitchFamily="34" charset="0"/>
              </a:rPr>
              <a:t>30</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53472" y="4298244"/>
            <a:ext cx="2115495" cy="859611"/>
          </a:xfrm>
          <a:prstGeom prst="rect">
            <a:avLst/>
          </a:prstGeom>
        </p:spPr>
      </p:pic>
      <p:pic>
        <p:nvPicPr>
          <p:cNvPr id="6" name="Imagen 5"/>
          <p:cNvPicPr>
            <a:picLocks noChangeAspect="1"/>
          </p:cNvPicPr>
          <p:nvPr/>
        </p:nvPicPr>
        <p:blipFill>
          <a:blip r:embed="rId5"/>
          <a:stretch>
            <a:fillRect/>
          </a:stretch>
        </p:blipFill>
        <p:spPr>
          <a:xfrm>
            <a:off x="9305" y="1485769"/>
            <a:ext cx="2115495" cy="859611"/>
          </a:xfrm>
          <a:prstGeom prst="rect">
            <a:avLst/>
          </a:prstGeom>
        </p:spPr>
      </p:pic>
      <p:sp>
        <p:nvSpPr>
          <p:cNvPr id="7" name="Rectángulo 6"/>
          <p:cNvSpPr/>
          <p:nvPr/>
        </p:nvSpPr>
        <p:spPr>
          <a:xfrm>
            <a:off x="474785" y="621369"/>
            <a:ext cx="5914079" cy="574386"/>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Abecedario</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1393714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382578" y="2162644"/>
            <a:ext cx="4627984" cy="2554545"/>
          </a:xfrm>
          <a:prstGeom prst="rect">
            <a:avLst/>
          </a:prstGeom>
          <a:noFill/>
        </p:spPr>
        <p:txBody>
          <a:bodyPr wrap="square" rtlCol="0">
            <a:spAutoFit/>
          </a:bodyPr>
          <a:lstStyle/>
          <a:p>
            <a:pPr lvl="0" fontAlgn="base"/>
            <a:r>
              <a:rPr lang="es-MX" sz="2000" dirty="0">
                <a:solidFill>
                  <a:prstClr val="black"/>
                </a:solidFill>
                <a:latin typeface="Berlin Sans FB" panose="020E0602020502020306" pitchFamily="34" charset="0"/>
              </a:rPr>
              <a:t>En fonética, una vocal o monoptongo es un sonido de una lengua natural hablada que se pronuncia con el tracto vocal abierto, no habiendo un aumento de la presión del aire en ningún punto más arriba de la glotis. Esto contrasta con las consonantes, donde hay una obstrucción o cerrazón en algún punto del tracto</a:t>
            </a:r>
            <a:endParaRPr kumimoji="0" lang="es-MX" sz="2000" b="0" i="0" u="none" strike="noStrike" kern="1200" cap="none" spc="0" normalizeH="0" baseline="0" noProof="0" dirty="0">
              <a:ln>
                <a:noFill/>
              </a:ln>
              <a:solidFill>
                <a:prstClr val="black"/>
              </a:solidFill>
              <a:effectLst/>
              <a:uLnTx/>
              <a:uFillTx/>
              <a:latin typeface="Berlin Sans FB" panose="020E0602020502020306" pitchFamily="34" charset="0"/>
            </a:endParaRPr>
          </a:p>
        </p:txBody>
      </p:sp>
      <p:sp>
        <p:nvSpPr>
          <p:cNvPr id="21" name="CuadroTexto 20"/>
          <p:cNvSpPr txBox="1"/>
          <p:nvPr/>
        </p:nvSpPr>
        <p:spPr>
          <a:xfrm>
            <a:off x="1382578" y="5321439"/>
            <a:ext cx="4978502" cy="1754326"/>
          </a:xfrm>
          <a:prstGeom prst="rect">
            <a:avLst/>
          </a:prstGeom>
          <a:noFill/>
        </p:spPr>
        <p:txBody>
          <a:bodyPr wrap="square" rtlCol="0">
            <a:spAutoFit/>
          </a:bodyPr>
          <a:lstStyle/>
          <a:p>
            <a:pPr lvl="0">
              <a:defRPr/>
            </a:pPr>
            <a:r>
              <a:rPr lang="es-MX" dirty="0">
                <a:solidFill>
                  <a:prstClr val="black"/>
                </a:solidFill>
                <a:latin typeface="Berlin Sans FB" panose="020E0602020502020306" pitchFamily="34" charset="0"/>
              </a:rPr>
              <a:t>Las vocales son esos sonidos que pronunciamos con la voz sin que le acompañe ningún sonido de las consonantes</a:t>
            </a:r>
            <a:r>
              <a:rPr lang="es-MX" dirty="0" smtClean="0">
                <a:solidFill>
                  <a:prstClr val="black"/>
                </a:solidFill>
                <a:latin typeface="Berlin Sans FB" panose="020E0602020502020306" pitchFamily="34" charset="0"/>
              </a:rPr>
              <a:t>. </a:t>
            </a:r>
            <a:r>
              <a:rPr lang="es-MX" dirty="0">
                <a:solidFill>
                  <a:prstClr val="black"/>
                </a:solidFill>
                <a:latin typeface="Berlin Sans FB" panose="020E0602020502020306" pitchFamily="34" charset="0"/>
              </a:rPr>
              <a:t>Las vocales se dividen en dos grupos, vocales fuertes y vocales débiles. Las vocales fuertes son aquellas que para pronunciarlas se emite un sonido fuerte y estas son la letra I </a:t>
            </a:r>
            <a:r>
              <a:rPr lang="es-MX" dirty="0" smtClean="0">
                <a:solidFill>
                  <a:prstClr val="black"/>
                </a:solidFill>
                <a:latin typeface="Berlin Sans FB" panose="020E0602020502020306" pitchFamily="34" charset="0"/>
              </a:rPr>
              <a:t>y U</a:t>
            </a:r>
            <a:endParaRPr kumimoji="0" lang="es-MX" b="0" i="0" u="none" strike="noStrike" kern="1200" cap="none" spc="0" normalizeH="0" baseline="0" noProof="0" dirty="0">
              <a:ln>
                <a:noFill/>
              </a:ln>
              <a:solidFill>
                <a:prstClr val="black"/>
              </a:solidFill>
              <a:effectLst/>
              <a:uLnTx/>
              <a:uFillTx/>
              <a:latin typeface="Berlin Sans FB" panose="020E0602020502020306" pitchFamily="34" charset="0"/>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a:t>
            </a:r>
            <a:r>
              <a:rPr lang="es-MX" dirty="0" smtClean="0">
                <a:solidFill>
                  <a:prstClr val="black"/>
                </a:solidFill>
                <a:latin typeface="Berlin Sans FB" panose="020E0602020502020306" pitchFamily="34" charset="0"/>
              </a:rPr>
              <a:t>30</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9305" y="4650022"/>
            <a:ext cx="2115495" cy="859611"/>
          </a:xfrm>
          <a:prstGeom prst="rect">
            <a:avLst/>
          </a:prstGeom>
        </p:spPr>
      </p:pic>
      <p:pic>
        <p:nvPicPr>
          <p:cNvPr id="6" name="Imagen 5"/>
          <p:cNvPicPr>
            <a:picLocks noChangeAspect="1"/>
          </p:cNvPicPr>
          <p:nvPr/>
        </p:nvPicPr>
        <p:blipFill>
          <a:blip r:embed="rId5"/>
          <a:stretch>
            <a:fillRect/>
          </a:stretch>
        </p:blipFill>
        <p:spPr>
          <a:xfrm>
            <a:off x="9305" y="1485769"/>
            <a:ext cx="2115495" cy="859611"/>
          </a:xfrm>
          <a:prstGeom prst="rect">
            <a:avLst/>
          </a:prstGeom>
        </p:spPr>
      </p:pic>
      <p:sp>
        <p:nvSpPr>
          <p:cNvPr id="7" name="Rectángulo 6"/>
          <p:cNvSpPr/>
          <p:nvPr/>
        </p:nvSpPr>
        <p:spPr>
          <a:xfrm>
            <a:off x="474785" y="621369"/>
            <a:ext cx="5914079" cy="574386"/>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Vocales</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487124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382578" y="2162644"/>
            <a:ext cx="4627984" cy="1938992"/>
          </a:xfrm>
          <a:prstGeom prst="rect">
            <a:avLst/>
          </a:prstGeom>
          <a:noFill/>
        </p:spPr>
        <p:txBody>
          <a:bodyPr wrap="square" rtlCol="0">
            <a:spAutoFit/>
          </a:bodyPr>
          <a:lstStyle/>
          <a:p>
            <a:pPr lvl="0" fontAlgn="base"/>
            <a:r>
              <a:rPr lang="es-MX" sz="2000" dirty="0">
                <a:solidFill>
                  <a:prstClr val="black"/>
                </a:solidFill>
                <a:latin typeface="Berlin Sans FB" panose="020E0602020502020306" pitchFamily="34" charset="0"/>
              </a:rPr>
              <a:t>Un cuento ​ es una narración breve creada por uno o varios autores, puede ser basada ya sea en hechos reales como ficticios, cuya trama es protagonizada por un grupo reducido de personajes y con un argumento relativamente </a:t>
            </a:r>
            <a:r>
              <a:rPr lang="es-MX" sz="2000" dirty="0" smtClean="0">
                <a:solidFill>
                  <a:prstClr val="black"/>
                </a:solidFill>
                <a:latin typeface="Berlin Sans FB" panose="020E0602020502020306" pitchFamily="34" charset="0"/>
              </a:rPr>
              <a:t>sencillo.</a:t>
            </a:r>
            <a:endParaRPr kumimoji="0" lang="es-MX" sz="2000" b="0" i="0" u="none" strike="noStrike" kern="1200" cap="none" spc="0" normalizeH="0" baseline="0" noProof="0" dirty="0">
              <a:ln>
                <a:noFill/>
              </a:ln>
              <a:solidFill>
                <a:prstClr val="black"/>
              </a:solidFill>
              <a:effectLst/>
              <a:uLnTx/>
              <a:uFillTx/>
              <a:latin typeface="Berlin Sans FB" panose="020E0602020502020306" pitchFamily="34" charset="0"/>
            </a:endParaRPr>
          </a:p>
        </p:txBody>
      </p:sp>
      <p:sp>
        <p:nvSpPr>
          <p:cNvPr id="21" name="CuadroTexto 20"/>
          <p:cNvSpPr txBox="1"/>
          <p:nvPr/>
        </p:nvSpPr>
        <p:spPr>
          <a:xfrm>
            <a:off x="1382578" y="5321439"/>
            <a:ext cx="4978502" cy="2031325"/>
          </a:xfrm>
          <a:prstGeom prst="rect">
            <a:avLst/>
          </a:prstGeom>
          <a:noFill/>
        </p:spPr>
        <p:txBody>
          <a:bodyPr wrap="square" rtlCol="0">
            <a:spAutoFit/>
          </a:bodyPr>
          <a:lstStyle/>
          <a:p>
            <a:pPr lvl="0">
              <a:defRPr/>
            </a:pPr>
            <a:r>
              <a:rPr lang="es-MX" dirty="0">
                <a:latin typeface="Berlin Sans FB" panose="020E0602020502020306" pitchFamily="34" charset="0"/>
              </a:rPr>
              <a:t>Un cuento es un relato o narración breve de carácter ficticio o real, con un argumento fácil de entender y cuyo objetivo es formativo o lúdico. De un modo más coloquial, también se habla de 'cuento' para referirse a una mentira, excusa o historia inventada. Del mismo modo, un 'cuento' es un enredo o chisme</a:t>
            </a: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a:t>
            </a:r>
            <a:r>
              <a:rPr lang="es-MX" dirty="0" smtClean="0">
                <a:solidFill>
                  <a:prstClr val="black"/>
                </a:solidFill>
                <a:latin typeface="Berlin Sans FB" panose="020E0602020502020306" pitchFamily="34" charset="0"/>
              </a:rPr>
              <a:t>31</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9305" y="4650022"/>
            <a:ext cx="2115495" cy="859611"/>
          </a:xfrm>
          <a:prstGeom prst="rect">
            <a:avLst/>
          </a:prstGeom>
        </p:spPr>
      </p:pic>
      <p:pic>
        <p:nvPicPr>
          <p:cNvPr id="6" name="Imagen 5"/>
          <p:cNvPicPr>
            <a:picLocks noChangeAspect="1"/>
          </p:cNvPicPr>
          <p:nvPr/>
        </p:nvPicPr>
        <p:blipFill>
          <a:blip r:embed="rId5"/>
          <a:stretch>
            <a:fillRect/>
          </a:stretch>
        </p:blipFill>
        <p:spPr>
          <a:xfrm>
            <a:off x="9305" y="1485769"/>
            <a:ext cx="2115495" cy="859611"/>
          </a:xfrm>
          <a:prstGeom prst="rect">
            <a:avLst/>
          </a:prstGeom>
        </p:spPr>
      </p:pic>
      <p:sp>
        <p:nvSpPr>
          <p:cNvPr id="7" name="Rectángulo 6"/>
          <p:cNvSpPr/>
          <p:nvPr/>
        </p:nvSpPr>
        <p:spPr>
          <a:xfrm>
            <a:off x="474785" y="621369"/>
            <a:ext cx="5914079" cy="574386"/>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schemeClr val="tx1"/>
                </a:solidFill>
                <a:effectLst/>
                <a:uLnTx/>
                <a:uFillTx/>
                <a:latin typeface="Berlin Sans FB" panose="020E0602020502020306" pitchFamily="34" charset="0"/>
                <a:ea typeface="+mn-ea"/>
                <a:cs typeface="+mn-cs"/>
              </a:rPr>
              <a:t>Cuento</a:t>
            </a:r>
            <a:endParaRPr kumimoji="0" lang="es-MX" sz="4800" b="0" i="0" u="none" strike="noStrike" kern="1200" cap="none" spc="0" normalizeH="0" baseline="0" noProof="0" dirty="0">
              <a:ln>
                <a:noFill/>
              </a:ln>
              <a:solidFill>
                <a:schemeClr val="tx1"/>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97709302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129</TotalTime>
  <Words>1059</Words>
  <Application>Microsoft Office PowerPoint</Application>
  <PresentationFormat>Carta (216 x 279 mm)</PresentationFormat>
  <Paragraphs>48</Paragraphs>
  <Slides>12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Arial</vt:lpstr>
      <vt:lpstr>Berlin Sans FB</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Fátima García</dc:creator>
  <cp:lastModifiedBy>Fátima García</cp:lastModifiedBy>
  <cp:revision>9</cp:revision>
  <dcterms:created xsi:type="dcterms:W3CDTF">2021-04-15T21:27:07Z</dcterms:created>
  <dcterms:modified xsi:type="dcterms:W3CDTF">2021-04-30T22:36:05Z</dcterms:modified>
</cp:coreProperties>
</file>