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310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8" r:id="rId16"/>
    <p:sldId id="347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2088" y="-32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07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85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41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4" b="89668" l="0" r="97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2" y="1307273"/>
            <a:ext cx="7095053" cy="52995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1134" y="2970632"/>
            <a:ext cx="5143500" cy="3183467"/>
          </a:xfrm>
        </p:spPr>
        <p:txBody>
          <a:bodyPr anchor="b">
            <a:normAutofit/>
          </a:bodyPr>
          <a:lstStyle>
            <a:lvl1pPr algn="ctr">
              <a:defRPr sz="495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thiara -Demo Version-" panose="02000500000000000000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43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402143"/>
            <a:ext cx="5915024" cy="18521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279654"/>
            <a:ext cx="5915025" cy="3803649"/>
          </a:xfrm>
        </p:spPr>
        <p:txBody>
          <a:bodyPr anchor="b"/>
          <a:lstStyle>
            <a:lvl1pPr>
              <a:defRPr sz="3375">
                <a:solidFill>
                  <a:srgbClr val="CC0099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119288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122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8" y="427565"/>
            <a:ext cx="5915025" cy="1767417"/>
          </a:xfrm>
        </p:spPr>
        <p:txBody>
          <a:bodyPr/>
          <a:lstStyle>
            <a:lvl1pPr>
              <a:defRPr>
                <a:solidFill>
                  <a:srgbClr val="FF66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66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486837"/>
            <a:ext cx="5915025" cy="1767417"/>
          </a:xfrm>
        </p:spPr>
        <p:txBody>
          <a:bodyPr/>
          <a:lstStyle>
            <a:lvl1pPr>
              <a:defRPr>
                <a:solidFill>
                  <a:srgbClr val="FF66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2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CC0099"/>
                </a:solidFill>
                <a:latin typeface="DK Lemon Yellow Sun" panose="02000000000000000000" pitchFamily="50" charset="0"/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CC0099"/>
                </a:solidFill>
                <a:latin typeface="DK Lemon Yellow Sun" panose="02000000000000000000" pitchFamily="50" charset="0"/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91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8" y="449324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402143"/>
            <a:ext cx="5915024" cy="18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32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458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>
                <a:solidFill>
                  <a:srgbClr val="CC0099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316570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376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>
                <a:solidFill>
                  <a:srgbClr val="CC0099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316570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97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402143"/>
            <a:ext cx="5915024" cy="18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0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>
            <a:lvl1pPr>
              <a:defRPr>
                <a:solidFill>
                  <a:srgbClr val="CC0099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66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05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5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60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93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85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7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18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97AC-4391-45AB-9DEB-EA12A45E4804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9A0F-0929-40B7-B93A-127C2A509D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60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6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BF54-12B3-4E83-8D56-06DA0644158D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93B6-5F9F-4D8E-A9BD-6E05C6C7B038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958" y="7440073"/>
            <a:ext cx="7134958" cy="575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3375" kern="1200">
          <a:solidFill>
            <a:schemeClr val="bg1"/>
          </a:solidFill>
          <a:latin typeface="Chasy" pitchFamily="50" charset="0"/>
          <a:ea typeface="+mj-ea"/>
          <a:cs typeface="+mj-cs"/>
        </a:defRPr>
      </a:lvl1pPr>
    </p:titleStyle>
    <p:bodyStyle>
      <a:lvl1pPr marL="128584" indent="-128584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4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4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B57C3C-CD11-4446-ABED-9EB37EAF3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4EAB4A-2E86-4FF7-8018-9174E9BD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71" y="1189163"/>
            <a:ext cx="6504996" cy="59502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2AE309-D227-4134-A19A-62B7B0988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5" b="99737" l="0" r="100000">
                        <a14:foregroundMark x1="36333" y1="47895" x2="36333" y2="47895"/>
                        <a14:foregroundMark x1="68000" y1="43158" x2="68000" y2="43158"/>
                        <a14:foregroundMark x1="61667" y1="56053" x2="61667" y2="56053"/>
                        <a14:foregroundMark x1="57667" y1="62105" x2="57667" y2="62105"/>
                        <a14:foregroundMark x1="49333" y1="83684" x2="49333" y2="83684"/>
                        <a14:foregroundMark x1="22000" y1="78947" x2="22000" y2="78947"/>
                        <a14:foregroundMark x1="81000" y1="87368" x2="81000" y2="87368"/>
                        <a14:foregroundMark x1="78000" y1="91053" x2="78000" y2="91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171" y="5842779"/>
            <a:ext cx="2730013" cy="34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2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ÁLVARE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PRADO NEYTAN	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73636"/>
              </p:ext>
            </p:extLst>
          </p:nvPr>
        </p:nvGraphicFramePr>
        <p:xfrm>
          <a:off x="214401" y="4446680"/>
          <a:ext cx="6429196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Es bueno y trata de ser detallado con las características que menciona, además con personajes que realmente llaman su atención decide ser más descriptivo y compartir sus ideas con confianza.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79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ESCANDÓN CASTILLO ROMINA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13700"/>
              </p:ext>
            </p:extLst>
          </p:nvPr>
        </p:nvGraphicFramePr>
        <p:xfrm>
          <a:off x="214401" y="4446680"/>
          <a:ext cx="642919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Habla con mucha claridad y menciona las características de los personajes, respecto a los lugares también lo hace bien.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LEYVA RAMÍREZ CARLOS ANTONIO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43498"/>
              </p:ext>
            </p:extLst>
          </p:nvPr>
        </p:nvGraphicFramePr>
        <p:xfrm>
          <a:off x="214401" y="4446680"/>
          <a:ext cx="642919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Es muy imaginativo y le gusta describir los personajes y lugares según sus ideas, trata de ser claro y detallado.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02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LOZANO  GONZÁLEZ OSCAR ARMANDO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04012"/>
              </p:ext>
            </p:extLst>
          </p:nvPr>
        </p:nvGraphicFramePr>
        <p:xfrm>
          <a:off x="214401" y="4446680"/>
          <a:ext cx="642919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Menciona características básicas y aún batalla con la seguridad para hablar fuerte.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RIVAS PUENTE ALLISON RUBI	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74366"/>
              </p:ext>
            </p:extLst>
          </p:nvPr>
        </p:nvGraphicFramePr>
        <p:xfrm>
          <a:off x="214401" y="4446680"/>
          <a:ext cx="6429196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Es muy detallada con sus descripciones y las hace con mucha claridad, además es creativa al imaginarse los personajes y lugares y le gusta compartir sus ideas.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TELLEZ GALLEGOS PEDRO ISRAEL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61650"/>
              </p:ext>
            </p:extLst>
          </p:nvPr>
        </p:nvGraphicFramePr>
        <p:xfrm>
          <a:off x="214401" y="4446680"/>
          <a:ext cx="642919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Hace falta seguridad al expresarse pero si menciona características básicas de los personajes y lugares.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7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027F982-306A-473B-AC66-015B1A7F4D46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472720"/>
          <a:ext cx="2627424" cy="498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424">
                  <a:extLst>
                    <a:ext uri="{9D8B030D-6E8A-4147-A177-3AD203B41FA5}">
                      <a16:colId xmlns:a16="http://schemas.microsoft.com/office/drawing/2014/main" val="2503711826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Jueves 7:00 p.m.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93265"/>
                  </a:ext>
                </a:extLst>
              </a:tr>
              <a:tr h="272778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Sebastián Picazo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Zoe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Ramírez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Marian Soto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Máximo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Leija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Caroline Soto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Santiago Acosta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Mateo Martínez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Samuel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Marquez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Mateo Rivas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Mateo Salinas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Dorian Martínez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Victoria Gil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Owen Rodríguez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Nerine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Muñiz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Ian Pérez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Caleb Martínez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Ronnie de la Rosa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7488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087ADC7-5010-495D-BE1F-4119D7C32395}"/>
              </a:ext>
            </a:extLst>
          </p:cNvPr>
          <p:cNvGraphicFramePr>
            <a:graphicFrameLocks noGrp="1"/>
          </p:cNvGraphicFramePr>
          <p:nvPr/>
        </p:nvGraphicFramePr>
        <p:xfrm>
          <a:off x="3759089" y="2472720"/>
          <a:ext cx="2707152" cy="498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52">
                  <a:extLst>
                    <a:ext uri="{9D8B030D-6E8A-4147-A177-3AD203B41FA5}">
                      <a16:colId xmlns:a16="http://schemas.microsoft.com/office/drawing/2014/main" val="1321759754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Viernes 11:30 a.m.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54963"/>
                  </a:ext>
                </a:extLst>
              </a:tr>
              <a:tr h="272778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Oscar Lozano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Mariana Guzmán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Jesús Torres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Allison Rivas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Froylan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Salas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Neytan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Álvarez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Tadeo Muñiz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Carlos Leyva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Alessandra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Monsivais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Melanie Marines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Jared Zapata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Pedro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Tellez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Romina Escandón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Joseph Balderas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Mia Rivera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Kevin Muñiz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Dayana Ordaz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1755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DCEAEFF-76C9-44CA-AB05-CE19C3617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27" l="6090" r="96154">
                        <a14:foregroundMark x1="53632" y1="9364" x2="53632" y2="9364"/>
                        <a14:foregroundMark x1="92842" y1="6537" x2="92842" y2="65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335" y="7153748"/>
            <a:ext cx="3367330" cy="20362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D72B1F-17A6-41C6-853E-4ABE5E26B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57" y="448748"/>
            <a:ext cx="652328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4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B6CEFF-1AC2-4F99-87C4-85D54A967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278414"/>
              </p:ext>
            </p:extLst>
          </p:nvPr>
        </p:nvGraphicFramePr>
        <p:xfrm>
          <a:off x="285751" y="1363772"/>
          <a:ext cx="6308641" cy="7425344"/>
        </p:xfrm>
        <a:graphic>
          <a:graphicData uri="http://schemas.openxmlformats.org/drawingml/2006/table">
            <a:tbl>
              <a:tblPr firstRow="1" firstCol="1" bandRow="1"/>
              <a:tblGrid>
                <a:gridCol w="4800599">
                  <a:extLst>
                    <a:ext uri="{9D8B030D-6E8A-4147-A177-3AD203B41FA5}">
                      <a16:colId xmlns:a16="http://schemas.microsoft.com/office/drawing/2014/main" val="2896010578"/>
                    </a:ext>
                  </a:extLst>
                </a:gridCol>
                <a:gridCol w="307414">
                  <a:extLst>
                    <a:ext uri="{9D8B030D-6E8A-4147-A177-3AD203B41FA5}">
                      <a16:colId xmlns:a16="http://schemas.microsoft.com/office/drawing/2014/main" val="1655424777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902731812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2491990731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3011358117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507621041"/>
                    </a:ext>
                  </a:extLst>
                </a:gridCol>
              </a:tblGrid>
              <a:tr h="1027326">
                <a:tc>
                  <a:txBody>
                    <a:bodyPr/>
                    <a:lstStyle/>
                    <a:p>
                      <a:pPr marL="2286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 DE ASISTENCIA A CLASES VIRTUALES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511360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ACOSTA MORALES SANTIAGO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ALVAREZ PRADO NEYTAN                                                          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02548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BALDERAS ALVARADO JOSEPH JOEL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595559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LA ROSA CEDILLO RONNIE NOEL                                          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510816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ESCANDON CASTILLO ROMINA                                                   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648438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GIL HERNANDEZ VICTORIA BETZAIDA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49650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GUZMAN CARDONA MARIANA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4059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LEIJA GARCIA MAXIMO ELIAS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82935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LEYVA RAMIREZ CARLOS ANTONIO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90137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LOZANO GONZALEZ OSCAR ARMANDO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89999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MARINES CISNEROS MELANIE YULISSA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9889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MARQUEZ GAMA LORENZO SAMUEL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2372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MARTINEZ GARCIA MATEO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84715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MARTINEZ LOPEZ CALEB ISMAEL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492870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MARTINEZ VAZQUEZ DORIAN IOKSAN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64166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MONSIVAIS GOMEZ ALESSANDRA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4352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MUÑIZ MAGALLANES KEVIN URIEL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49585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MUÑIZ SALOMON NERINE MARIE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699310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MUÑIZ TRISTAN TADEO EMMANUEL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37530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ORDAZ PEREZ DAYANA AURORA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546365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PEREZ AVALOS IAN ABELARDO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840567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PICAZO AGUILAR JOSE SEBASTIAN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81392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RAMIREZ AVILES ZOE ELIZABETH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0492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RIVAS GARCIA MATEO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49483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RIVAS PUENTE ALLISON RUBI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01864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RIVERA TORRES MIA DANIELA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077196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RODRIGUEZ SANCHEZ OWEN NEFTALI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46796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SALAS ESCALANTE MARIO FROYLAN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49390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SALINAS SANCHEZ MATEO OSIEL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3524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SOTO GONZALES CAROLINE ISABELA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42611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SOTO GONZALEZ MARIAN ALEXANDRA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502087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TELLEZ GALLEGOS PEDRO ISRAEL                                             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6431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u="sng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TORRES ALVAREZ JESUS ISRAEL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47230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ZAPATA MENDEZ AXEL JARED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46037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233B7CBF-B8BC-4426-AE54-B46DC8CA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05"/>
            <a:ext cx="2072820" cy="12863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32383C-924D-463D-AEAE-6A7590CCA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694" y="-272560"/>
            <a:ext cx="46211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6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LEIJA GARCÍA MÁXIMO ELÍAS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21B45924-E7F7-4DB3-A6CA-9641CAC4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11782"/>
              </p:ext>
            </p:extLst>
          </p:nvPr>
        </p:nvGraphicFramePr>
        <p:xfrm>
          <a:off x="231699" y="4459514"/>
          <a:ext cx="642919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Autorregulación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25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sus emociones (enojo, tristeza, alegría, miedo, </a:t>
                      </a:r>
                      <a:r>
                        <a:rPr lang="es-MX" sz="1200" dirty="0" err="1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Nombra las situaciones que las generan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Expresa lo que siente con seguridad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Reconoce bien la mayoría de las emociones que suele sentir y comparte experiencias o situaciones que se las generan, aunque con algunas suele tener confusión. 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9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ÁLVAREZ PRADO NEYTAN	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21B45924-E7F7-4DB3-A6CA-9641CAC4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5291"/>
              </p:ext>
            </p:extLst>
          </p:nvPr>
        </p:nvGraphicFramePr>
        <p:xfrm>
          <a:off x="231699" y="4459514"/>
          <a:ext cx="642919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Autorregulación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25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sus emociones (enojo, tristeza, alegría, miedo, </a:t>
                      </a:r>
                      <a:r>
                        <a:rPr lang="es-MX" sz="1200" dirty="0" err="1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Nombra las situaciones que las generan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Expresa lo que siente con seguridad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Identifica las emociones a pesar de que se representan de diversas formas y nombra algunas situaciones que las genera, pero se confunde y baja el volumen de su voz porque no está seguro de lo que expresa.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2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027F982-306A-473B-AC66-015B1A7F4D46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472720"/>
          <a:ext cx="2627424" cy="498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424">
                  <a:extLst>
                    <a:ext uri="{9D8B030D-6E8A-4147-A177-3AD203B41FA5}">
                      <a16:colId xmlns:a16="http://schemas.microsoft.com/office/drawing/2014/main" val="2503711826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Jueves 7:00 p.m.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93265"/>
                  </a:ext>
                </a:extLst>
              </a:tr>
              <a:tr h="272778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Sebastián Picazo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Zoe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Ramírez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Marian Soto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Máximo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Leija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Caroline Soto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Santiago Acosta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Mateo Martínez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Samuel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Marquez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Mateo Rivas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Mateo Salinas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Dorian Martínez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Victoria Gil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Owen Rodríguez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Nerine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Muñiz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Ian Pérez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Caleb Martínez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Ronnie de la Rosa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7488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087ADC7-5010-495D-BE1F-4119D7C32395}"/>
              </a:ext>
            </a:extLst>
          </p:cNvPr>
          <p:cNvGraphicFramePr>
            <a:graphicFrameLocks noGrp="1"/>
          </p:cNvGraphicFramePr>
          <p:nvPr/>
        </p:nvGraphicFramePr>
        <p:xfrm>
          <a:off x="3759089" y="2472720"/>
          <a:ext cx="2707152" cy="498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52">
                  <a:extLst>
                    <a:ext uri="{9D8B030D-6E8A-4147-A177-3AD203B41FA5}">
                      <a16:colId xmlns:a16="http://schemas.microsoft.com/office/drawing/2014/main" val="1321759754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Viernes 11:30 a.m.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54963"/>
                  </a:ext>
                </a:extLst>
              </a:tr>
              <a:tr h="272778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Oscar Lozano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Mariana Guzmán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Jesús Torres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Allison Rivas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Froylan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Salas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Neytan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Álvarez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Tadeo Muñiz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Carlos Leyva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Alessandra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Monsivais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Melanie Marines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Jared Zapata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Pedro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Tellez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Romina Escandón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Joseph Balderas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Mia Rivera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Kevin Muñiz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Dayana Ordaz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1755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DCEAEFF-76C9-44CA-AB05-CE19C3617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27" l="6090" r="96154">
                        <a14:foregroundMark x1="53632" y1="9364" x2="53632" y2="9364"/>
                        <a14:foregroundMark x1="92842" y1="6537" x2="92842" y2="65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335" y="7153748"/>
            <a:ext cx="3367330" cy="20362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D72B1F-17A6-41C6-853E-4ABE5E26B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57" y="448748"/>
            <a:ext cx="652328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LEYVA RAMÍREZ CARLOS ANTONIO	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21B45924-E7F7-4DB3-A6CA-9641CAC4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25081"/>
              </p:ext>
            </p:extLst>
          </p:nvPr>
        </p:nvGraphicFramePr>
        <p:xfrm>
          <a:off x="231699" y="4459514"/>
          <a:ext cx="642919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Autorregulación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25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sus emociones (enojo, tristeza, alegría, miedo, </a:t>
                      </a:r>
                      <a:r>
                        <a:rPr lang="es-MX" sz="1200" dirty="0" err="1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Nombra las situaciones que las generan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Expresa lo que siente con seguridad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Reconoce las emociones básicas e identifica la diferencia entre cada una de ellas, además comparte con seguridad algunas de las situaciones de su vida diaria que las generan.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89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LOZANO GONZÁLEZ OSCAR ARMANDO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21B45924-E7F7-4DB3-A6CA-9641CAC4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9368"/>
              </p:ext>
            </p:extLst>
          </p:nvPr>
        </p:nvGraphicFramePr>
        <p:xfrm>
          <a:off x="231699" y="4459514"/>
          <a:ext cx="642919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Autorregulación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25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sus emociones (enojo, tristeza, alegría, miedo, </a:t>
                      </a:r>
                      <a:r>
                        <a:rPr lang="es-MX" sz="1200" dirty="0" err="1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Nombra las situaciones que las generan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Expresa lo que siente con seguridad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Identifica qué son las emociones y cuál es su propósito, además de nombrarlas, pero expresa muy poco y comparte con inseguridad los hechos que lo hagan sentir de tal forma, además de esperar la aprobación de su madre. 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957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MARTÍNEZ LÓPEZ CALEB ISMAEL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21B45924-E7F7-4DB3-A6CA-9641CAC4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604520"/>
              </p:ext>
            </p:extLst>
          </p:nvPr>
        </p:nvGraphicFramePr>
        <p:xfrm>
          <a:off x="231699" y="4459514"/>
          <a:ext cx="642919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Autorregulación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25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sus emociones (enojo, tristeza, alegría, miedo, </a:t>
                      </a:r>
                      <a:r>
                        <a:rPr lang="es-MX" sz="1200" dirty="0" err="1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Nombra las situaciones que las generan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Expresa lo que siente con seguridad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Nombra y comparte algunas de las situaciones que le hacen sentir de diversas formas, reconoce bien las emociones y las diferencia a pesar de sus representaciones variadas.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941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PICAZO AGUILAR JOSÉ SEBASTIÁN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21B45924-E7F7-4DB3-A6CA-9641CAC4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93034"/>
              </p:ext>
            </p:extLst>
          </p:nvPr>
        </p:nvGraphicFramePr>
        <p:xfrm>
          <a:off x="231699" y="4459514"/>
          <a:ext cx="6429198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Autorregulación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25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sus emociones (enojo, tristeza, alegría, miedo, </a:t>
                      </a:r>
                      <a:r>
                        <a:rPr lang="es-MX" sz="1200" dirty="0" err="1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Nombra las situaciones que las generan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Expresa lo que siente con seguridad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Le gusta mucho expresarse y compartir sus sentimientos con seguridad, identifica y reconoce cuáles son las emociones y cuál es la finalidad de estas.  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802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RIVAS PUENTE ALLISON RUBÍ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21B45924-E7F7-4DB3-A6CA-9641CAC4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52523"/>
              </p:ext>
            </p:extLst>
          </p:nvPr>
        </p:nvGraphicFramePr>
        <p:xfrm>
          <a:off x="231699" y="4459514"/>
          <a:ext cx="6429198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Autorregulación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25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sus emociones (enojo, tristeza, alegría, miedo, </a:t>
                      </a:r>
                      <a:r>
                        <a:rPr lang="es-MX" sz="1200" dirty="0" err="1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Nombra las situaciones que las generan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Expresa lo que siente con seguridad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Suele ser muy expresiva con lo que siente, además especifica que situaciones le generan la diversidad de emociones y comparte sus anécdotas.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881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SALAS ESCALANTE MARIO FROYLAN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21B45924-E7F7-4DB3-A6CA-9641CAC4D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198560"/>
              </p:ext>
            </p:extLst>
          </p:nvPr>
        </p:nvGraphicFramePr>
        <p:xfrm>
          <a:off x="231699" y="4459514"/>
          <a:ext cx="6429198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FFC000"/>
                          </a:solidFill>
                          <a:latin typeface="Century Gothic" panose="020B0502020202020204" pitchFamily="34" charset="0"/>
                        </a:rPr>
                        <a:t>EDUCACIÓN SOCIOEMOCIONAL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Autorregulación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y nombra situaciones que le generan alegría, seguridad, tristeza, miedo o enojo, y expresa lo que siente.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Expresión de las emociones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25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Reconoce sus emociones (enojo, tristeza, alegría, miedo, </a:t>
                      </a:r>
                      <a:r>
                        <a:rPr lang="es-MX" sz="1200" dirty="0" err="1">
                          <a:latin typeface="Century Gothic" panose="020B0502020202020204" pitchFamily="34" charset="0"/>
                        </a:rPr>
                        <a:t>etc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Nombra las situaciones que las generan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Expresa lo que siente con seguridad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Comparte algunas situaciones de su vida diaria que le generan diversas emociones, reconoce estas y las nombra con seguridad.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419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027F982-306A-473B-AC66-015B1A7F4D46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472720"/>
          <a:ext cx="2627424" cy="498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424">
                  <a:extLst>
                    <a:ext uri="{9D8B030D-6E8A-4147-A177-3AD203B41FA5}">
                      <a16:colId xmlns:a16="http://schemas.microsoft.com/office/drawing/2014/main" val="2503711826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Jueves 7:00 p.m.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93265"/>
                  </a:ext>
                </a:extLst>
              </a:tr>
              <a:tr h="272778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Sebastián Picazo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Zoe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Ramírez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Marian Soto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Máximo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Leija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Caroline Soto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Santiago Acosta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Mateo Martínez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Samuel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Marquez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Mateo Rivas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Mateo Salinas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Dorian Martínez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Victoria Gil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Owen Rodríguez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Nerine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Muñiz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Ian Pérez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Caleb Martínez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Ronnie de la Rosa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7488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087ADC7-5010-495D-BE1F-4119D7C32395}"/>
              </a:ext>
            </a:extLst>
          </p:cNvPr>
          <p:cNvGraphicFramePr>
            <a:graphicFrameLocks noGrp="1"/>
          </p:cNvGraphicFramePr>
          <p:nvPr/>
        </p:nvGraphicFramePr>
        <p:xfrm>
          <a:off x="3759089" y="2472720"/>
          <a:ext cx="2707152" cy="498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52">
                  <a:extLst>
                    <a:ext uri="{9D8B030D-6E8A-4147-A177-3AD203B41FA5}">
                      <a16:colId xmlns:a16="http://schemas.microsoft.com/office/drawing/2014/main" val="1321759754"/>
                    </a:ext>
                  </a:extLst>
                </a:gridCol>
              </a:tblGrid>
              <a:tr h="50563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Viernes 11:30 a.m.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254963"/>
                  </a:ext>
                </a:extLst>
              </a:tr>
              <a:tr h="272778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Oscar Lozano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Mariana Guzmán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Jesús Torres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Allison Rivas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Froylan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Salas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Neytan</a:t>
                      </a: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Álvarez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Tadeo Muñiz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Carlos Leyva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Alessandra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Monsivais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Melanie Marines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Jared Zapata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Pedro </a:t>
                      </a:r>
                      <a:r>
                        <a:rPr lang="es-ES" sz="160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Tellez</a:t>
                      </a: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Romina Escandón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Joseph Balderas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Mia Rivera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Kevin Muñiz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6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Dayana Ordaz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endParaRPr lang="es-E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291755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DCEAEFF-76C9-44CA-AB05-CE19C3617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527" l="6090" r="96154">
                        <a14:foregroundMark x1="53632" y1="9364" x2="53632" y2="9364"/>
                        <a14:foregroundMark x1="92842" y1="6537" x2="92842" y2="65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335" y="7153748"/>
            <a:ext cx="3367330" cy="20362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D72B1F-17A6-41C6-853E-4ABE5E26B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57" y="448748"/>
            <a:ext cx="652328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06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B6CEFF-1AC2-4F99-87C4-85D54A967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87635"/>
              </p:ext>
            </p:extLst>
          </p:nvPr>
        </p:nvGraphicFramePr>
        <p:xfrm>
          <a:off x="285751" y="1363772"/>
          <a:ext cx="6308641" cy="7425344"/>
        </p:xfrm>
        <a:graphic>
          <a:graphicData uri="http://schemas.openxmlformats.org/drawingml/2006/table">
            <a:tbl>
              <a:tblPr firstRow="1" firstCol="1" bandRow="1"/>
              <a:tblGrid>
                <a:gridCol w="4800599">
                  <a:extLst>
                    <a:ext uri="{9D8B030D-6E8A-4147-A177-3AD203B41FA5}">
                      <a16:colId xmlns:a16="http://schemas.microsoft.com/office/drawing/2014/main" val="2896010578"/>
                    </a:ext>
                  </a:extLst>
                </a:gridCol>
                <a:gridCol w="307414">
                  <a:extLst>
                    <a:ext uri="{9D8B030D-6E8A-4147-A177-3AD203B41FA5}">
                      <a16:colId xmlns:a16="http://schemas.microsoft.com/office/drawing/2014/main" val="1655424777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902731812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2491990731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3011358117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507621041"/>
                    </a:ext>
                  </a:extLst>
                </a:gridCol>
              </a:tblGrid>
              <a:tr h="1027326">
                <a:tc>
                  <a:txBody>
                    <a:bodyPr/>
                    <a:lstStyle/>
                    <a:p>
                      <a:pPr marL="2286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 DE ASISTENCIA A CLASES VIRTUALES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511360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ACOSTA MORALES SANTIAGO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ALVAREZ PRADO NEYTAN                                                          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02548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BALDERAS ALVARADO JOSEPH JOEL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595559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LA ROSA CEDILLO RONNIE NOEL                                          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510816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ESCANDON CASTILLO ROMINA                                                   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648438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GIL HERNANDEZ VICTORIA BETZAIDA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49650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GUZMAN CARDONA MARIANA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4059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LEIJA GARCIA MAXIMO ELIAS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82935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LEYVA RAMIREZ CARLOS ANTONIO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90137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LOZANO GONZALEZ OSCAR ARMANDO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89999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MARINES CISNEROS MELANIE YULISSA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9889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MARQUEZ GAMA LORENZO SAMUEL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2372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MARTINEZ GARCIA MATEO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84715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MARTINEZ LOPEZ CALEB ISMAEL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492870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MARTINEZ VAZQUEZ DORIAN IOKSAN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64166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MONSIVAIS GOMEZ ALESSANDRA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4352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MUÑIZ MAGALLANES KEVIN URIEL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49585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MUÑIZ SALOMON NERINE MARIE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699310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MUÑIZ TRISTAN TADEO EMMANUEL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37530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ORDAZ PEREZ DAYANA AURORA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546365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PEREZ AVALOS IAN ABELARDO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840567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PICAZO AGUILAR JOSE SEBASTIAN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81392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RAMIREZ AVILES ZOE ELIZABETH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0492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RIVAS GARCIA MATEO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49483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RIVAS PUENTE ALLISON RUBI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01864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RIVERA TORRES MIA DANIELA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077196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RODRIGUEZ SANCHEZ OWEN NEFTALI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46796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SALAS ESCALANTE MARIO FROYLAN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49390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SALINAS SANCHEZ MATEO OSIEL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3524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SOTO GONZALES CAROLINE ISABELA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42611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SOTO GONZALEZ MARIAN ALEXANDRA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502087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TELLEZ GALLEGOS PEDRO ISRAEL                                             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6431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u="sng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TORRES ALVAREZ JESUS ISRAEL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47230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ZAPATA MENDEZ AXEL JARED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46037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233B7CBF-B8BC-4426-AE54-B46DC8CA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05"/>
            <a:ext cx="2072820" cy="12863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78EF65-4B03-498E-8DC9-1ACD72930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820" y="-354764"/>
            <a:ext cx="5090601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51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ACOSTA MORALES SANTIAGO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548302"/>
              </p:ext>
            </p:extLst>
          </p:nvPr>
        </p:nvGraphicFramePr>
        <p:xfrm>
          <a:off x="214401" y="4446680"/>
          <a:ext cx="6429194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la tradición oral que le son familiares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textos de la tradición oral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su vida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Century Gothic" panose="020B0502020202020204" pitchFamily="34" charset="0"/>
                        </a:rPr>
                        <a:t>X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 apoya de las imágenes para contar los sucesos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latin typeface="Century Gothic" panose="020B0502020202020204" pitchFamily="34" charset="0"/>
                        </a:rPr>
                        <a:t>X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Comparte las anécdotas con un tono de voz adecuado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7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</a:p>
                    <a:p>
                      <a:pPr algn="l"/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Es bueno contando sucesos de su vida, pero lo hace con un tono de voz ajo y algo inseguro además de mencionar solo algunos detalles.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634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LEIJA GARCÍA MÁXIMO ELÍAS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22303"/>
              </p:ext>
            </p:extLst>
          </p:nvPr>
        </p:nvGraphicFramePr>
        <p:xfrm>
          <a:off x="214401" y="4446680"/>
          <a:ext cx="6429194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la tradición oral que le son familiares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textos de la tradición oral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su vida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 apoya de las imágenes para contar los sucesos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Comparte las anécdotas con un tono de voz adecuado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7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Le agrada mucho compartir anécdotas sobre los momentos favoritos de su vida, lo hace con mucha seguridad y confianza además de cambiar y modular el tono de su voz, le gusta ser específico con los hechos.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9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BB6CEFF-1AC2-4F99-87C4-85D54A967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23674"/>
              </p:ext>
            </p:extLst>
          </p:nvPr>
        </p:nvGraphicFramePr>
        <p:xfrm>
          <a:off x="285751" y="1363772"/>
          <a:ext cx="6308641" cy="7425344"/>
        </p:xfrm>
        <a:graphic>
          <a:graphicData uri="http://schemas.openxmlformats.org/drawingml/2006/table">
            <a:tbl>
              <a:tblPr firstRow="1" firstCol="1" bandRow="1"/>
              <a:tblGrid>
                <a:gridCol w="4800599">
                  <a:extLst>
                    <a:ext uri="{9D8B030D-6E8A-4147-A177-3AD203B41FA5}">
                      <a16:colId xmlns:a16="http://schemas.microsoft.com/office/drawing/2014/main" val="2896010578"/>
                    </a:ext>
                  </a:extLst>
                </a:gridCol>
                <a:gridCol w="307414">
                  <a:extLst>
                    <a:ext uri="{9D8B030D-6E8A-4147-A177-3AD203B41FA5}">
                      <a16:colId xmlns:a16="http://schemas.microsoft.com/office/drawing/2014/main" val="1655424777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902731812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2491990731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3011358117"/>
                    </a:ext>
                  </a:extLst>
                </a:gridCol>
                <a:gridCol w="300157">
                  <a:extLst>
                    <a:ext uri="{9D8B030D-6E8A-4147-A177-3AD203B41FA5}">
                      <a16:colId xmlns:a16="http://schemas.microsoft.com/office/drawing/2014/main" val="507621041"/>
                    </a:ext>
                  </a:extLst>
                </a:gridCol>
              </a:tblGrid>
              <a:tr h="1027326">
                <a:tc>
                  <a:txBody>
                    <a:bodyPr/>
                    <a:lstStyle/>
                    <a:p>
                      <a:pPr marL="2286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LISTA DE ASISTENCIA A CLASES VIRTUALES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16/04/2021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511360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ACOSTA MORALES SANTIAGO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ALVAREZ PRADO NEYTAN                                                          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02548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BALDERAS ALVARADO JOSEPH JOEL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595559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LA ROSA CEDILLO RONNIE NOEL                                          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510816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ESCANDON CASTILLO ROMINA                                                   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648438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GIL HERNANDEZ VICTORIA BETZAIDA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49650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GUZMAN CARDONA MARIANA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4059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LEIJA GARCIA MAXIMO ELIAS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82935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LEYVA RAMIREZ CARLOS ANTONIO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90137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LOZANO GONZALEZ OSCAR ARMANDO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89999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MARINES CISNEROS MELANIE YULISSA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99889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MARQUEZ GAMA LORENZO SAMUEL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2372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MARTINEZ GARCIA MATEO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84715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MARTINEZ LOPEZ CALEB ISMAEL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492870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MARTINEZ VAZQUEZ DORIAN IOKSAN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64166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MONSIVAIS GOMEZ ALESSANDRA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24352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MUÑIZ MAGALLANES KEVIN URIEL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49585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MUÑIZ SALOMON NERINE MARIE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699310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MUÑIZ TRISTAN TADEO EMMANUEL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37530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ORDAZ PEREZ DAYANA AURORA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546365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PEREZ AVALOS IAN ABELARDO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840567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PICAZO AGUILAR JOSE SEBASTIAN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81392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RAMIREZ AVILES ZOE ELIZABETH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70492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RIVAS GARCIA MATEO</a:t>
                      </a: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49483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RIVAS PUENTE ALLISON RUBI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01864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RIVERA TORRES MIA DANIELA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077196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RODRIGUEZ SANCHEZ OWEN NEFTALI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46796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SALAS ESCALANTE MARIO FROYLAN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493902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SALINAS SANCHEZ MATEO OSIEL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23524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SOTO GONZALES CAROLINE ISABELA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426113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SOTO GONZALEZ MARIAN ALEXANDRA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502087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TELLEZ GALLEGOS PEDRO ISRAEL                                             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864311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u="sng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TORRES ALVAREZ JESUS ISRAEL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472304"/>
                  </a:ext>
                </a:extLst>
              </a:tr>
              <a:tr h="1881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ZAPATA MENDEZ AXEL JARED</a:t>
                      </a: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E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78" marR="633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460370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10F94F3-ED0D-4D64-94AC-849EDE53F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177" y="-367738"/>
            <a:ext cx="5084505" cy="23532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3B7CBF-B8BC-4426-AE54-B46DC8CA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405"/>
            <a:ext cx="207282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MARQUEZ GAMA LORENZO SAMUEL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29924"/>
              </p:ext>
            </p:extLst>
          </p:nvPr>
        </p:nvGraphicFramePr>
        <p:xfrm>
          <a:off x="214401" y="4446680"/>
          <a:ext cx="6429194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la tradición oral que le son familiares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textos de la tradición oral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su vida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 apoya de las imágenes para contar los sucesos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Comparte las anécdotas con un tono de voz adecuado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7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Piensa mucho sobre los relatos que quiere contar o describir, además es algo inseguro.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00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ÁLVAREZ PRADO NEYTAN	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92365"/>
              </p:ext>
            </p:extLst>
          </p:nvPr>
        </p:nvGraphicFramePr>
        <p:xfrm>
          <a:off x="214401" y="4446680"/>
          <a:ext cx="6429194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la tradición oral que le son familiares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textos de la tradición oral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su vida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 apoya de las imágenes para contar los sucesos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Comparte las anécdotas con un tono de voz adecuado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7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Le parece muy agradable compartir relatos sobre su vida que fueron divertidos para él, procura modular su tono de voz para poder escucharse bien pero solo cuenta algunos datos. 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77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ESCANDÓN CASTILLO ROMINA ALEJANDRA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10943"/>
              </p:ext>
            </p:extLst>
          </p:nvPr>
        </p:nvGraphicFramePr>
        <p:xfrm>
          <a:off x="214401" y="4446680"/>
          <a:ext cx="6429194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la tradición oral que le son familiares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textos de la tradición oral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su vida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 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 apoya de las imágenes para contar los sucesos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 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Comparte las anécdotas con un tono de voz adecuado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 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7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Dice diversos relatos de su vida pero lo hace con muy pocos detalles, según solo lo que observa en las fotos, utilizando un tono de voz adecuado para darse a entender.  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258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LOZANO GONZÁLES OSCAR ARMANDO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689365"/>
              </p:ext>
            </p:extLst>
          </p:nvPr>
        </p:nvGraphicFramePr>
        <p:xfrm>
          <a:off x="214401" y="4446680"/>
          <a:ext cx="6429194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la tradición oral que le son familiares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textos de la tradición oral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su vida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 apoya de las imágenes para contar los sucesos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Comparte las anécdotas con un tono de voz adecuado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7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Habla muy poco y es muy inseguro, todo lo responde en voz muy baja o espera a que su mamá le de las respuestas.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931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MARINES CISNEROS MELANIE YULISSA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734511"/>
              </p:ext>
            </p:extLst>
          </p:nvPr>
        </p:nvGraphicFramePr>
        <p:xfrm>
          <a:off x="214401" y="4446680"/>
          <a:ext cx="6429194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la tradición oral que le son familiares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textos de la tradición oral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su vida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 apoya de las imágenes para contar los sucesos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Comparte las anécdotas con un tono de voz adecuado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7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Comenta algunos detalles al observar las imágenes y compartir su anécdotas, le agrada mucho hablar y lo hace con un tono adecuado.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876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MARTÍNEZ LÓPEZ CALEB ISMAEL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0950"/>
              </p:ext>
            </p:extLst>
          </p:nvPr>
        </p:nvGraphicFramePr>
        <p:xfrm>
          <a:off x="214401" y="4446680"/>
          <a:ext cx="6429194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la tradición oral que le son familiares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textos de la tradición oral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Dice relatos de su vida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Se apoya de las imágenes para contar los sucesos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Comparte las anécdotas con un tono de voz adecuado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7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Es de su agrado compartir sus relatos y anécdotas, además de utilizar un tono fuerte y claro, menciona algunos detalles extra de sus momentos favoritos.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6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ACOSTA MORALES SANTIAGO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25559"/>
              </p:ext>
            </p:extLst>
          </p:nvPr>
        </p:nvGraphicFramePr>
        <p:xfrm>
          <a:off x="214401" y="4446680"/>
          <a:ext cx="6429196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br>
                        <a:rPr lang="es-MX" sz="1200" b="1" dirty="0">
                          <a:latin typeface="Century Gothic" panose="020B0502020202020204" pitchFamily="34" charset="0"/>
                        </a:rPr>
                      </a:b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Menciona algunas características de los personajes y lugares que se imagina o que ya conoce, dice rasgos muy básicos.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2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MARQUEZ GAMAS LORENZO SAMUEL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72385"/>
              </p:ext>
            </p:extLst>
          </p:nvPr>
        </p:nvGraphicFramePr>
        <p:xfrm>
          <a:off x="214401" y="4446680"/>
          <a:ext cx="642919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Trata de explayarse en sus descripciones y mencionar rasgos más específicos de los personajes y lugares.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73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MUÑIZ SALOMÓN NERINE MARIE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2523"/>
              </p:ext>
            </p:extLst>
          </p:nvPr>
        </p:nvGraphicFramePr>
        <p:xfrm>
          <a:off x="214401" y="4446680"/>
          <a:ext cx="642919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Estuvo muy activa y participativa en la clase, procura describir a detalle a los personajes y con los lugares es un poco más superficial.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2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PICAZO AGUILAR JOSÉ SEBASTIÁN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34535"/>
              </p:ext>
            </p:extLst>
          </p:nvPr>
        </p:nvGraphicFramePr>
        <p:xfrm>
          <a:off x="214401" y="4446680"/>
          <a:ext cx="642919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Es muy detallado con lo que describe, lo hace con seguridad y se explaya mucho al hablar de lo que él se imagina.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7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RAMIREZ ÁVILES ZOE ELIZABETH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92878"/>
              </p:ext>
            </p:extLst>
          </p:nvPr>
        </p:nvGraphicFramePr>
        <p:xfrm>
          <a:off x="214401" y="4446680"/>
          <a:ext cx="6429196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Participó con mucha seguridad y estuvo muy activa en la clase, trató de ser detallada con las descripciones que ella hacía para que sus compañeros pudieran entenderle mejor.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4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EBA98BF0-F750-454D-8271-40F1F1C9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0865" r="1028" b="9498"/>
          <a:stretch/>
        </p:blipFill>
        <p:spPr>
          <a:xfrm>
            <a:off x="1" y="400051"/>
            <a:ext cx="6858000" cy="150495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D117CD4-80FC-42FD-998A-7B38619C60D9}"/>
              </a:ext>
            </a:extLst>
          </p:cNvPr>
          <p:cNvSpPr/>
          <p:nvPr/>
        </p:nvSpPr>
        <p:spPr>
          <a:xfrm>
            <a:off x="228595" y="2318612"/>
            <a:ext cx="6432302" cy="279757"/>
          </a:xfrm>
          <a:prstGeom prst="rect">
            <a:avLst/>
          </a:prstGeom>
          <a:ln w="12700">
            <a:solidFill>
              <a:srgbClr val="7030A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RODRÍGUEZ SÁNCHEZ OWEN NEFTALÍ		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15/04/2021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F03F155F-D660-4A7D-966C-FFB0B1C5591D}"/>
              </a:ext>
            </a:extLst>
          </p:cNvPr>
          <p:cNvSpPr txBox="1"/>
          <p:nvPr/>
        </p:nvSpPr>
        <p:spPr>
          <a:xfrm>
            <a:off x="228595" y="2830027"/>
            <a:ext cx="6432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Propósito: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Recabar información para realizar la evaluación del desempeño de los alumnos y el dominio de los aprendizajes esperados que se trabajaron durante la semana.</a:t>
            </a:r>
            <a:b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Instrucciones: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Marcar con una ( X ) el nivel de desempeño alcanzado utilizando  la siguiente escala 1. No se presenta  2. Insuficiente  3. Suficiente  4. Satisfactorio  5. Destacado.  Según corresponda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B59C53-F4DD-4CAB-9339-65F20FE7E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>
                        <a14:foregroundMark x1="52830" y1="40000" x2="41981" y2="22626"/>
                        <a14:foregroundMark x1="50472" y1="39192" x2="30660" y2="28283"/>
                        <a14:foregroundMark x1="36321" y1="29091" x2="36321" y2="29091"/>
                        <a14:foregroundMark x1="38208" y1="27879" x2="38208" y2="27879"/>
                        <a14:foregroundMark x1="26415" y1="26263" x2="26415" y2="26263"/>
                        <a14:foregroundMark x1="29717" y1="24646" x2="29717" y2="24646"/>
                        <a14:foregroundMark x1="23585" y1="27071" x2="34434" y2="20202"/>
                        <a14:foregroundMark x1="51415" y1="42424" x2="33962" y2="33939"/>
                        <a14:foregroundMark x1="79245" y1="51313" x2="79245" y2="51313"/>
                        <a14:foregroundMark x1="68396" y1="46465" x2="81604" y2="47273"/>
                        <a14:foregroundMark x1="81604" y1="47677" x2="74528" y2="49697"/>
                        <a14:foregroundMark x1="4245" y1="64646" x2="2358" y2="577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500" y="7587202"/>
            <a:ext cx="1333500" cy="15567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7782232-81FC-4923-B804-E6A7E3249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2" y="580478"/>
            <a:ext cx="5346655" cy="1054699"/>
          </a:xfrm>
          <a:prstGeom prst="rect">
            <a:avLst/>
          </a:prstGeom>
        </p:spPr>
      </p:pic>
      <p:graphicFrame>
        <p:nvGraphicFramePr>
          <p:cNvPr id="8" name="3 Tabla">
            <a:extLst>
              <a:ext uri="{FF2B5EF4-FFF2-40B4-BE49-F238E27FC236}">
                <a16:creationId xmlns:a16="http://schemas.microsoft.com/office/drawing/2014/main" id="{86607B66-ECCD-4812-A93D-A99890E1C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51851"/>
              </p:ext>
            </p:extLst>
          </p:nvPr>
        </p:nvGraphicFramePr>
        <p:xfrm>
          <a:off x="214401" y="4446680"/>
          <a:ext cx="6429196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0739">
                <a:tc gridSpan="3"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Aspectos a evaluar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8580" marR="68580" marT="60960" marB="60960" anchor="ctr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1: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Literatura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/>
                      <a:r>
                        <a:rPr lang="es-E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Describe personajes y lugares que imagina al escuchar cuentos, fábulas, leyendas y otros relatos literarios. </a:t>
                      </a:r>
                      <a:endParaRPr lang="es-ES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1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latin typeface="Century Gothic" panose="020B0502020202020204" pitchFamily="34" charset="0"/>
                        </a:rPr>
                        <a:t>Describe personajes de cuentos y relatos literarios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Describe lugares que se imagina al escucharlos 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Dibuja a su personaje favorito y menciona las características de este</a:t>
                      </a: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68580" marR="68580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600">
                <a:tc gridSpan="8">
                  <a:txBody>
                    <a:bodyPr/>
                    <a:lstStyle/>
                    <a:p>
                      <a:pPr algn="l"/>
                      <a:r>
                        <a:rPr lang="es-MX" sz="1200" b="1" dirty="0">
                          <a:latin typeface="Century Gothic" panose="020B0502020202020204" pitchFamily="34" charset="0"/>
                        </a:rPr>
                        <a:t>Observaciones: </a:t>
                      </a:r>
                      <a:r>
                        <a:rPr lang="es-MX" sz="1200" b="0" dirty="0">
                          <a:latin typeface="Century Gothic" panose="020B0502020202020204" pitchFamily="34" charset="0"/>
                        </a:rPr>
                        <a:t>Es bueno describiendo pero aún le falta confianza para hablar, sin embargo menciona las características de los personajes y lugares.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60960" marB="6096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Diagrama de flujo: terminador 8">
            <a:extLst>
              <a:ext uri="{FF2B5EF4-FFF2-40B4-BE49-F238E27FC236}">
                <a16:creationId xmlns:a16="http://schemas.microsoft.com/office/drawing/2014/main" id="{FEE0B49B-7DD3-429F-A349-618BF54F2E38}"/>
              </a:ext>
            </a:extLst>
          </p:cNvPr>
          <p:cNvSpPr/>
          <p:nvPr/>
        </p:nvSpPr>
        <p:spPr>
          <a:xfrm>
            <a:off x="151012" y="8365601"/>
            <a:ext cx="4596834" cy="6858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u="sng" dirty="0">
                <a:solidFill>
                  <a:srgbClr val="FF0066"/>
                </a:solidFill>
                <a:latin typeface="Century Gothic" panose="020B0502020202020204" pitchFamily="34" charset="0"/>
              </a:rPr>
              <a:t>NOTA: </a:t>
            </a:r>
            <a:r>
              <a:rPr lang="es-E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El instrumento se modificó debido a los contenidos de la clase (no es igual al que estaba anexo en la planeación pero ese también se tomó en cuenta)</a:t>
            </a:r>
            <a:endParaRPr lang="es-ES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33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ntilla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B9C98C92-46AC-4925-A553-FE47AB260996}" vid="{AB01CD7A-9FBC-4585-8F17-36FFA872A5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6048</Words>
  <Application>Microsoft Office PowerPoint</Application>
  <PresentationFormat>Carta (216 x 279 mm)</PresentationFormat>
  <Paragraphs>861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Chasy</vt:lpstr>
      <vt:lpstr>DK Lemon Yellow Sun</vt:lpstr>
      <vt:lpstr>Muthiara -Demo Version-</vt:lpstr>
      <vt:lpstr>Wingdings</vt:lpstr>
      <vt:lpstr>Tema de Office</vt:lpstr>
      <vt:lpstr>Plantilla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14</cp:revision>
  <dcterms:created xsi:type="dcterms:W3CDTF">2021-04-16T15:37:47Z</dcterms:created>
  <dcterms:modified xsi:type="dcterms:W3CDTF">2021-05-01T03:11:02Z</dcterms:modified>
</cp:coreProperties>
</file>