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59" r:id="rId5"/>
    <p:sldId id="261" r:id="rId6"/>
    <p:sldId id="263" r:id="rId7"/>
    <p:sldId id="264" r:id="rId8"/>
    <p:sldId id="265" r:id="rId9"/>
    <p:sldId id="260" r:id="rId10"/>
    <p:sldId id="262" r:id="rId11"/>
    <p:sldId id="266" r:id="rId12"/>
    <p:sldId id="267" r:id="rId13"/>
    <p:sldId id="268" r:id="rId14"/>
  </p:sldIdLst>
  <p:sldSz cx="7559675" cy="1008062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75"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475"/>
    <a:srgbClr val="C5E5E9"/>
    <a:srgbClr val="FFF1D1"/>
    <a:srgbClr val="FFEEC6"/>
    <a:srgbClr val="ACD9DF"/>
    <a:srgbClr val="FFDC8F"/>
    <a:srgbClr val="8DCB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43" autoAdjust="0"/>
    <p:restoredTop sz="94660"/>
  </p:normalViewPr>
  <p:slideViewPr>
    <p:cSldViewPr snapToGrid="0" showGuides="1">
      <p:cViewPr>
        <p:scale>
          <a:sx n="50" d="100"/>
          <a:sy n="50" d="100"/>
        </p:scale>
        <p:origin x="2454" y="24"/>
      </p:cViewPr>
      <p:guideLst>
        <p:guide orient="horz" pos="3175"/>
        <p:guide pos="23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649770"/>
            <a:ext cx="6425724" cy="3509551"/>
          </a:xfrm>
        </p:spPr>
        <p:txBody>
          <a:bodyPr anchor="b"/>
          <a:lstStyle>
            <a:lvl1pPr algn="ctr">
              <a:defRPr sz="496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944960" y="5294662"/>
            <a:ext cx="5669756" cy="2433817"/>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AFEC228-1460-4EB7-9D3E-4D80C90D7879}" type="datetimeFigureOut">
              <a:rPr lang="es-MX" smtClean="0"/>
              <a:t>30/04/2021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29707D69-154B-479D-B3AC-6C6D6CD2F8FE}" type="slidenum">
              <a:rPr lang="es-MX" smtClean="0"/>
              <a:t>‹Nº›</a:t>
            </a:fld>
            <a:endParaRPr lang="es-MX" dirty="0"/>
          </a:p>
        </p:txBody>
      </p:sp>
    </p:spTree>
    <p:extLst>
      <p:ext uri="{BB962C8B-B14F-4D97-AF65-F5344CB8AC3E}">
        <p14:creationId xmlns:p14="http://schemas.microsoft.com/office/powerpoint/2010/main" val="819468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FEC228-1460-4EB7-9D3E-4D80C90D7879}" type="datetimeFigureOut">
              <a:rPr lang="es-MX" smtClean="0"/>
              <a:t>30/04/2021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29707D69-154B-479D-B3AC-6C6D6CD2F8FE}" type="slidenum">
              <a:rPr lang="es-MX" smtClean="0"/>
              <a:t>‹Nº›</a:t>
            </a:fld>
            <a:endParaRPr lang="es-MX" dirty="0"/>
          </a:p>
        </p:txBody>
      </p:sp>
    </p:spTree>
    <p:extLst>
      <p:ext uri="{BB962C8B-B14F-4D97-AF65-F5344CB8AC3E}">
        <p14:creationId xmlns:p14="http://schemas.microsoft.com/office/powerpoint/2010/main" val="679957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36700"/>
            <a:ext cx="1630055" cy="854286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519728" y="536700"/>
            <a:ext cx="4795669" cy="8542864"/>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FEC228-1460-4EB7-9D3E-4D80C90D7879}" type="datetimeFigureOut">
              <a:rPr lang="es-MX" smtClean="0"/>
              <a:t>30/04/2021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29707D69-154B-479D-B3AC-6C6D6CD2F8FE}" type="slidenum">
              <a:rPr lang="es-MX" smtClean="0"/>
              <a:t>‹Nº›</a:t>
            </a:fld>
            <a:endParaRPr lang="es-MX" dirty="0"/>
          </a:p>
        </p:txBody>
      </p:sp>
    </p:spTree>
    <p:extLst>
      <p:ext uri="{BB962C8B-B14F-4D97-AF65-F5344CB8AC3E}">
        <p14:creationId xmlns:p14="http://schemas.microsoft.com/office/powerpoint/2010/main" val="332087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AFEC228-1460-4EB7-9D3E-4D80C90D7879}" type="datetimeFigureOut">
              <a:rPr lang="es-MX" smtClean="0"/>
              <a:t>30/04/2021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29707D69-154B-479D-B3AC-6C6D6CD2F8FE}" type="slidenum">
              <a:rPr lang="es-MX" smtClean="0"/>
              <a:t>‹Nº›</a:t>
            </a:fld>
            <a:endParaRPr lang="es-MX" dirty="0"/>
          </a:p>
        </p:txBody>
      </p:sp>
    </p:spTree>
    <p:extLst>
      <p:ext uri="{BB962C8B-B14F-4D97-AF65-F5344CB8AC3E}">
        <p14:creationId xmlns:p14="http://schemas.microsoft.com/office/powerpoint/2010/main" val="395352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515791" y="2513159"/>
            <a:ext cx="6520220" cy="4193259"/>
          </a:xfrm>
        </p:spPr>
        <p:txBody>
          <a:bodyPr anchor="b"/>
          <a:lstStyle>
            <a:lvl1pPr>
              <a:defRPr sz="496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515791" y="6746088"/>
            <a:ext cx="6520220" cy="2205136"/>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AFEC228-1460-4EB7-9D3E-4D80C90D7879}" type="datetimeFigureOut">
              <a:rPr lang="es-MX" smtClean="0"/>
              <a:t>30/04/2021</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29707D69-154B-479D-B3AC-6C6D6CD2F8FE}" type="slidenum">
              <a:rPr lang="es-MX" smtClean="0"/>
              <a:t>‹Nº›</a:t>
            </a:fld>
            <a:endParaRPr lang="es-MX" dirty="0"/>
          </a:p>
        </p:txBody>
      </p:sp>
    </p:spTree>
    <p:extLst>
      <p:ext uri="{BB962C8B-B14F-4D97-AF65-F5344CB8AC3E}">
        <p14:creationId xmlns:p14="http://schemas.microsoft.com/office/powerpoint/2010/main" val="264440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519728" y="2683500"/>
            <a:ext cx="3212862"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27085" y="2683500"/>
            <a:ext cx="3212862" cy="639606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AFEC228-1460-4EB7-9D3E-4D80C90D7879}" type="datetimeFigureOut">
              <a:rPr lang="es-MX" smtClean="0"/>
              <a:t>30/04/2021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29707D69-154B-479D-B3AC-6C6D6CD2F8FE}" type="slidenum">
              <a:rPr lang="es-MX" smtClean="0"/>
              <a:t>‹Nº›</a:t>
            </a:fld>
            <a:endParaRPr lang="es-MX" dirty="0"/>
          </a:p>
        </p:txBody>
      </p:sp>
    </p:spTree>
    <p:extLst>
      <p:ext uri="{BB962C8B-B14F-4D97-AF65-F5344CB8AC3E}">
        <p14:creationId xmlns:p14="http://schemas.microsoft.com/office/powerpoint/2010/main" val="27263770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520712" y="536702"/>
            <a:ext cx="6520220" cy="1948455"/>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20713" y="2471154"/>
            <a:ext cx="3198096" cy="1211074"/>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a:t>Haga clic para modificar los estilos de texto del patrón</a:t>
            </a:r>
          </a:p>
        </p:txBody>
      </p:sp>
      <p:sp>
        <p:nvSpPr>
          <p:cNvPr id="4" name="Content Placeholder 3"/>
          <p:cNvSpPr>
            <a:spLocks noGrp="1"/>
          </p:cNvSpPr>
          <p:nvPr>
            <p:ph sz="half" idx="2"/>
          </p:nvPr>
        </p:nvSpPr>
        <p:spPr>
          <a:xfrm>
            <a:off x="520713" y="3682228"/>
            <a:ext cx="3198096"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27086" y="2471154"/>
            <a:ext cx="3213847" cy="1211074"/>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es-ES"/>
              <a:t>Haga clic para modificar los estilos de texto del patrón</a:t>
            </a:r>
          </a:p>
        </p:txBody>
      </p:sp>
      <p:sp>
        <p:nvSpPr>
          <p:cNvPr id="6" name="Content Placeholder 5"/>
          <p:cNvSpPr>
            <a:spLocks noGrp="1"/>
          </p:cNvSpPr>
          <p:nvPr>
            <p:ph sz="quarter" idx="4"/>
          </p:nvPr>
        </p:nvSpPr>
        <p:spPr>
          <a:xfrm>
            <a:off x="3827086" y="3682228"/>
            <a:ext cx="3213847" cy="5416003"/>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AFEC228-1460-4EB7-9D3E-4D80C90D7879}" type="datetimeFigureOut">
              <a:rPr lang="es-MX" smtClean="0"/>
              <a:t>30/04/2021</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29707D69-154B-479D-B3AC-6C6D6CD2F8FE}" type="slidenum">
              <a:rPr lang="es-MX" smtClean="0"/>
              <a:t>‹Nº›</a:t>
            </a:fld>
            <a:endParaRPr lang="es-MX" dirty="0"/>
          </a:p>
        </p:txBody>
      </p:sp>
    </p:spTree>
    <p:extLst>
      <p:ext uri="{BB962C8B-B14F-4D97-AF65-F5344CB8AC3E}">
        <p14:creationId xmlns:p14="http://schemas.microsoft.com/office/powerpoint/2010/main" val="2967693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AFEC228-1460-4EB7-9D3E-4D80C90D7879}" type="datetimeFigureOut">
              <a:rPr lang="es-MX" smtClean="0"/>
              <a:t>30/04/2021</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29707D69-154B-479D-B3AC-6C6D6CD2F8FE}" type="slidenum">
              <a:rPr lang="es-MX" smtClean="0"/>
              <a:t>‹Nº›</a:t>
            </a:fld>
            <a:endParaRPr lang="es-MX" dirty="0"/>
          </a:p>
        </p:txBody>
      </p:sp>
    </p:spTree>
    <p:extLst>
      <p:ext uri="{BB962C8B-B14F-4D97-AF65-F5344CB8AC3E}">
        <p14:creationId xmlns:p14="http://schemas.microsoft.com/office/powerpoint/2010/main" val="18310477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FEC228-1460-4EB7-9D3E-4D80C90D7879}" type="datetimeFigureOut">
              <a:rPr lang="es-MX" smtClean="0"/>
              <a:t>30/04/2021</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29707D69-154B-479D-B3AC-6C6D6CD2F8FE}" type="slidenum">
              <a:rPr lang="es-MX" smtClean="0"/>
              <a:t>‹Nº›</a:t>
            </a:fld>
            <a:endParaRPr lang="es-MX" dirty="0"/>
          </a:p>
        </p:txBody>
      </p:sp>
    </p:spTree>
    <p:extLst>
      <p:ext uri="{BB962C8B-B14F-4D97-AF65-F5344CB8AC3E}">
        <p14:creationId xmlns:p14="http://schemas.microsoft.com/office/powerpoint/2010/main" val="3369114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672042"/>
            <a:ext cx="2438192" cy="2352146"/>
          </a:xfrm>
        </p:spPr>
        <p:txBody>
          <a:bodyPr anchor="b"/>
          <a:lstStyle>
            <a:lvl1pPr>
              <a:defRPr sz="2645"/>
            </a:lvl1pPr>
          </a:lstStyle>
          <a:p>
            <a:r>
              <a:rPr lang="es-ES"/>
              <a:t>Haga clic para modificar el estilo de título del patrón</a:t>
            </a:r>
            <a:endParaRPr lang="en-US" dirty="0"/>
          </a:p>
        </p:txBody>
      </p:sp>
      <p:sp>
        <p:nvSpPr>
          <p:cNvPr id="3" name="Content Placeholder 2"/>
          <p:cNvSpPr>
            <a:spLocks noGrp="1"/>
          </p:cNvSpPr>
          <p:nvPr>
            <p:ph idx="1"/>
          </p:nvPr>
        </p:nvSpPr>
        <p:spPr>
          <a:xfrm>
            <a:off x="3213847" y="1451426"/>
            <a:ext cx="3827085" cy="716377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520712" y="3024188"/>
            <a:ext cx="2438192" cy="5602681"/>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AFEC228-1460-4EB7-9D3E-4D80C90D7879}" type="datetimeFigureOut">
              <a:rPr lang="es-MX" smtClean="0"/>
              <a:t>30/04/2021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29707D69-154B-479D-B3AC-6C6D6CD2F8FE}" type="slidenum">
              <a:rPr lang="es-MX" smtClean="0"/>
              <a:t>‹Nº›</a:t>
            </a:fld>
            <a:endParaRPr lang="es-MX" dirty="0"/>
          </a:p>
        </p:txBody>
      </p:sp>
    </p:spTree>
    <p:extLst>
      <p:ext uri="{BB962C8B-B14F-4D97-AF65-F5344CB8AC3E}">
        <p14:creationId xmlns:p14="http://schemas.microsoft.com/office/powerpoint/2010/main" val="566128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20712" y="672042"/>
            <a:ext cx="2438192" cy="2352146"/>
          </a:xfrm>
        </p:spPr>
        <p:txBody>
          <a:bodyPr anchor="b"/>
          <a:lstStyle>
            <a:lvl1pPr>
              <a:defRPr sz="2645"/>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213847" y="1451426"/>
            <a:ext cx="3827085" cy="716377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es-ES" dirty="0"/>
              <a:t>Haga clic en el icono para agregar una imagen</a:t>
            </a:r>
            <a:endParaRPr lang="en-US" dirty="0"/>
          </a:p>
        </p:txBody>
      </p:sp>
      <p:sp>
        <p:nvSpPr>
          <p:cNvPr id="4" name="Text Placeholder 3"/>
          <p:cNvSpPr>
            <a:spLocks noGrp="1"/>
          </p:cNvSpPr>
          <p:nvPr>
            <p:ph type="body" sz="half" idx="2"/>
          </p:nvPr>
        </p:nvSpPr>
        <p:spPr>
          <a:xfrm>
            <a:off x="520712" y="3024188"/>
            <a:ext cx="2438192" cy="5602681"/>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AFEC228-1460-4EB7-9D3E-4D80C90D7879}" type="datetimeFigureOut">
              <a:rPr lang="es-MX" smtClean="0"/>
              <a:t>30/04/2021</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29707D69-154B-479D-B3AC-6C6D6CD2F8FE}" type="slidenum">
              <a:rPr lang="es-MX" smtClean="0"/>
              <a:t>‹Nº›</a:t>
            </a:fld>
            <a:endParaRPr lang="es-MX" dirty="0"/>
          </a:p>
        </p:txBody>
      </p:sp>
    </p:spTree>
    <p:extLst>
      <p:ext uri="{BB962C8B-B14F-4D97-AF65-F5344CB8AC3E}">
        <p14:creationId xmlns:p14="http://schemas.microsoft.com/office/powerpoint/2010/main" val="3154661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36702"/>
            <a:ext cx="6520220" cy="1948455"/>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519728" y="2683500"/>
            <a:ext cx="6520220" cy="639606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19728" y="9343248"/>
            <a:ext cx="1700927" cy="536700"/>
          </a:xfrm>
          <a:prstGeom prst="rect">
            <a:avLst/>
          </a:prstGeom>
        </p:spPr>
        <p:txBody>
          <a:bodyPr vert="horz" lIns="91440" tIns="45720" rIns="91440" bIns="45720" rtlCol="0" anchor="ctr"/>
          <a:lstStyle>
            <a:lvl1pPr algn="l">
              <a:defRPr sz="992">
                <a:solidFill>
                  <a:schemeClr val="tx1">
                    <a:tint val="75000"/>
                  </a:schemeClr>
                </a:solidFill>
              </a:defRPr>
            </a:lvl1pPr>
          </a:lstStyle>
          <a:p>
            <a:fld id="{2AFEC228-1460-4EB7-9D3E-4D80C90D7879}" type="datetimeFigureOut">
              <a:rPr lang="es-MX" smtClean="0"/>
              <a:t>30/04/2021</a:t>
            </a:fld>
            <a:endParaRPr lang="es-MX" dirty="0"/>
          </a:p>
        </p:txBody>
      </p:sp>
      <p:sp>
        <p:nvSpPr>
          <p:cNvPr id="5" name="Footer Placeholder 4"/>
          <p:cNvSpPr>
            <a:spLocks noGrp="1"/>
          </p:cNvSpPr>
          <p:nvPr>
            <p:ph type="ftr" sz="quarter" idx="3"/>
          </p:nvPr>
        </p:nvSpPr>
        <p:spPr>
          <a:xfrm>
            <a:off x="2504143" y="9343248"/>
            <a:ext cx="2551390" cy="53670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5339020" y="9343248"/>
            <a:ext cx="1700927" cy="536700"/>
          </a:xfrm>
          <a:prstGeom prst="rect">
            <a:avLst/>
          </a:prstGeom>
        </p:spPr>
        <p:txBody>
          <a:bodyPr vert="horz" lIns="91440" tIns="45720" rIns="91440" bIns="45720" rtlCol="0" anchor="ctr"/>
          <a:lstStyle>
            <a:lvl1pPr algn="r">
              <a:defRPr sz="992">
                <a:solidFill>
                  <a:schemeClr val="tx1">
                    <a:tint val="75000"/>
                  </a:schemeClr>
                </a:solidFill>
              </a:defRPr>
            </a:lvl1pPr>
          </a:lstStyle>
          <a:p>
            <a:fld id="{29707D69-154B-479D-B3AC-6C6D6CD2F8FE}" type="slidenum">
              <a:rPr lang="es-MX" smtClean="0"/>
              <a:t>‹Nº›</a:t>
            </a:fld>
            <a:endParaRPr lang="es-MX" dirty="0"/>
          </a:p>
        </p:txBody>
      </p:sp>
    </p:spTree>
    <p:extLst>
      <p:ext uri="{BB962C8B-B14F-4D97-AF65-F5344CB8AC3E}">
        <p14:creationId xmlns:p14="http://schemas.microsoft.com/office/powerpoint/2010/main" val="38736003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0F0BE3C-77E3-4F18-8B30-C2A67763590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8662"/>
            <a:ext cx="7559676" cy="10069831"/>
          </a:xfrm>
          <a:prstGeom prst="rect">
            <a:avLst/>
          </a:prstGeom>
          <a:noFill/>
          <a:extLst>
            <a:ext uri="{909E8E84-426E-40DD-AFC4-6F175D3DCCD1}">
              <a14:hiddenFill xmlns:a14="http://schemas.microsoft.com/office/drawing/2010/main">
                <a:solidFill>
                  <a:srgbClr val="FFFFFF"/>
                </a:solidFill>
              </a14:hiddenFill>
            </a:ext>
          </a:extLst>
        </p:spPr>
      </p:pic>
      <p:sp>
        <p:nvSpPr>
          <p:cNvPr id="6" name="CuadroTexto 5">
            <a:extLst>
              <a:ext uri="{FF2B5EF4-FFF2-40B4-BE49-F238E27FC236}">
                <a16:creationId xmlns:a16="http://schemas.microsoft.com/office/drawing/2014/main" id="{416E0E1F-7D3A-4FCA-8A16-FA2DD7F54325}"/>
              </a:ext>
            </a:extLst>
          </p:cNvPr>
          <p:cNvSpPr txBox="1"/>
          <p:nvPr/>
        </p:nvSpPr>
        <p:spPr>
          <a:xfrm>
            <a:off x="0" y="339763"/>
            <a:ext cx="7559676" cy="1569660"/>
          </a:xfrm>
          <a:prstGeom prst="rect">
            <a:avLst/>
          </a:prstGeom>
          <a:noFill/>
        </p:spPr>
        <p:txBody>
          <a:bodyPr wrap="square" rtlCol="0">
            <a:spAutoFit/>
          </a:bodyPr>
          <a:lstStyle/>
          <a:p>
            <a:pPr algn="ctr"/>
            <a:r>
              <a:rPr lang="es-MX" sz="4800" dirty="0">
                <a:solidFill>
                  <a:schemeClr val="bg2">
                    <a:lumMod val="50000"/>
                  </a:schemeClr>
                </a:solidFill>
                <a:latin typeface="DK Lemon Yellow Sun" panose="02000000000000000000" pitchFamily="50" charset="0"/>
              </a:rPr>
              <a:t>Cuaderno de evaluación continua </a:t>
            </a:r>
          </a:p>
          <a:p>
            <a:pPr algn="ctr"/>
            <a:r>
              <a:rPr lang="es-MX" sz="4800" dirty="0">
                <a:solidFill>
                  <a:schemeClr val="bg2">
                    <a:lumMod val="50000"/>
                  </a:schemeClr>
                </a:solidFill>
                <a:latin typeface="DK Lemon Yellow Sun" panose="02000000000000000000" pitchFamily="50" charset="0"/>
              </a:rPr>
              <a:t>Semana del 26 al 30</a:t>
            </a:r>
          </a:p>
        </p:txBody>
      </p:sp>
      <p:sp>
        <p:nvSpPr>
          <p:cNvPr id="7" name="Rectángulo 6">
            <a:extLst>
              <a:ext uri="{FF2B5EF4-FFF2-40B4-BE49-F238E27FC236}">
                <a16:creationId xmlns:a16="http://schemas.microsoft.com/office/drawing/2014/main" id="{4A2C57AA-73D3-4692-83BE-5CC19647C78C}"/>
              </a:ext>
            </a:extLst>
          </p:cNvPr>
          <p:cNvSpPr/>
          <p:nvPr/>
        </p:nvSpPr>
        <p:spPr>
          <a:xfrm>
            <a:off x="-2" y="8075167"/>
            <a:ext cx="7567925" cy="1815882"/>
          </a:xfrm>
          <a:prstGeom prst="rect">
            <a:avLst/>
          </a:prstGeom>
        </p:spPr>
        <p:txBody>
          <a:bodyPr wrap="square">
            <a:spAutoFit/>
          </a:bodyPr>
          <a:lstStyle/>
          <a:p>
            <a:pPr algn="ctr"/>
            <a:r>
              <a:rPr lang="es-MX" sz="2800" b="1" dirty="0">
                <a:latin typeface="DK Lemon Yellow Sun" panose="02000000000000000000" pitchFamily="50" charset="0"/>
                <a:cs typeface="Arial" pitchFamily="34" charset="0"/>
              </a:rPr>
              <a:t>Jardín de niños Ramón G. Bonfil   </a:t>
            </a:r>
            <a:br>
              <a:rPr lang="es-MX" sz="2800" b="1" dirty="0">
                <a:latin typeface="DK Lemon Yellow Sun" panose="02000000000000000000" pitchFamily="50" charset="0"/>
                <a:cs typeface="Arial" pitchFamily="34" charset="0"/>
              </a:rPr>
            </a:br>
            <a:r>
              <a:rPr lang="es-MX" sz="2800" b="1" dirty="0">
                <a:latin typeface="DK Lemon Yellow Sun" panose="02000000000000000000" pitchFamily="50" charset="0"/>
                <a:cs typeface="Arial" pitchFamily="34" charset="0"/>
              </a:rPr>
              <a:t>Maestra: </a:t>
            </a:r>
            <a:r>
              <a:rPr lang="es-MX" sz="2800" b="1" dirty="0">
                <a:latin typeface="DK Lemon Yellow Sun" panose="02000000000000000000" pitchFamily="50" charset="0"/>
              </a:rPr>
              <a:t>Erika Gabriela Ruiz Guevara</a:t>
            </a:r>
          </a:p>
          <a:p>
            <a:pPr algn="ctr"/>
            <a:r>
              <a:rPr lang="es-MX" sz="2800" b="1" dirty="0">
                <a:latin typeface="DK Lemon Yellow Sun" panose="02000000000000000000" pitchFamily="50" charset="0"/>
              </a:rPr>
              <a:t>Maestra practicante: Belén Zapata Castillo </a:t>
            </a:r>
          </a:p>
          <a:p>
            <a:pPr algn="ctr"/>
            <a:r>
              <a:rPr lang="es-MX" sz="2800" b="1" dirty="0">
                <a:latin typeface="DK Lemon Yellow Sun" panose="02000000000000000000" pitchFamily="50" charset="0"/>
              </a:rPr>
              <a:t>Grupo 2° y 3° B </a:t>
            </a:r>
            <a:endParaRPr lang="es-MX" sz="2800" b="1" dirty="0"/>
          </a:p>
        </p:txBody>
      </p:sp>
      <p:pic>
        <p:nvPicPr>
          <p:cNvPr id="14" name="Imagen 13">
            <a:extLst>
              <a:ext uri="{FF2B5EF4-FFF2-40B4-BE49-F238E27FC236}">
                <a16:creationId xmlns:a16="http://schemas.microsoft.com/office/drawing/2014/main" id="{15EB48C4-6199-4EB5-A7ED-7017F7A6FDDF}"/>
              </a:ext>
            </a:extLst>
          </p:cNvPr>
          <p:cNvPicPr>
            <a:picLocks noChangeAspect="1"/>
          </p:cNvPicPr>
          <p:nvPr/>
        </p:nvPicPr>
        <p:blipFill rotWithShape="1">
          <a:blip r:embed="rId3"/>
          <a:srcRect l="27084" t="21398" r="29529" b="35923"/>
          <a:stretch/>
        </p:blipFill>
        <p:spPr>
          <a:xfrm>
            <a:off x="337930" y="1608925"/>
            <a:ext cx="6539948" cy="6834656"/>
          </a:xfrm>
          <a:prstGeom prst="rect">
            <a:avLst/>
          </a:prstGeom>
        </p:spPr>
      </p:pic>
      <p:sp>
        <p:nvSpPr>
          <p:cNvPr id="9" name="Rectángulo 8">
            <a:extLst>
              <a:ext uri="{FF2B5EF4-FFF2-40B4-BE49-F238E27FC236}">
                <a16:creationId xmlns:a16="http://schemas.microsoft.com/office/drawing/2014/main" id="{0DB48022-583D-4C6A-820B-ED32BD7A4049}"/>
              </a:ext>
            </a:extLst>
          </p:cNvPr>
          <p:cNvSpPr/>
          <p:nvPr/>
        </p:nvSpPr>
        <p:spPr>
          <a:xfrm>
            <a:off x="-2" y="6178886"/>
            <a:ext cx="7559677" cy="1107996"/>
          </a:xfrm>
          <a:prstGeom prst="rect">
            <a:avLst/>
          </a:prstGeom>
        </p:spPr>
        <p:txBody>
          <a:bodyPr wrap="square">
            <a:spAutoFit/>
          </a:bodyPr>
          <a:lstStyle/>
          <a:p>
            <a:pPr algn="ctr"/>
            <a:r>
              <a:rPr lang="es-MX" sz="6600" dirty="0">
                <a:solidFill>
                  <a:schemeClr val="bg2">
                    <a:lumMod val="50000"/>
                  </a:schemeClr>
                </a:solidFill>
                <a:latin typeface="DK Lemon Yellow Sun" panose="02000000000000000000" pitchFamily="50" charset="0"/>
              </a:rPr>
              <a:t>2021</a:t>
            </a:r>
          </a:p>
        </p:txBody>
      </p:sp>
      <p:pic>
        <p:nvPicPr>
          <p:cNvPr id="2" name="Imagen 1">
            <a:extLst>
              <a:ext uri="{FF2B5EF4-FFF2-40B4-BE49-F238E27FC236}">
                <a16:creationId xmlns:a16="http://schemas.microsoft.com/office/drawing/2014/main" id="{46160992-DD59-4126-A0DA-7C88E0510A3D}"/>
              </a:ext>
            </a:extLst>
          </p:cNvPr>
          <p:cNvPicPr>
            <a:picLocks noChangeAspect="1"/>
          </p:cNvPicPr>
          <p:nvPr/>
        </p:nvPicPr>
        <p:blipFill>
          <a:blip r:embed="rId4"/>
          <a:stretch>
            <a:fillRect/>
          </a:stretch>
        </p:blipFill>
        <p:spPr>
          <a:xfrm>
            <a:off x="337930" y="3033733"/>
            <a:ext cx="7559675" cy="4794208"/>
          </a:xfrm>
          <a:prstGeom prst="rect">
            <a:avLst/>
          </a:prstGeom>
        </p:spPr>
      </p:pic>
    </p:spTree>
    <p:extLst>
      <p:ext uri="{BB962C8B-B14F-4D97-AF65-F5344CB8AC3E}">
        <p14:creationId xmlns:p14="http://schemas.microsoft.com/office/powerpoint/2010/main" val="2990408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3A13805-55C9-4894-BE0C-EB46FEA2EC97}"/>
              </a:ext>
            </a:extLst>
          </p:cNvPr>
          <p:cNvSpPr/>
          <p:nvPr/>
        </p:nvSpPr>
        <p:spPr>
          <a:xfrm>
            <a:off x="448613" y="476655"/>
            <a:ext cx="6656704" cy="9124950"/>
          </a:xfrm>
          <a:prstGeom prst="rect">
            <a:avLst/>
          </a:prstGeom>
          <a:noFill/>
          <a:ln w="57150">
            <a:solidFill>
              <a:srgbClr val="B3EB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sp>
        <p:nvSpPr>
          <p:cNvPr id="3" name="Rectángulo 2">
            <a:extLst>
              <a:ext uri="{FF2B5EF4-FFF2-40B4-BE49-F238E27FC236}">
                <a16:creationId xmlns:a16="http://schemas.microsoft.com/office/drawing/2014/main" id="{9281BB8F-4EBE-417D-99D1-3E224C72DB79}"/>
              </a:ext>
            </a:extLst>
          </p:cNvPr>
          <p:cNvSpPr/>
          <p:nvPr/>
        </p:nvSpPr>
        <p:spPr>
          <a:xfrm>
            <a:off x="273517" y="321014"/>
            <a:ext cx="7002771" cy="9445555"/>
          </a:xfrm>
          <a:prstGeom prst="rect">
            <a:avLst/>
          </a:prstGeom>
          <a:noFill/>
          <a:ln w="57150">
            <a:solidFill>
              <a:srgbClr val="FFD4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graphicFrame>
        <p:nvGraphicFramePr>
          <p:cNvPr id="6" name="Tabla 5">
            <a:extLst>
              <a:ext uri="{FF2B5EF4-FFF2-40B4-BE49-F238E27FC236}">
                <a16:creationId xmlns:a16="http://schemas.microsoft.com/office/drawing/2014/main" id="{6E251F42-12BB-4BA1-8107-CEE24A7C0BBB}"/>
              </a:ext>
            </a:extLst>
          </p:cNvPr>
          <p:cNvGraphicFramePr>
            <a:graphicFrameLocks noGrp="1"/>
          </p:cNvGraphicFramePr>
          <p:nvPr>
            <p:extLst>
              <p:ext uri="{D42A27DB-BD31-4B8C-83A1-F6EECF244321}">
                <p14:modId xmlns:p14="http://schemas.microsoft.com/office/powerpoint/2010/main" val="718886033"/>
              </p:ext>
            </p:extLst>
          </p:nvPr>
        </p:nvGraphicFramePr>
        <p:xfrm>
          <a:off x="676226" y="6184714"/>
          <a:ext cx="6152590" cy="3098031"/>
        </p:xfrm>
        <a:graphic>
          <a:graphicData uri="http://schemas.openxmlformats.org/drawingml/2006/table">
            <a:tbl>
              <a:tblPr firstRow="1" firstCol="1" bandRow="1">
                <a:tableStyleId>{5940675A-B579-460E-94D1-54222C63F5DA}</a:tableStyleId>
              </a:tblPr>
              <a:tblGrid>
                <a:gridCol w="6152590">
                  <a:extLst>
                    <a:ext uri="{9D8B030D-6E8A-4147-A177-3AD203B41FA5}">
                      <a16:colId xmlns:a16="http://schemas.microsoft.com/office/drawing/2014/main" val="3797232304"/>
                    </a:ext>
                  </a:extLst>
                </a:gridCol>
              </a:tblGrid>
              <a:tr h="3098031">
                <a:tc>
                  <a:txBody>
                    <a:bodyPr/>
                    <a:lstStyle/>
                    <a:p>
                      <a:pPr algn="ctr">
                        <a:lnSpc>
                          <a:spcPct val="107000"/>
                        </a:lnSpc>
                        <a:spcAft>
                          <a:spcPts val="0"/>
                        </a:spcAft>
                      </a:pPr>
                      <a:r>
                        <a:rPr lang="es-MX" sz="1200" dirty="0">
                          <a:effectLst/>
                          <a:latin typeface="Century Gothic" panose="020B0502020202020204" pitchFamily="34" charset="0"/>
                        </a:rPr>
                        <a:t>Describe el proceso del alumno</a:t>
                      </a:r>
                    </a:p>
                    <a:p>
                      <a:pPr algn="just">
                        <a:lnSpc>
                          <a:spcPct val="107000"/>
                        </a:lnSpc>
                        <a:spcAft>
                          <a:spcPts val="0"/>
                        </a:spcAft>
                      </a:pPr>
                      <a:r>
                        <a:rPr lang="es-MX" sz="1200" dirty="0">
                          <a:effectLst/>
                          <a:latin typeface="Century Gothic" panose="020B0502020202020204" pitchFamily="34" charset="0"/>
                        </a:rPr>
                        <a:t> </a:t>
                      </a:r>
                    </a:p>
                    <a:p>
                      <a:pPr algn="just">
                        <a:lnSpc>
                          <a:spcPct val="107000"/>
                        </a:lnSpc>
                        <a:spcAft>
                          <a:spcPts val="0"/>
                        </a:spcAft>
                      </a:pPr>
                      <a:r>
                        <a:rPr lang="es-MX" sz="1200" dirty="0">
                          <a:effectLst/>
                          <a:latin typeface="Century Gothic" panose="020B0502020202020204" pitchFamily="34" charset="0"/>
                        </a:rPr>
                        <a:t> Realiza un dibujo de su traje de superhéroe, escribe su nombre de superhéroe y las iniciales. Se apoya de la ficha de trabajo, menciona y señala cual es su traje, pero no menciona sus características. </a:t>
                      </a:r>
                    </a:p>
                    <a:p>
                      <a:pPr algn="just">
                        <a:lnSpc>
                          <a:spcPct val="107000"/>
                        </a:lnSpc>
                        <a:spcAft>
                          <a:spcPts val="0"/>
                        </a:spcAft>
                      </a:pPr>
                      <a:r>
                        <a:rPr lang="es-MX" sz="1200" dirty="0">
                          <a:effectLst/>
                          <a:latin typeface="Century Gothic" panose="020B0502020202020204" pitchFamily="34" charset="0"/>
                        </a:rPr>
                        <a:t>Cuando diseña su logo, usa la ficha de trabajo como apoyo visual y menciona que llevará colores pero no especifica cuales, una estrella porque es la figura que le gusta y las letras que lleva su logo.</a:t>
                      </a:r>
                    </a:p>
                    <a:p>
                      <a:pPr algn="just">
                        <a:lnSpc>
                          <a:spcPct val="107000"/>
                        </a:lnSpc>
                        <a:spcAft>
                          <a:spcPts val="0"/>
                        </a:spcAft>
                      </a:pPr>
                      <a:r>
                        <a:rPr lang="es-MX" sz="1200" dirty="0">
                          <a:effectLst/>
                          <a:latin typeface="Century Gothic" panose="020B0502020202020204" pitchFamily="34" charset="0"/>
                        </a:rPr>
                        <a:t>Observa su brazalete y comenta las figuras que tiene.</a:t>
                      </a:r>
                    </a:p>
                    <a:p>
                      <a:pPr algn="just">
                        <a:lnSpc>
                          <a:spcPct val="107000"/>
                        </a:lnSpc>
                        <a:spcAft>
                          <a:spcPts val="0"/>
                        </a:spcAft>
                      </a:pPr>
                      <a:endParaRPr lang="es-MX" sz="1000" dirty="0">
                        <a:effectLst/>
                      </a:endParaRPr>
                    </a:p>
                  </a:txBody>
                  <a:tcPr marL="65460" marR="65460" marT="0" marB="0">
                    <a:solidFill>
                      <a:schemeClr val="bg1"/>
                    </a:solidFill>
                  </a:tcPr>
                </a:tc>
                <a:extLst>
                  <a:ext uri="{0D108BD9-81ED-4DB2-BD59-A6C34878D82A}">
                    <a16:rowId xmlns:a16="http://schemas.microsoft.com/office/drawing/2014/main" val="2785235787"/>
                  </a:ext>
                </a:extLst>
              </a:tr>
            </a:tbl>
          </a:graphicData>
        </a:graphic>
      </p:graphicFrame>
      <p:sp>
        <p:nvSpPr>
          <p:cNvPr id="7" name="Rectangle 1">
            <a:extLst>
              <a:ext uri="{FF2B5EF4-FFF2-40B4-BE49-F238E27FC236}">
                <a16:creationId xmlns:a16="http://schemas.microsoft.com/office/drawing/2014/main" id="{2F060930-4644-48F9-90E7-DA24B84F0906}"/>
              </a:ext>
            </a:extLst>
          </p:cNvPr>
          <p:cNvSpPr>
            <a:spLocks noChangeArrowheads="1"/>
          </p:cNvSpPr>
          <p:nvPr/>
        </p:nvSpPr>
        <p:spPr bwMode="auto">
          <a:xfrm>
            <a:off x="448613" y="797879"/>
            <a:ext cx="6656704" cy="910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79" tIns="43640" rIns="87279" bIns="4364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EVALUACIÓN CONTINUA</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a typeface="Calibri" panose="020F0502020204030204" pitchFamily="34" charset="0"/>
              <a:cs typeface="Times New Roman" panose="02020603050405020304" pitchFamily="18" charset="0"/>
            </a:endParaRPr>
          </a:p>
          <a:p>
            <a:pP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Alumno: Mateo García Espinoza		Fecha: 29/04/2021</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ndParaRPr>
          </a:p>
        </p:txBody>
      </p:sp>
      <p:graphicFrame>
        <p:nvGraphicFramePr>
          <p:cNvPr id="8" name="Tabla 7">
            <a:extLst>
              <a:ext uri="{FF2B5EF4-FFF2-40B4-BE49-F238E27FC236}">
                <a16:creationId xmlns:a16="http://schemas.microsoft.com/office/drawing/2014/main" id="{7AD95DC1-E155-4E82-9005-6139DC664B99}"/>
              </a:ext>
            </a:extLst>
          </p:cNvPr>
          <p:cNvGraphicFramePr>
            <a:graphicFrameLocks noGrp="1"/>
          </p:cNvGraphicFramePr>
          <p:nvPr>
            <p:extLst>
              <p:ext uri="{D42A27DB-BD31-4B8C-83A1-F6EECF244321}">
                <p14:modId xmlns:p14="http://schemas.microsoft.com/office/powerpoint/2010/main" val="1664884850"/>
              </p:ext>
            </p:extLst>
          </p:nvPr>
        </p:nvGraphicFramePr>
        <p:xfrm>
          <a:off x="715136" y="1779562"/>
          <a:ext cx="6152591" cy="1297438"/>
        </p:xfrm>
        <a:graphic>
          <a:graphicData uri="http://schemas.openxmlformats.org/drawingml/2006/table">
            <a:tbl>
              <a:tblPr firstRow="1" firstCol="1" bandRow="1">
                <a:tableStyleId>{5940675A-B579-460E-94D1-54222C63F5DA}</a:tableStyleId>
              </a:tblPr>
              <a:tblGrid>
                <a:gridCol w="2323630">
                  <a:extLst>
                    <a:ext uri="{9D8B030D-6E8A-4147-A177-3AD203B41FA5}">
                      <a16:colId xmlns:a16="http://schemas.microsoft.com/office/drawing/2014/main" val="4127072051"/>
                    </a:ext>
                  </a:extLst>
                </a:gridCol>
                <a:gridCol w="3828961">
                  <a:extLst>
                    <a:ext uri="{9D8B030D-6E8A-4147-A177-3AD203B41FA5}">
                      <a16:colId xmlns:a16="http://schemas.microsoft.com/office/drawing/2014/main" val="3464665095"/>
                    </a:ext>
                  </a:extLst>
                </a:gridCol>
              </a:tblGrid>
              <a:tr h="372433">
                <a:tc gridSpan="2">
                  <a:txBody>
                    <a:bodyPr/>
                    <a:lstStyle/>
                    <a:p>
                      <a:pPr marL="0" marR="0" lvl="0" indent="0" algn="ctr" defTabSz="1007943" rtl="0" eaLnBrk="1" fontAlgn="auto" latinLnBrk="0" hangingPunct="1">
                        <a:lnSpc>
                          <a:spcPct val="107000"/>
                        </a:lnSpc>
                        <a:spcBef>
                          <a:spcPts val="0"/>
                        </a:spcBef>
                        <a:spcAft>
                          <a:spcPts val="0"/>
                        </a:spcAft>
                        <a:buClrTx/>
                        <a:buSzTx/>
                        <a:buFontTx/>
                        <a:buNone/>
                        <a:tabLst/>
                        <a:defRPr/>
                      </a:pPr>
                      <a:r>
                        <a:rPr lang="es-MX" sz="1200" b="0" dirty="0">
                          <a:effectLst/>
                          <a:latin typeface="Century Gothic" panose="020B0502020202020204" pitchFamily="34" charset="0"/>
                        </a:rPr>
                        <a:t> Campo formativo/área de desarrollo: Lenguaje y comunicación </a:t>
                      </a:r>
                      <a:endParaRPr lang="es-MX" sz="1200" dirty="0">
                        <a:latin typeface="Century Gothic" panose="020B0502020202020204" pitchFamily="34" charset="0"/>
                      </a:endParaRPr>
                    </a:p>
                  </a:txBody>
                  <a:tcPr marL="65460" marR="65460" marT="0" marB="0">
                    <a:solidFill>
                      <a:srgbClr val="FFF1D1"/>
                    </a:solidFill>
                  </a:tcPr>
                </a:tc>
                <a:tc hMerge="1">
                  <a:txBody>
                    <a:bodyPr/>
                    <a:lstStyle/>
                    <a:p>
                      <a:endParaRPr lang="es-MX"/>
                    </a:p>
                  </a:txBody>
                  <a:tcPr/>
                </a:tc>
                <a:extLst>
                  <a:ext uri="{0D108BD9-81ED-4DB2-BD59-A6C34878D82A}">
                    <a16:rowId xmlns:a16="http://schemas.microsoft.com/office/drawing/2014/main" val="4156151058"/>
                  </a:ext>
                </a:extLst>
              </a:tr>
              <a:tr h="347463">
                <a:tc>
                  <a:txBody>
                    <a:bodyPr/>
                    <a:lstStyle/>
                    <a:p>
                      <a:pPr algn="just">
                        <a:lnSpc>
                          <a:spcPct val="107000"/>
                        </a:lnSpc>
                        <a:spcAft>
                          <a:spcPts val="0"/>
                        </a:spcAft>
                      </a:pPr>
                      <a:r>
                        <a:rPr lang="es-MX" sz="1200" b="0" dirty="0">
                          <a:effectLst/>
                          <a:latin typeface="Century Gothic" panose="020B0502020202020204" pitchFamily="34" charset="0"/>
                        </a:rPr>
                        <a:t>Organizador curricular 1: Oralidad</a:t>
                      </a:r>
                      <a:endParaRPr lang="es-MX"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tc>
                  <a:txBody>
                    <a:bodyPr/>
                    <a:lstStyle/>
                    <a:p>
                      <a:r>
                        <a:rPr lang="es-MX" sz="1200" b="0" dirty="0">
                          <a:effectLst/>
                          <a:latin typeface="Century Gothic" panose="020B0502020202020204" pitchFamily="34" charset="0"/>
                        </a:rPr>
                        <a:t>Organizador curricular 2: </a:t>
                      </a:r>
                      <a:r>
                        <a:rPr lang="es-MX" sz="1200" dirty="0">
                          <a:latin typeface="Century Gothic" panose="020B0502020202020204" pitchFamily="34" charset="0"/>
                        </a:rPr>
                        <a:t>Descripción</a:t>
                      </a:r>
                      <a:endParaRPr lang="es-MX"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2342859306"/>
                  </a:ext>
                </a:extLst>
              </a:tr>
              <a:tr h="440717">
                <a:tc gridSpan="2">
                  <a:txBody>
                    <a:bodyPr/>
                    <a:lstStyle/>
                    <a:p>
                      <a:pPr marL="0" marR="0" lvl="0" indent="0" algn="ctr" defTabSz="1007943" rtl="0" eaLnBrk="1" fontAlgn="auto" latinLnBrk="0" hangingPunct="1">
                        <a:lnSpc>
                          <a:spcPct val="100000"/>
                        </a:lnSpc>
                        <a:spcBef>
                          <a:spcPts val="0"/>
                        </a:spcBef>
                        <a:spcAft>
                          <a:spcPts val="0"/>
                        </a:spcAft>
                        <a:buClrTx/>
                        <a:buSzTx/>
                        <a:buFontTx/>
                        <a:buNone/>
                        <a:tabLst/>
                        <a:defRPr/>
                      </a:pPr>
                      <a:r>
                        <a:rPr lang="es-MX" sz="1200" b="0" dirty="0">
                          <a:effectLst/>
                          <a:latin typeface="Century Gothic" panose="020B0502020202020204" pitchFamily="34" charset="0"/>
                        </a:rPr>
                        <a:t>Aprendizaje esperado: </a:t>
                      </a:r>
                      <a:r>
                        <a:rPr lang="es-MX" sz="1200" dirty="0">
                          <a:latin typeface="Century Gothic" panose="020B0502020202020204" pitchFamily="34" charset="0"/>
                        </a:rPr>
                        <a:t>Menciona características de objetos y personas que conoce y observa.</a:t>
                      </a:r>
                    </a:p>
                    <a:p>
                      <a:pPr algn="ctr"/>
                      <a:endParaRPr lang="es-MX" sz="1200" dirty="0">
                        <a:latin typeface="Century Gothic" panose="020B0502020202020204" pitchFamily="34" charset="0"/>
                      </a:endParaRPr>
                    </a:p>
                  </a:txBody>
                  <a:tcPr marL="65460" marR="65460" marT="0" marB="0">
                    <a:solidFill>
                      <a:schemeClr val="bg1"/>
                    </a:solidFill>
                  </a:tcPr>
                </a:tc>
                <a:tc hMerge="1">
                  <a:txBody>
                    <a:bodyPr/>
                    <a:lstStyle/>
                    <a:p>
                      <a:endParaRPr lang="es-MX"/>
                    </a:p>
                  </a:txBody>
                  <a:tcPr/>
                </a:tc>
                <a:extLst>
                  <a:ext uri="{0D108BD9-81ED-4DB2-BD59-A6C34878D82A}">
                    <a16:rowId xmlns:a16="http://schemas.microsoft.com/office/drawing/2014/main" val="978182247"/>
                  </a:ext>
                </a:extLst>
              </a:tr>
            </a:tbl>
          </a:graphicData>
        </a:graphic>
      </p:graphicFrame>
      <p:graphicFrame>
        <p:nvGraphicFramePr>
          <p:cNvPr id="9" name="Tabla 8">
            <a:extLst>
              <a:ext uri="{FF2B5EF4-FFF2-40B4-BE49-F238E27FC236}">
                <a16:creationId xmlns:a16="http://schemas.microsoft.com/office/drawing/2014/main" id="{57FEECC9-5186-4557-9413-19ADB86E7E0B}"/>
              </a:ext>
            </a:extLst>
          </p:cNvPr>
          <p:cNvGraphicFramePr>
            <a:graphicFrameLocks noGrp="1"/>
          </p:cNvGraphicFramePr>
          <p:nvPr>
            <p:extLst>
              <p:ext uri="{D42A27DB-BD31-4B8C-83A1-F6EECF244321}">
                <p14:modId xmlns:p14="http://schemas.microsoft.com/office/powerpoint/2010/main" val="1438320095"/>
              </p:ext>
            </p:extLst>
          </p:nvPr>
        </p:nvGraphicFramePr>
        <p:xfrm>
          <a:off x="964379" y="3232641"/>
          <a:ext cx="5621045" cy="2152042"/>
        </p:xfrm>
        <a:graphic>
          <a:graphicData uri="http://schemas.openxmlformats.org/drawingml/2006/table">
            <a:tbl>
              <a:tblPr firstRow="1" firstCol="1" bandRow="1">
                <a:tableStyleId>{5940675A-B579-460E-94D1-54222C63F5DA}</a:tableStyleId>
              </a:tblPr>
              <a:tblGrid>
                <a:gridCol w="5621045">
                  <a:extLst>
                    <a:ext uri="{9D8B030D-6E8A-4147-A177-3AD203B41FA5}">
                      <a16:colId xmlns:a16="http://schemas.microsoft.com/office/drawing/2014/main" val="855956509"/>
                    </a:ext>
                  </a:extLst>
                </a:gridCol>
              </a:tblGrid>
              <a:tr h="386677">
                <a:tc>
                  <a:txBody>
                    <a:bodyPr/>
                    <a:lstStyle/>
                    <a:p>
                      <a:pPr algn="ctr">
                        <a:lnSpc>
                          <a:spcPct val="107000"/>
                        </a:lnSpc>
                        <a:spcAft>
                          <a:spcPts val="0"/>
                        </a:spcAft>
                      </a:pPr>
                      <a:r>
                        <a:rPr lang="es-MX" sz="1300" dirty="0">
                          <a:effectLst/>
                          <a:latin typeface="Century Gothic" panose="020B0502020202020204" pitchFamily="34" charset="0"/>
                        </a:rPr>
                        <a:t>Indicadores: (se redactan en base al aprendizaje esperado</a:t>
                      </a:r>
                      <a:r>
                        <a:rPr lang="es-MX" sz="1100" dirty="0">
                          <a:effectLst/>
                          <a:latin typeface="Century Gothic" panose="020B0502020202020204" pitchFamily="34" charset="0"/>
                        </a:rPr>
                        <a:t>)</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2687622371"/>
                  </a:ext>
                </a:extLst>
              </a:tr>
              <a:tr h="460936">
                <a:tc>
                  <a:txBody>
                    <a:bodyPr/>
                    <a:lstStyle/>
                    <a:p>
                      <a:pPr marL="285750" marR="0" lvl="0" indent="-285750" algn="just" defTabSz="100803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Menciona características de objetos que observa</a:t>
                      </a:r>
                    </a:p>
                  </a:txBody>
                  <a:tcPr marL="65460" marR="65460" marT="0" marB="0">
                    <a:solidFill>
                      <a:schemeClr val="bg1"/>
                    </a:solidFill>
                  </a:tcPr>
                </a:tc>
                <a:extLst>
                  <a:ext uri="{0D108BD9-81ED-4DB2-BD59-A6C34878D82A}">
                    <a16:rowId xmlns:a16="http://schemas.microsoft.com/office/drawing/2014/main" val="1055248113"/>
                  </a:ext>
                </a:extLst>
              </a:tr>
              <a:tr h="482084">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Menciona características de personas que observa</a:t>
                      </a:r>
                    </a:p>
                  </a:txBody>
                  <a:tcPr marL="65460" marR="65460" marT="0" marB="0">
                    <a:solidFill>
                      <a:schemeClr val="bg1"/>
                    </a:solidFill>
                  </a:tcPr>
                </a:tc>
                <a:extLst>
                  <a:ext uri="{0D108BD9-81ED-4DB2-BD59-A6C34878D82A}">
                    <a16:rowId xmlns:a16="http://schemas.microsoft.com/office/drawing/2014/main" val="1602861088"/>
                  </a:ext>
                </a:extLst>
              </a:tr>
              <a:tr h="419003">
                <a:tc>
                  <a:txBody>
                    <a:bodyPr/>
                    <a:lstStyle/>
                    <a:p>
                      <a:pPr marL="342900" marR="0" lvl="0" indent="-342900" algn="just" defTabSz="1008035"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s-MX" sz="1300" dirty="0">
                          <a:effectLst/>
                          <a:latin typeface="Century Gothic" panose="020B0502020202020204" pitchFamily="34" charset="0"/>
                        </a:rPr>
                        <a:t> Menciona características de objetos que conoce</a:t>
                      </a:r>
                      <a:endParaRPr lang="es-MX" sz="13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1349356242"/>
                  </a:ext>
                </a:extLst>
              </a:tr>
              <a:tr h="403342">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rPr>
                        <a:t> Menciona características de personas que conoce</a:t>
                      </a:r>
                      <a:endParaRPr lang="es-MX" sz="13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1118137000"/>
                  </a:ext>
                </a:extLst>
              </a:tr>
            </a:tbl>
          </a:graphicData>
        </a:graphic>
      </p:graphicFrame>
    </p:spTree>
    <p:extLst>
      <p:ext uri="{BB962C8B-B14F-4D97-AF65-F5344CB8AC3E}">
        <p14:creationId xmlns:p14="http://schemas.microsoft.com/office/powerpoint/2010/main" val="1918853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3A13805-55C9-4894-BE0C-EB46FEA2EC97}"/>
              </a:ext>
            </a:extLst>
          </p:cNvPr>
          <p:cNvSpPr/>
          <p:nvPr/>
        </p:nvSpPr>
        <p:spPr>
          <a:xfrm>
            <a:off x="448613" y="476655"/>
            <a:ext cx="6656704" cy="9124950"/>
          </a:xfrm>
          <a:prstGeom prst="rect">
            <a:avLst/>
          </a:prstGeom>
          <a:noFill/>
          <a:ln w="57150">
            <a:solidFill>
              <a:srgbClr val="B3EB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sp>
        <p:nvSpPr>
          <p:cNvPr id="3" name="Rectángulo 2">
            <a:extLst>
              <a:ext uri="{FF2B5EF4-FFF2-40B4-BE49-F238E27FC236}">
                <a16:creationId xmlns:a16="http://schemas.microsoft.com/office/drawing/2014/main" id="{9281BB8F-4EBE-417D-99D1-3E224C72DB79}"/>
              </a:ext>
            </a:extLst>
          </p:cNvPr>
          <p:cNvSpPr/>
          <p:nvPr/>
        </p:nvSpPr>
        <p:spPr>
          <a:xfrm>
            <a:off x="273517" y="321014"/>
            <a:ext cx="7002771" cy="9445555"/>
          </a:xfrm>
          <a:prstGeom prst="rect">
            <a:avLst/>
          </a:prstGeom>
          <a:noFill/>
          <a:ln w="57150">
            <a:solidFill>
              <a:srgbClr val="FFD4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graphicFrame>
        <p:nvGraphicFramePr>
          <p:cNvPr id="6" name="Tabla 5">
            <a:extLst>
              <a:ext uri="{FF2B5EF4-FFF2-40B4-BE49-F238E27FC236}">
                <a16:creationId xmlns:a16="http://schemas.microsoft.com/office/drawing/2014/main" id="{6E251F42-12BB-4BA1-8107-CEE24A7C0BBB}"/>
              </a:ext>
            </a:extLst>
          </p:cNvPr>
          <p:cNvGraphicFramePr>
            <a:graphicFrameLocks noGrp="1"/>
          </p:cNvGraphicFramePr>
          <p:nvPr>
            <p:extLst>
              <p:ext uri="{D42A27DB-BD31-4B8C-83A1-F6EECF244321}">
                <p14:modId xmlns:p14="http://schemas.microsoft.com/office/powerpoint/2010/main" val="2180947421"/>
              </p:ext>
            </p:extLst>
          </p:nvPr>
        </p:nvGraphicFramePr>
        <p:xfrm>
          <a:off x="676226" y="6184714"/>
          <a:ext cx="6152590" cy="3098031"/>
        </p:xfrm>
        <a:graphic>
          <a:graphicData uri="http://schemas.openxmlformats.org/drawingml/2006/table">
            <a:tbl>
              <a:tblPr firstRow="1" firstCol="1" bandRow="1">
                <a:tableStyleId>{5940675A-B579-460E-94D1-54222C63F5DA}</a:tableStyleId>
              </a:tblPr>
              <a:tblGrid>
                <a:gridCol w="6152590">
                  <a:extLst>
                    <a:ext uri="{9D8B030D-6E8A-4147-A177-3AD203B41FA5}">
                      <a16:colId xmlns:a16="http://schemas.microsoft.com/office/drawing/2014/main" val="3797232304"/>
                    </a:ext>
                  </a:extLst>
                </a:gridCol>
              </a:tblGrid>
              <a:tr h="3098031">
                <a:tc>
                  <a:txBody>
                    <a:bodyPr/>
                    <a:lstStyle/>
                    <a:p>
                      <a:pPr algn="just">
                        <a:lnSpc>
                          <a:spcPct val="107000"/>
                        </a:lnSpc>
                        <a:spcAft>
                          <a:spcPts val="0"/>
                        </a:spcAft>
                      </a:pPr>
                      <a:r>
                        <a:rPr lang="es-MX" sz="1200" dirty="0">
                          <a:effectLst/>
                          <a:latin typeface="Century Gothic" panose="020B0502020202020204" pitchFamily="34" charset="0"/>
                        </a:rPr>
                        <a:t>Describe el proceso del alumno</a:t>
                      </a:r>
                    </a:p>
                    <a:p>
                      <a:pPr algn="just">
                        <a:lnSpc>
                          <a:spcPct val="107000"/>
                        </a:lnSpc>
                        <a:spcAft>
                          <a:spcPts val="0"/>
                        </a:spcAft>
                      </a:pPr>
                      <a:endParaRPr lang="es-MX" sz="1200" dirty="0">
                        <a:effectLst/>
                        <a:latin typeface="Century Gothic" panose="020B0502020202020204" pitchFamily="34" charset="0"/>
                      </a:endParaRPr>
                    </a:p>
                    <a:p>
                      <a:pPr marL="0" marR="0" lvl="0" indent="0" algn="just" defTabSz="755934" rtl="0" eaLnBrk="1" fontAlgn="auto" latinLnBrk="0" hangingPunct="1">
                        <a:lnSpc>
                          <a:spcPct val="107000"/>
                        </a:lnSpc>
                        <a:spcBef>
                          <a:spcPts val="0"/>
                        </a:spcBef>
                        <a:spcAft>
                          <a:spcPts val="0"/>
                        </a:spcAft>
                        <a:buClrTx/>
                        <a:buSzTx/>
                        <a:buFontTx/>
                        <a:buNone/>
                        <a:tabLst/>
                        <a:defRPr/>
                      </a:pPr>
                      <a:r>
                        <a:rPr lang="es-MX" sz="1200" dirty="0">
                          <a:effectLst/>
                          <a:latin typeface="Century Gothic" panose="020B0502020202020204" pitchFamily="34" charset="0"/>
                        </a:rPr>
                        <a:t> Realiza un dibujo de su traje de superhéroe, escribe su nombre de superhéroe y las iniciales. Escucha una pregunta de su traje, se apoya de la ficha de trabajo para mencionara las características que tendrá como superhéroe. con relación al traje de superhéroe, menciona los colores de las prendas de ropa que llevará su traje, su capa y su antifaz.  </a:t>
                      </a:r>
                    </a:p>
                    <a:p>
                      <a:pPr algn="just">
                        <a:lnSpc>
                          <a:spcPct val="107000"/>
                        </a:lnSpc>
                        <a:spcAft>
                          <a:spcPts val="0"/>
                        </a:spcAft>
                      </a:pPr>
                      <a:r>
                        <a:rPr lang="es-MX" sz="1200" dirty="0">
                          <a:effectLst/>
                          <a:latin typeface="Century Gothic" panose="020B0502020202020204" pitchFamily="34" charset="0"/>
                        </a:rPr>
                        <a:t>Menciona las figuras y colores que tiene su capa y su brazalete </a:t>
                      </a:r>
                    </a:p>
                    <a:p>
                      <a:pPr algn="just">
                        <a:lnSpc>
                          <a:spcPct val="107000"/>
                        </a:lnSpc>
                        <a:spcAft>
                          <a:spcPts val="0"/>
                        </a:spcAft>
                      </a:pPr>
                      <a:endParaRPr lang="es-MX" sz="1200" dirty="0">
                        <a:effectLst/>
                        <a:latin typeface="Century Gothic" panose="020B0502020202020204" pitchFamily="34" charset="0"/>
                      </a:endParaRPr>
                    </a:p>
                    <a:p>
                      <a:pPr algn="just">
                        <a:lnSpc>
                          <a:spcPct val="107000"/>
                        </a:lnSpc>
                        <a:spcAft>
                          <a:spcPts val="0"/>
                        </a:spcAft>
                      </a:pPr>
                      <a:endParaRPr lang="es-MX" sz="1100" dirty="0">
                        <a:effectLst/>
                        <a:latin typeface="Century Gothic" panose="020B0502020202020204" pitchFamily="34" charset="0"/>
                      </a:endParaRPr>
                    </a:p>
                    <a:p>
                      <a:pPr algn="just">
                        <a:lnSpc>
                          <a:spcPct val="107000"/>
                        </a:lnSpc>
                        <a:spcAft>
                          <a:spcPts val="0"/>
                        </a:spcAft>
                      </a:pPr>
                      <a:endParaRPr lang="es-MX" sz="1200" dirty="0">
                        <a:effectLst/>
                        <a:latin typeface="Century Gothic" panose="020B0502020202020204" pitchFamily="34" charset="0"/>
                      </a:endParaRPr>
                    </a:p>
                    <a:p>
                      <a:pPr algn="just">
                        <a:lnSpc>
                          <a:spcPct val="107000"/>
                        </a:lnSpc>
                        <a:spcAft>
                          <a:spcPts val="0"/>
                        </a:spcAft>
                      </a:pPr>
                      <a:r>
                        <a:rPr lang="es-MX" sz="1200" dirty="0">
                          <a:effectLst/>
                          <a:latin typeface="Century Gothic" panose="020B0502020202020204" pitchFamily="34" charset="0"/>
                        </a:rPr>
                        <a:t> </a:t>
                      </a:r>
                    </a:p>
                    <a:p>
                      <a:pPr algn="just">
                        <a:lnSpc>
                          <a:spcPct val="107000"/>
                        </a:lnSpc>
                        <a:spcAft>
                          <a:spcPts val="0"/>
                        </a:spcAft>
                      </a:pPr>
                      <a:r>
                        <a:rPr lang="es-MX" sz="1100" dirty="0">
                          <a:effectLst/>
                          <a:latin typeface="Century Gothic" panose="020B0502020202020204" pitchFamily="34" charset="0"/>
                        </a:rPr>
                        <a:t> </a:t>
                      </a:r>
                      <a:endParaRPr lang="es-MX" sz="1000" dirty="0">
                        <a:effectLst/>
                        <a:latin typeface="Century Gothic" panose="020B0502020202020204" pitchFamily="34" charset="0"/>
                      </a:endParaRPr>
                    </a:p>
                    <a:p>
                      <a:pPr algn="just">
                        <a:lnSpc>
                          <a:spcPct val="107000"/>
                        </a:lnSpc>
                        <a:spcAft>
                          <a:spcPts val="0"/>
                        </a:spcAft>
                      </a:pPr>
                      <a:endParaRPr lang="es-MX" sz="1000" dirty="0">
                        <a:effectLst/>
                      </a:endParaRPr>
                    </a:p>
                  </a:txBody>
                  <a:tcPr marL="65460" marR="65460" marT="0" marB="0">
                    <a:solidFill>
                      <a:schemeClr val="bg1"/>
                    </a:solidFill>
                  </a:tcPr>
                </a:tc>
                <a:extLst>
                  <a:ext uri="{0D108BD9-81ED-4DB2-BD59-A6C34878D82A}">
                    <a16:rowId xmlns:a16="http://schemas.microsoft.com/office/drawing/2014/main" val="2785235787"/>
                  </a:ext>
                </a:extLst>
              </a:tr>
            </a:tbl>
          </a:graphicData>
        </a:graphic>
      </p:graphicFrame>
      <p:sp>
        <p:nvSpPr>
          <p:cNvPr id="7" name="Rectangle 1">
            <a:extLst>
              <a:ext uri="{FF2B5EF4-FFF2-40B4-BE49-F238E27FC236}">
                <a16:creationId xmlns:a16="http://schemas.microsoft.com/office/drawing/2014/main" id="{2F060930-4644-48F9-90E7-DA24B84F0906}"/>
              </a:ext>
            </a:extLst>
          </p:cNvPr>
          <p:cNvSpPr>
            <a:spLocks noChangeArrowheads="1"/>
          </p:cNvSpPr>
          <p:nvPr/>
        </p:nvSpPr>
        <p:spPr bwMode="auto">
          <a:xfrm>
            <a:off x="448613" y="797879"/>
            <a:ext cx="6656704" cy="910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79" tIns="43640" rIns="87279" bIns="4364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EVALUACIÓN CONTINUA</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a typeface="Calibri" panose="020F0502020204030204" pitchFamily="34" charset="0"/>
              <a:cs typeface="Times New Roman" panose="02020603050405020304" pitchFamily="18" charset="0"/>
            </a:endParaRPr>
          </a:p>
          <a:p>
            <a:pP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Alumno: Dylan Adolfo Macias Martínez 		Fecha: 29/04/2021</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ndParaRPr>
          </a:p>
        </p:txBody>
      </p:sp>
      <p:graphicFrame>
        <p:nvGraphicFramePr>
          <p:cNvPr id="8" name="Tabla 7">
            <a:extLst>
              <a:ext uri="{FF2B5EF4-FFF2-40B4-BE49-F238E27FC236}">
                <a16:creationId xmlns:a16="http://schemas.microsoft.com/office/drawing/2014/main" id="{7AD95DC1-E155-4E82-9005-6139DC664B99}"/>
              </a:ext>
            </a:extLst>
          </p:cNvPr>
          <p:cNvGraphicFramePr>
            <a:graphicFrameLocks noGrp="1"/>
          </p:cNvGraphicFramePr>
          <p:nvPr/>
        </p:nvGraphicFramePr>
        <p:xfrm>
          <a:off x="715136" y="1779562"/>
          <a:ext cx="6152591" cy="1297438"/>
        </p:xfrm>
        <a:graphic>
          <a:graphicData uri="http://schemas.openxmlformats.org/drawingml/2006/table">
            <a:tbl>
              <a:tblPr firstRow="1" firstCol="1" bandRow="1">
                <a:tableStyleId>{5940675A-B579-460E-94D1-54222C63F5DA}</a:tableStyleId>
              </a:tblPr>
              <a:tblGrid>
                <a:gridCol w="2323630">
                  <a:extLst>
                    <a:ext uri="{9D8B030D-6E8A-4147-A177-3AD203B41FA5}">
                      <a16:colId xmlns:a16="http://schemas.microsoft.com/office/drawing/2014/main" val="4127072051"/>
                    </a:ext>
                  </a:extLst>
                </a:gridCol>
                <a:gridCol w="3828961">
                  <a:extLst>
                    <a:ext uri="{9D8B030D-6E8A-4147-A177-3AD203B41FA5}">
                      <a16:colId xmlns:a16="http://schemas.microsoft.com/office/drawing/2014/main" val="3464665095"/>
                    </a:ext>
                  </a:extLst>
                </a:gridCol>
              </a:tblGrid>
              <a:tr h="372433">
                <a:tc gridSpan="2">
                  <a:txBody>
                    <a:bodyPr/>
                    <a:lstStyle/>
                    <a:p>
                      <a:pPr marL="0" marR="0" lvl="0" indent="0" algn="ctr" defTabSz="1007943" rtl="0" eaLnBrk="1" fontAlgn="auto" latinLnBrk="0" hangingPunct="1">
                        <a:lnSpc>
                          <a:spcPct val="107000"/>
                        </a:lnSpc>
                        <a:spcBef>
                          <a:spcPts val="0"/>
                        </a:spcBef>
                        <a:spcAft>
                          <a:spcPts val="0"/>
                        </a:spcAft>
                        <a:buClrTx/>
                        <a:buSzTx/>
                        <a:buFontTx/>
                        <a:buNone/>
                        <a:tabLst/>
                        <a:defRPr/>
                      </a:pPr>
                      <a:r>
                        <a:rPr lang="es-MX" sz="1200" b="0" dirty="0">
                          <a:effectLst/>
                          <a:latin typeface="Century Gothic" panose="020B0502020202020204" pitchFamily="34" charset="0"/>
                        </a:rPr>
                        <a:t> Campo formativo/área de desarrollo: Lenguaje y comunicación </a:t>
                      </a:r>
                      <a:endParaRPr lang="es-MX" sz="1200" dirty="0">
                        <a:latin typeface="Century Gothic" panose="020B0502020202020204" pitchFamily="34" charset="0"/>
                      </a:endParaRPr>
                    </a:p>
                  </a:txBody>
                  <a:tcPr marL="65460" marR="65460" marT="0" marB="0">
                    <a:solidFill>
                      <a:srgbClr val="FFF1D1"/>
                    </a:solidFill>
                  </a:tcPr>
                </a:tc>
                <a:tc hMerge="1">
                  <a:txBody>
                    <a:bodyPr/>
                    <a:lstStyle/>
                    <a:p>
                      <a:endParaRPr lang="es-MX"/>
                    </a:p>
                  </a:txBody>
                  <a:tcPr/>
                </a:tc>
                <a:extLst>
                  <a:ext uri="{0D108BD9-81ED-4DB2-BD59-A6C34878D82A}">
                    <a16:rowId xmlns:a16="http://schemas.microsoft.com/office/drawing/2014/main" val="4156151058"/>
                  </a:ext>
                </a:extLst>
              </a:tr>
              <a:tr h="347463">
                <a:tc>
                  <a:txBody>
                    <a:bodyPr/>
                    <a:lstStyle/>
                    <a:p>
                      <a:pPr algn="just">
                        <a:lnSpc>
                          <a:spcPct val="107000"/>
                        </a:lnSpc>
                        <a:spcAft>
                          <a:spcPts val="0"/>
                        </a:spcAft>
                      </a:pPr>
                      <a:r>
                        <a:rPr lang="es-MX" sz="1200" b="0" dirty="0">
                          <a:effectLst/>
                          <a:latin typeface="Century Gothic" panose="020B0502020202020204" pitchFamily="34" charset="0"/>
                        </a:rPr>
                        <a:t>Organizador curricular 1: Oralidad</a:t>
                      </a:r>
                      <a:endParaRPr lang="es-MX"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tc>
                  <a:txBody>
                    <a:bodyPr/>
                    <a:lstStyle/>
                    <a:p>
                      <a:r>
                        <a:rPr lang="es-MX" sz="1200" b="0" dirty="0">
                          <a:effectLst/>
                          <a:latin typeface="Century Gothic" panose="020B0502020202020204" pitchFamily="34" charset="0"/>
                        </a:rPr>
                        <a:t>Organizador curricular 2: </a:t>
                      </a:r>
                      <a:r>
                        <a:rPr lang="es-MX" sz="1200" dirty="0">
                          <a:latin typeface="Century Gothic" panose="020B0502020202020204" pitchFamily="34" charset="0"/>
                        </a:rPr>
                        <a:t>Descripción</a:t>
                      </a:r>
                      <a:endParaRPr lang="es-MX"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2342859306"/>
                  </a:ext>
                </a:extLst>
              </a:tr>
              <a:tr h="440717">
                <a:tc gridSpan="2">
                  <a:txBody>
                    <a:bodyPr/>
                    <a:lstStyle/>
                    <a:p>
                      <a:pPr marL="0" marR="0" lvl="0" indent="0" algn="ctr" defTabSz="1007943" rtl="0" eaLnBrk="1" fontAlgn="auto" latinLnBrk="0" hangingPunct="1">
                        <a:lnSpc>
                          <a:spcPct val="100000"/>
                        </a:lnSpc>
                        <a:spcBef>
                          <a:spcPts val="0"/>
                        </a:spcBef>
                        <a:spcAft>
                          <a:spcPts val="0"/>
                        </a:spcAft>
                        <a:buClrTx/>
                        <a:buSzTx/>
                        <a:buFontTx/>
                        <a:buNone/>
                        <a:tabLst/>
                        <a:defRPr/>
                      </a:pPr>
                      <a:r>
                        <a:rPr lang="es-MX" sz="1200" b="0" dirty="0">
                          <a:effectLst/>
                          <a:latin typeface="Century Gothic" panose="020B0502020202020204" pitchFamily="34" charset="0"/>
                        </a:rPr>
                        <a:t>Aprendizaje esperado: </a:t>
                      </a:r>
                      <a:r>
                        <a:rPr lang="es-MX" sz="1200" dirty="0">
                          <a:latin typeface="Century Gothic" panose="020B0502020202020204" pitchFamily="34" charset="0"/>
                        </a:rPr>
                        <a:t>Menciona características de objetos y personas que conoce y observa.</a:t>
                      </a:r>
                    </a:p>
                    <a:p>
                      <a:pPr algn="ctr"/>
                      <a:endParaRPr lang="es-MX" sz="1200" dirty="0">
                        <a:latin typeface="Century Gothic" panose="020B0502020202020204" pitchFamily="34" charset="0"/>
                      </a:endParaRPr>
                    </a:p>
                  </a:txBody>
                  <a:tcPr marL="65460" marR="65460" marT="0" marB="0">
                    <a:solidFill>
                      <a:schemeClr val="bg1"/>
                    </a:solidFill>
                  </a:tcPr>
                </a:tc>
                <a:tc hMerge="1">
                  <a:txBody>
                    <a:bodyPr/>
                    <a:lstStyle/>
                    <a:p>
                      <a:endParaRPr lang="es-MX"/>
                    </a:p>
                  </a:txBody>
                  <a:tcPr/>
                </a:tc>
                <a:extLst>
                  <a:ext uri="{0D108BD9-81ED-4DB2-BD59-A6C34878D82A}">
                    <a16:rowId xmlns:a16="http://schemas.microsoft.com/office/drawing/2014/main" val="978182247"/>
                  </a:ext>
                </a:extLst>
              </a:tr>
            </a:tbl>
          </a:graphicData>
        </a:graphic>
      </p:graphicFrame>
      <p:graphicFrame>
        <p:nvGraphicFramePr>
          <p:cNvPr id="9" name="Tabla 8">
            <a:extLst>
              <a:ext uri="{FF2B5EF4-FFF2-40B4-BE49-F238E27FC236}">
                <a16:creationId xmlns:a16="http://schemas.microsoft.com/office/drawing/2014/main" id="{57FEECC9-5186-4557-9413-19ADB86E7E0B}"/>
              </a:ext>
            </a:extLst>
          </p:cNvPr>
          <p:cNvGraphicFramePr>
            <a:graphicFrameLocks noGrp="1"/>
          </p:cNvGraphicFramePr>
          <p:nvPr/>
        </p:nvGraphicFramePr>
        <p:xfrm>
          <a:off x="964379" y="3232641"/>
          <a:ext cx="5621045" cy="2152042"/>
        </p:xfrm>
        <a:graphic>
          <a:graphicData uri="http://schemas.openxmlformats.org/drawingml/2006/table">
            <a:tbl>
              <a:tblPr firstRow="1" firstCol="1" bandRow="1">
                <a:tableStyleId>{5940675A-B579-460E-94D1-54222C63F5DA}</a:tableStyleId>
              </a:tblPr>
              <a:tblGrid>
                <a:gridCol w="5621045">
                  <a:extLst>
                    <a:ext uri="{9D8B030D-6E8A-4147-A177-3AD203B41FA5}">
                      <a16:colId xmlns:a16="http://schemas.microsoft.com/office/drawing/2014/main" val="855956509"/>
                    </a:ext>
                  </a:extLst>
                </a:gridCol>
              </a:tblGrid>
              <a:tr h="386677">
                <a:tc>
                  <a:txBody>
                    <a:bodyPr/>
                    <a:lstStyle/>
                    <a:p>
                      <a:pPr algn="ctr">
                        <a:lnSpc>
                          <a:spcPct val="107000"/>
                        </a:lnSpc>
                        <a:spcAft>
                          <a:spcPts val="0"/>
                        </a:spcAft>
                      </a:pPr>
                      <a:r>
                        <a:rPr lang="es-MX" sz="1300" dirty="0">
                          <a:effectLst/>
                          <a:latin typeface="Century Gothic" panose="020B0502020202020204" pitchFamily="34" charset="0"/>
                        </a:rPr>
                        <a:t>Indicadores: (se redactan en base al aprendizaje esperado</a:t>
                      </a:r>
                      <a:r>
                        <a:rPr lang="es-MX" sz="1100" dirty="0">
                          <a:effectLst/>
                          <a:latin typeface="Century Gothic" panose="020B0502020202020204" pitchFamily="34" charset="0"/>
                        </a:rPr>
                        <a:t>)</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2687622371"/>
                  </a:ext>
                </a:extLst>
              </a:tr>
              <a:tr h="460936">
                <a:tc>
                  <a:txBody>
                    <a:bodyPr/>
                    <a:lstStyle/>
                    <a:p>
                      <a:pPr marL="285750" marR="0" lvl="0" indent="-285750" algn="just" defTabSz="100803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Menciona características de objetos que observa</a:t>
                      </a:r>
                    </a:p>
                  </a:txBody>
                  <a:tcPr marL="65460" marR="65460" marT="0" marB="0">
                    <a:solidFill>
                      <a:schemeClr val="bg1"/>
                    </a:solidFill>
                  </a:tcPr>
                </a:tc>
                <a:extLst>
                  <a:ext uri="{0D108BD9-81ED-4DB2-BD59-A6C34878D82A}">
                    <a16:rowId xmlns:a16="http://schemas.microsoft.com/office/drawing/2014/main" val="1055248113"/>
                  </a:ext>
                </a:extLst>
              </a:tr>
              <a:tr h="482084">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Menciona características de personas que observa</a:t>
                      </a:r>
                    </a:p>
                  </a:txBody>
                  <a:tcPr marL="65460" marR="65460" marT="0" marB="0">
                    <a:solidFill>
                      <a:schemeClr val="bg1"/>
                    </a:solidFill>
                  </a:tcPr>
                </a:tc>
                <a:extLst>
                  <a:ext uri="{0D108BD9-81ED-4DB2-BD59-A6C34878D82A}">
                    <a16:rowId xmlns:a16="http://schemas.microsoft.com/office/drawing/2014/main" val="1602861088"/>
                  </a:ext>
                </a:extLst>
              </a:tr>
              <a:tr h="419003">
                <a:tc>
                  <a:txBody>
                    <a:bodyPr/>
                    <a:lstStyle/>
                    <a:p>
                      <a:pPr marL="342900" marR="0" lvl="0" indent="-342900" algn="just" defTabSz="1008035"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s-MX" sz="1300" dirty="0">
                          <a:effectLst/>
                          <a:latin typeface="Century Gothic" panose="020B0502020202020204" pitchFamily="34" charset="0"/>
                        </a:rPr>
                        <a:t> Menciona características de objetos que conoce</a:t>
                      </a:r>
                      <a:endParaRPr lang="es-MX" sz="13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1349356242"/>
                  </a:ext>
                </a:extLst>
              </a:tr>
              <a:tr h="403342">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rPr>
                        <a:t> Menciona características de personas que conoce</a:t>
                      </a:r>
                      <a:endParaRPr lang="es-MX" sz="13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1118137000"/>
                  </a:ext>
                </a:extLst>
              </a:tr>
            </a:tbl>
          </a:graphicData>
        </a:graphic>
      </p:graphicFrame>
    </p:spTree>
    <p:extLst>
      <p:ext uri="{BB962C8B-B14F-4D97-AF65-F5344CB8AC3E}">
        <p14:creationId xmlns:p14="http://schemas.microsoft.com/office/powerpoint/2010/main" val="990300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3A13805-55C9-4894-BE0C-EB46FEA2EC97}"/>
              </a:ext>
            </a:extLst>
          </p:cNvPr>
          <p:cNvSpPr/>
          <p:nvPr/>
        </p:nvSpPr>
        <p:spPr>
          <a:xfrm>
            <a:off x="448613" y="476655"/>
            <a:ext cx="6656704" cy="9124950"/>
          </a:xfrm>
          <a:prstGeom prst="rect">
            <a:avLst/>
          </a:prstGeom>
          <a:noFill/>
          <a:ln w="57150">
            <a:solidFill>
              <a:srgbClr val="B3EB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sp>
        <p:nvSpPr>
          <p:cNvPr id="3" name="Rectángulo 2">
            <a:extLst>
              <a:ext uri="{FF2B5EF4-FFF2-40B4-BE49-F238E27FC236}">
                <a16:creationId xmlns:a16="http://schemas.microsoft.com/office/drawing/2014/main" id="{9281BB8F-4EBE-417D-99D1-3E224C72DB79}"/>
              </a:ext>
            </a:extLst>
          </p:cNvPr>
          <p:cNvSpPr/>
          <p:nvPr/>
        </p:nvSpPr>
        <p:spPr>
          <a:xfrm>
            <a:off x="273517" y="321014"/>
            <a:ext cx="7002771" cy="9445555"/>
          </a:xfrm>
          <a:prstGeom prst="rect">
            <a:avLst/>
          </a:prstGeom>
          <a:noFill/>
          <a:ln w="57150">
            <a:solidFill>
              <a:srgbClr val="FFD4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graphicFrame>
        <p:nvGraphicFramePr>
          <p:cNvPr id="6" name="Tabla 5">
            <a:extLst>
              <a:ext uri="{FF2B5EF4-FFF2-40B4-BE49-F238E27FC236}">
                <a16:creationId xmlns:a16="http://schemas.microsoft.com/office/drawing/2014/main" id="{6E251F42-12BB-4BA1-8107-CEE24A7C0BBB}"/>
              </a:ext>
            </a:extLst>
          </p:cNvPr>
          <p:cNvGraphicFramePr>
            <a:graphicFrameLocks noGrp="1"/>
          </p:cNvGraphicFramePr>
          <p:nvPr>
            <p:extLst>
              <p:ext uri="{D42A27DB-BD31-4B8C-83A1-F6EECF244321}">
                <p14:modId xmlns:p14="http://schemas.microsoft.com/office/powerpoint/2010/main" val="175806070"/>
              </p:ext>
            </p:extLst>
          </p:nvPr>
        </p:nvGraphicFramePr>
        <p:xfrm>
          <a:off x="772914" y="5944128"/>
          <a:ext cx="6003974" cy="3098031"/>
        </p:xfrm>
        <a:graphic>
          <a:graphicData uri="http://schemas.openxmlformats.org/drawingml/2006/table">
            <a:tbl>
              <a:tblPr firstRow="1" firstCol="1" bandRow="1">
                <a:tableStyleId>{5940675A-B579-460E-94D1-54222C63F5DA}</a:tableStyleId>
              </a:tblPr>
              <a:tblGrid>
                <a:gridCol w="6003974">
                  <a:extLst>
                    <a:ext uri="{9D8B030D-6E8A-4147-A177-3AD203B41FA5}">
                      <a16:colId xmlns:a16="http://schemas.microsoft.com/office/drawing/2014/main" val="3797232304"/>
                    </a:ext>
                  </a:extLst>
                </a:gridCol>
              </a:tblGrid>
              <a:tr h="3098031">
                <a:tc>
                  <a:txBody>
                    <a:bodyPr/>
                    <a:lstStyle/>
                    <a:p>
                      <a:pPr algn="ctr">
                        <a:lnSpc>
                          <a:spcPct val="107000"/>
                        </a:lnSpc>
                        <a:spcAft>
                          <a:spcPts val="0"/>
                        </a:spcAft>
                      </a:pPr>
                      <a:r>
                        <a:rPr lang="es-MX" sz="1200" dirty="0">
                          <a:effectLst/>
                          <a:latin typeface="Century Gothic" panose="020B0502020202020204" pitchFamily="34" charset="0"/>
                        </a:rPr>
                        <a:t>Describe el proceso del alumno</a:t>
                      </a:r>
                    </a:p>
                    <a:p>
                      <a:pPr algn="ctr">
                        <a:lnSpc>
                          <a:spcPct val="107000"/>
                        </a:lnSpc>
                        <a:spcAft>
                          <a:spcPts val="0"/>
                        </a:spcAft>
                      </a:pPr>
                      <a:endParaRPr lang="es-MX" sz="1200" dirty="0">
                        <a:effectLst/>
                        <a:latin typeface="Century Gothic" panose="020B0502020202020204" pitchFamily="34" charset="0"/>
                      </a:endParaRPr>
                    </a:p>
                    <a:p>
                      <a:pPr algn="just">
                        <a:lnSpc>
                          <a:spcPct val="107000"/>
                        </a:lnSpc>
                        <a:spcAft>
                          <a:spcPts val="0"/>
                        </a:spcAft>
                      </a:pPr>
                      <a:r>
                        <a:rPr lang="es-MX" sz="1200" dirty="0">
                          <a:effectLst/>
                          <a:latin typeface="Century Gothic" panose="020B0502020202020204" pitchFamily="34" charset="0"/>
                        </a:rPr>
                        <a:t>En un inicio requiere que se le hagan preguntas especificas, cuando observa su logo, capa de superhéroe y su brazalete, menciona sin complicaciones las letras, colores y figuras que  tiene y la cantidad. </a:t>
                      </a:r>
                    </a:p>
                    <a:p>
                      <a:pPr algn="just">
                        <a:lnSpc>
                          <a:spcPct val="107000"/>
                        </a:lnSpc>
                        <a:spcAft>
                          <a:spcPts val="0"/>
                        </a:spcAft>
                      </a:pPr>
                      <a:endParaRPr lang="es-MX" sz="1200" dirty="0">
                        <a:effectLst/>
                        <a:latin typeface="Century Gothic" panose="020B0502020202020204" pitchFamily="34" charset="0"/>
                      </a:endParaRPr>
                    </a:p>
                    <a:p>
                      <a:pPr algn="just">
                        <a:lnSpc>
                          <a:spcPct val="107000"/>
                        </a:lnSpc>
                        <a:spcAft>
                          <a:spcPts val="0"/>
                        </a:spcAft>
                      </a:pPr>
                      <a:endParaRPr lang="es-MX" sz="1200" dirty="0">
                        <a:effectLst/>
                        <a:latin typeface="Century Gothic" panose="020B0502020202020204" pitchFamily="34" charset="0"/>
                      </a:endParaRPr>
                    </a:p>
                    <a:p>
                      <a:pPr algn="just">
                        <a:lnSpc>
                          <a:spcPct val="107000"/>
                        </a:lnSpc>
                        <a:spcAft>
                          <a:spcPts val="0"/>
                        </a:spcAft>
                      </a:pPr>
                      <a:endParaRPr lang="es-MX" sz="1200" dirty="0">
                        <a:effectLst/>
                        <a:latin typeface="Century Gothic" panose="020B0502020202020204" pitchFamily="34" charset="0"/>
                      </a:endParaRPr>
                    </a:p>
                    <a:p>
                      <a:pPr algn="just">
                        <a:lnSpc>
                          <a:spcPct val="107000"/>
                        </a:lnSpc>
                        <a:spcAft>
                          <a:spcPts val="0"/>
                        </a:spcAft>
                      </a:pPr>
                      <a:endParaRPr lang="es-MX" sz="1000" dirty="0">
                        <a:effectLst/>
                      </a:endParaRPr>
                    </a:p>
                  </a:txBody>
                  <a:tcPr marL="65460" marR="65460" marT="0" marB="0">
                    <a:solidFill>
                      <a:schemeClr val="bg1"/>
                    </a:solidFill>
                  </a:tcPr>
                </a:tc>
                <a:extLst>
                  <a:ext uri="{0D108BD9-81ED-4DB2-BD59-A6C34878D82A}">
                    <a16:rowId xmlns:a16="http://schemas.microsoft.com/office/drawing/2014/main" val="2785235787"/>
                  </a:ext>
                </a:extLst>
              </a:tr>
            </a:tbl>
          </a:graphicData>
        </a:graphic>
      </p:graphicFrame>
      <p:sp>
        <p:nvSpPr>
          <p:cNvPr id="7" name="Rectangle 1">
            <a:extLst>
              <a:ext uri="{FF2B5EF4-FFF2-40B4-BE49-F238E27FC236}">
                <a16:creationId xmlns:a16="http://schemas.microsoft.com/office/drawing/2014/main" id="{2F060930-4644-48F9-90E7-DA24B84F0906}"/>
              </a:ext>
            </a:extLst>
          </p:cNvPr>
          <p:cNvSpPr>
            <a:spLocks noChangeArrowheads="1"/>
          </p:cNvSpPr>
          <p:nvPr/>
        </p:nvSpPr>
        <p:spPr bwMode="auto">
          <a:xfrm>
            <a:off x="448613" y="797879"/>
            <a:ext cx="6656704" cy="910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79" tIns="43640" rIns="87279" bIns="4364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EVALUACIÓN CONTINUA</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a typeface="Calibri" panose="020F0502020204030204" pitchFamily="34" charset="0"/>
              <a:cs typeface="Times New Roman" panose="02020603050405020304" pitchFamily="18" charset="0"/>
            </a:endParaRPr>
          </a:p>
          <a:p>
            <a:pP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Alumno: Keila Valdés Rodríguez		Fecha: 29/04/2021</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ndParaRPr>
          </a:p>
        </p:txBody>
      </p:sp>
      <p:graphicFrame>
        <p:nvGraphicFramePr>
          <p:cNvPr id="8" name="Tabla 7">
            <a:extLst>
              <a:ext uri="{FF2B5EF4-FFF2-40B4-BE49-F238E27FC236}">
                <a16:creationId xmlns:a16="http://schemas.microsoft.com/office/drawing/2014/main" id="{7AD95DC1-E155-4E82-9005-6139DC664B99}"/>
              </a:ext>
            </a:extLst>
          </p:cNvPr>
          <p:cNvGraphicFramePr>
            <a:graphicFrameLocks noGrp="1"/>
          </p:cNvGraphicFramePr>
          <p:nvPr/>
        </p:nvGraphicFramePr>
        <p:xfrm>
          <a:off x="715136" y="1779562"/>
          <a:ext cx="6152591" cy="1297438"/>
        </p:xfrm>
        <a:graphic>
          <a:graphicData uri="http://schemas.openxmlformats.org/drawingml/2006/table">
            <a:tbl>
              <a:tblPr firstRow="1" firstCol="1" bandRow="1">
                <a:tableStyleId>{5940675A-B579-460E-94D1-54222C63F5DA}</a:tableStyleId>
              </a:tblPr>
              <a:tblGrid>
                <a:gridCol w="2323630">
                  <a:extLst>
                    <a:ext uri="{9D8B030D-6E8A-4147-A177-3AD203B41FA5}">
                      <a16:colId xmlns:a16="http://schemas.microsoft.com/office/drawing/2014/main" val="4127072051"/>
                    </a:ext>
                  </a:extLst>
                </a:gridCol>
                <a:gridCol w="3828961">
                  <a:extLst>
                    <a:ext uri="{9D8B030D-6E8A-4147-A177-3AD203B41FA5}">
                      <a16:colId xmlns:a16="http://schemas.microsoft.com/office/drawing/2014/main" val="3464665095"/>
                    </a:ext>
                  </a:extLst>
                </a:gridCol>
              </a:tblGrid>
              <a:tr h="372433">
                <a:tc gridSpan="2">
                  <a:txBody>
                    <a:bodyPr/>
                    <a:lstStyle/>
                    <a:p>
                      <a:pPr marL="0" marR="0" lvl="0" indent="0" algn="ctr" defTabSz="1007943" rtl="0" eaLnBrk="1" fontAlgn="auto" latinLnBrk="0" hangingPunct="1">
                        <a:lnSpc>
                          <a:spcPct val="107000"/>
                        </a:lnSpc>
                        <a:spcBef>
                          <a:spcPts val="0"/>
                        </a:spcBef>
                        <a:spcAft>
                          <a:spcPts val="0"/>
                        </a:spcAft>
                        <a:buClrTx/>
                        <a:buSzTx/>
                        <a:buFontTx/>
                        <a:buNone/>
                        <a:tabLst/>
                        <a:defRPr/>
                      </a:pPr>
                      <a:r>
                        <a:rPr lang="es-MX" sz="1200" b="0" dirty="0">
                          <a:effectLst/>
                          <a:latin typeface="Century Gothic" panose="020B0502020202020204" pitchFamily="34" charset="0"/>
                        </a:rPr>
                        <a:t> Campo formativo/área de desarrollo: Lenguaje y comunicación </a:t>
                      </a:r>
                      <a:endParaRPr lang="es-MX" sz="1200" dirty="0">
                        <a:latin typeface="Century Gothic" panose="020B0502020202020204" pitchFamily="34" charset="0"/>
                      </a:endParaRPr>
                    </a:p>
                  </a:txBody>
                  <a:tcPr marL="65460" marR="65460" marT="0" marB="0">
                    <a:solidFill>
                      <a:srgbClr val="FFF1D1"/>
                    </a:solidFill>
                  </a:tcPr>
                </a:tc>
                <a:tc hMerge="1">
                  <a:txBody>
                    <a:bodyPr/>
                    <a:lstStyle/>
                    <a:p>
                      <a:endParaRPr lang="es-MX"/>
                    </a:p>
                  </a:txBody>
                  <a:tcPr/>
                </a:tc>
                <a:extLst>
                  <a:ext uri="{0D108BD9-81ED-4DB2-BD59-A6C34878D82A}">
                    <a16:rowId xmlns:a16="http://schemas.microsoft.com/office/drawing/2014/main" val="4156151058"/>
                  </a:ext>
                </a:extLst>
              </a:tr>
              <a:tr h="347463">
                <a:tc>
                  <a:txBody>
                    <a:bodyPr/>
                    <a:lstStyle/>
                    <a:p>
                      <a:pPr algn="just">
                        <a:lnSpc>
                          <a:spcPct val="107000"/>
                        </a:lnSpc>
                        <a:spcAft>
                          <a:spcPts val="0"/>
                        </a:spcAft>
                      </a:pPr>
                      <a:r>
                        <a:rPr lang="es-MX" sz="1200" b="0" dirty="0">
                          <a:effectLst/>
                          <a:latin typeface="Century Gothic" panose="020B0502020202020204" pitchFamily="34" charset="0"/>
                        </a:rPr>
                        <a:t>Organizador curricular 1: Oralidad</a:t>
                      </a:r>
                      <a:endParaRPr lang="es-MX"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tc>
                  <a:txBody>
                    <a:bodyPr/>
                    <a:lstStyle/>
                    <a:p>
                      <a:r>
                        <a:rPr lang="es-MX" sz="1200" b="0" dirty="0">
                          <a:effectLst/>
                          <a:latin typeface="Century Gothic" panose="020B0502020202020204" pitchFamily="34" charset="0"/>
                        </a:rPr>
                        <a:t>Organizador curricular 2: </a:t>
                      </a:r>
                      <a:r>
                        <a:rPr lang="es-MX" sz="1200" dirty="0">
                          <a:latin typeface="Century Gothic" panose="020B0502020202020204" pitchFamily="34" charset="0"/>
                        </a:rPr>
                        <a:t>Descripción</a:t>
                      </a:r>
                      <a:endParaRPr lang="es-MX"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2342859306"/>
                  </a:ext>
                </a:extLst>
              </a:tr>
              <a:tr h="440717">
                <a:tc gridSpan="2">
                  <a:txBody>
                    <a:bodyPr/>
                    <a:lstStyle/>
                    <a:p>
                      <a:pPr marL="0" marR="0" lvl="0" indent="0" algn="ctr" defTabSz="1007943" rtl="0" eaLnBrk="1" fontAlgn="auto" latinLnBrk="0" hangingPunct="1">
                        <a:lnSpc>
                          <a:spcPct val="100000"/>
                        </a:lnSpc>
                        <a:spcBef>
                          <a:spcPts val="0"/>
                        </a:spcBef>
                        <a:spcAft>
                          <a:spcPts val="0"/>
                        </a:spcAft>
                        <a:buClrTx/>
                        <a:buSzTx/>
                        <a:buFontTx/>
                        <a:buNone/>
                        <a:tabLst/>
                        <a:defRPr/>
                      </a:pPr>
                      <a:r>
                        <a:rPr lang="es-MX" sz="1200" b="0" dirty="0">
                          <a:effectLst/>
                          <a:latin typeface="Century Gothic" panose="020B0502020202020204" pitchFamily="34" charset="0"/>
                        </a:rPr>
                        <a:t>Aprendizaje esperado: </a:t>
                      </a:r>
                      <a:r>
                        <a:rPr lang="es-MX" sz="1200" dirty="0">
                          <a:latin typeface="Century Gothic" panose="020B0502020202020204" pitchFamily="34" charset="0"/>
                        </a:rPr>
                        <a:t>Menciona características de objetos y personas que conoce y observa.</a:t>
                      </a:r>
                    </a:p>
                    <a:p>
                      <a:pPr algn="ctr"/>
                      <a:endParaRPr lang="es-MX" sz="1200" dirty="0">
                        <a:latin typeface="Century Gothic" panose="020B0502020202020204" pitchFamily="34" charset="0"/>
                      </a:endParaRPr>
                    </a:p>
                  </a:txBody>
                  <a:tcPr marL="65460" marR="65460" marT="0" marB="0">
                    <a:solidFill>
                      <a:schemeClr val="bg1"/>
                    </a:solidFill>
                  </a:tcPr>
                </a:tc>
                <a:tc hMerge="1">
                  <a:txBody>
                    <a:bodyPr/>
                    <a:lstStyle/>
                    <a:p>
                      <a:endParaRPr lang="es-MX"/>
                    </a:p>
                  </a:txBody>
                  <a:tcPr/>
                </a:tc>
                <a:extLst>
                  <a:ext uri="{0D108BD9-81ED-4DB2-BD59-A6C34878D82A}">
                    <a16:rowId xmlns:a16="http://schemas.microsoft.com/office/drawing/2014/main" val="978182247"/>
                  </a:ext>
                </a:extLst>
              </a:tr>
            </a:tbl>
          </a:graphicData>
        </a:graphic>
      </p:graphicFrame>
      <p:graphicFrame>
        <p:nvGraphicFramePr>
          <p:cNvPr id="9" name="Tabla 8">
            <a:extLst>
              <a:ext uri="{FF2B5EF4-FFF2-40B4-BE49-F238E27FC236}">
                <a16:creationId xmlns:a16="http://schemas.microsoft.com/office/drawing/2014/main" id="{57FEECC9-5186-4557-9413-19ADB86E7E0B}"/>
              </a:ext>
            </a:extLst>
          </p:cNvPr>
          <p:cNvGraphicFramePr>
            <a:graphicFrameLocks noGrp="1"/>
          </p:cNvGraphicFramePr>
          <p:nvPr/>
        </p:nvGraphicFramePr>
        <p:xfrm>
          <a:off x="964379" y="3232641"/>
          <a:ext cx="5621045" cy="2152042"/>
        </p:xfrm>
        <a:graphic>
          <a:graphicData uri="http://schemas.openxmlformats.org/drawingml/2006/table">
            <a:tbl>
              <a:tblPr firstRow="1" firstCol="1" bandRow="1">
                <a:tableStyleId>{5940675A-B579-460E-94D1-54222C63F5DA}</a:tableStyleId>
              </a:tblPr>
              <a:tblGrid>
                <a:gridCol w="5621045">
                  <a:extLst>
                    <a:ext uri="{9D8B030D-6E8A-4147-A177-3AD203B41FA5}">
                      <a16:colId xmlns:a16="http://schemas.microsoft.com/office/drawing/2014/main" val="855956509"/>
                    </a:ext>
                  </a:extLst>
                </a:gridCol>
              </a:tblGrid>
              <a:tr h="386677">
                <a:tc>
                  <a:txBody>
                    <a:bodyPr/>
                    <a:lstStyle/>
                    <a:p>
                      <a:pPr algn="ctr">
                        <a:lnSpc>
                          <a:spcPct val="107000"/>
                        </a:lnSpc>
                        <a:spcAft>
                          <a:spcPts val="0"/>
                        </a:spcAft>
                      </a:pPr>
                      <a:r>
                        <a:rPr lang="es-MX" sz="1300" dirty="0">
                          <a:effectLst/>
                          <a:latin typeface="Century Gothic" panose="020B0502020202020204" pitchFamily="34" charset="0"/>
                        </a:rPr>
                        <a:t>Indicadores: (se redactan en base al aprendizaje esperado</a:t>
                      </a:r>
                      <a:r>
                        <a:rPr lang="es-MX" sz="1100" dirty="0">
                          <a:effectLst/>
                          <a:latin typeface="Century Gothic" panose="020B0502020202020204" pitchFamily="34" charset="0"/>
                        </a:rPr>
                        <a:t>)</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2687622371"/>
                  </a:ext>
                </a:extLst>
              </a:tr>
              <a:tr h="460936">
                <a:tc>
                  <a:txBody>
                    <a:bodyPr/>
                    <a:lstStyle/>
                    <a:p>
                      <a:pPr marL="285750" marR="0" lvl="0" indent="-285750" algn="just" defTabSz="100803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Menciona características de objetos que observa</a:t>
                      </a:r>
                    </a:p>
                  </a:txBody>
                  <a:tcPr marL="65460" marR="65460" marT="0" marB="0">
                    <a:solidFill>
                      <a:schemeClr val="bg1"/>
                    </a:solidFill>
                  </a:tcPr>
                </a:tc>
                <a:extLst>
                  <a:ext uri="{0D108BD9-81ED-4DB2-BD59-A6C34878D82A}">
                    <a16:rowId xmlns:a16="http://schemas.microsoft.com/office/drawing/2014/main" val="1055248113"/>
                  </a:ext>
                </a:extLst>
              </a:tr>
              <a:tr h="482084">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Menciona características de personas que observa</a:t>
                      </a:r>
                    </a:p>
                  </a:txBody>
                  <a:tcPr marL="65460" marR="65460" marT="0" marB="0">
                    <a:solidFill>
                      <a:schemeClr val="bg1"/>
                    </a:solidFill>
                  </a:tcPr>
                </a:tc>
                <a:extLst>
                  <a:ext uri="{0D108BD9-81ED-4DB2-BD59-A6C34878D82A}">
                    <a16:rowId xmlns:a16="http://schemas.microsoft.com/office/drawing/2014/main" val="1602861088"/>
                  </a:ext>
                </a:extLst>
              </a:tr>
              <a:tr h="419003">
                <a:tc>
                  <a:txBody>
                    <a:bodyPr/>
                    <a:lstStyle/>
                    <a:p>
                      <a:pPr marL="342900" marR="0" lvl="0" indent="-342900" algn="just" defTabSz="1008035"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s-MX" sz="1300" dirty="0">
                          <a:effectLst/>
                          <a:latin typeface="Century Gothic" panose="020B0502020202020204" pitchFamily="34" charset="0"/>
                        </a:rPr>
                        <a:t> Menciona características de objetos que conoce</a:t>
                      </a:r>
                      <a:endParaRPr lang="es-MX" sz="13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1349356242"/>
                  </a:ext>
                </a:extLst>
              </a:tr>
              <a:tr h="403342">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rPr>
                        <a:t> Menciona características de personas que conoce</a:t>
                      </a:r>
                      <a:endParaRPr lang="es-MX" sz="13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1118137000"/>
                  </a:ext>
                </a:extLst>
              </a:tr>
            </a:tbl>
          </a:graphicData>
        </a:graphic>
      </p:graphicFrame>
    </p:spTree>
    <p:extLst>
      <p:ext uri="{BB962C8B-B14F-4D97-AF65-F5344CB8AC3E}">
        <p14:creationId xmlns:p14="http://schemas.microsoft.com/office/powerpoint/2010/main" val="2533526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3A13805-55C9-4894-BE0C-EB46FEA2EC97}"/>
              </a:ext>
            </a:extLst>
          </p:cNvPr>
          <p:cNvSpPr/>
          <p:nvPr/>
        </p:nvSpPr>
        <p:spPr>
          <a:xfrm>
            <a:off x="448613" y="476655"/>
            <a:ext cx="6656704" cy="9124950"/>
          </a:xfrm>
          <a:prstGeom prst="rect">
            <a:avLst/>
          </a:prstGeom>
          <a:noFill/>
          <a:ln w="57150">
            <a:solidFill>
              <a:srgbClr val="B3EB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sp>
        <p:nvSpPr>
          <p:cNvPr id="3" name="Rectángulo 2">
            <a:extLst>
              <a:ext uri="{FF2B5EF4-FFF2-40B4-BE49-F238E27FC236}">
                <a16:creationId xmlns:a16="http://schemas.microsoft.com/office/drawing/2014/main" id="{9281BB8F-4EBE-417D-99D1-3E224C72DB79}"/>
              </a:ext>
            </a:extLst>
          </p:cNvPr>
          <p:cNvSpPr/>
          <p:nvPr/>
        </p:nvSpPr>
        <p:spPr>
          <a:xfrm>
            <a:off x="273517" y="321014"/>
            <a:ext cx="7002771" cy="9445555"/>
          </a:xfrm>
          <a:prstGeom prst="rect">
            <a:avLst/>
          </a:prstGeom>
          <a:noFill/>
          <a:ln w="57150">
            <a:solidFill>
              <a:srgbClr val="FFD4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graphicFrame>
        <p:nvGraphicFramePr>
          <p:cNvPr id="6" name="Tabla 5">
            <a:extLst>
              <a:ext uri="{FF2B5EF4-FFF2-40B4-BE49-F238E27FC236}">
                <a16:creationId xmlns:a16="http://schemas.microsoft.com/office/drawing/2014/main" id="{6E251F42-12BB-4BA1-8107-CEE24A7C0BBB}"/>
              </a:ext>
            </a:extLst>
          </p:cNvPr>
          <p:cNvGraphicFramePr>
            <a:graphicFrameLocks noGrp="1"/>
          </p:cNvGraphicFramePr>
          <p:nvPr>
            <p:extLst>
              <p:ext uri="{D42A27DB-BD31-4B8C-83A1-F6EECF244321}">
                <p14:modId xmlns:p14="http://schemas.microsoft.com/office/powerpoint/2010/main" val="2930435401"/>
              </p:ext>
            </p:extLst>
          </p:nvPr>
        </p:nvGraphicFramePr>
        <p:xfrm>
          <a:off x="772914" y="6591300"/>
          <a:ext cx="6003974" cy="2450859"/>
        </p:xfrm>
        <a:graphic>
          <a:graphicData uri="http://schemas.openxmlformats.org/drawingml/2006/table">
            <a:tbl>
              <a:tblPr firstRow="1" firstCol="1" bandRow="1">
                <a:tableStyleId>{5940675A-B579-460E-94D1-54222C63F5DA}</a:tableStyleId>
              </a:tblPr>
              <a:tblGrid>
                <a:gridCol w="6003974">
                  <a:extLst>
                    <a:ext uri="{9D8B030D-6E8A-4147-A177-3AD203B41FA5}">
                      <a16:colId xmlns:a16="http://schemas.microsoft.com/office/drawing/2014/main" val="3797232304"/>
                    </a:ext>
                  </a:extLst>
                </a:gridCol>
              </a:tblGrid>
              <a:tr h="2450859">
                <a:tc>
                  <a:txBody>
                    <a:bodyPr/>
                    <a:lstStyle/>
                    <a:p>
                      <a:pPr algn="ctr">
                        <a:lnSpc>
                          <a:spcPct val="107000"/>
                        </a:lnSpc>
                        <a:spcAft>
                          <a:spcPts val="0"/>
                        </a:spcAft>
                      </a:pPr>
                      <a:r>
                        <a:rPr lang="es-MX" sz="1200" dirty="0">
                          <a:effectLst/>
                          <a:latin typeface="Century Gothic" panose="020B0502020202020204" pitchFamily="34" charset="0"/>
                        </a:rPr>
                        <a:t>Describe el proceso del alumno</a:t>
                      </a:r>
                    </a:p>
                    <a:p>
                      <a:pPr algn="ctr">
                        <a:lnSpc>
                          <a:spcPct val="107000"/>
                        </a:lnSpc>
                        <a:spcAft>
                          <a:spcPts val="0"/>
                        </a:spcAft>
                      </a:pPr>
                      <a:endParaRPr lang="es-MX" sz="1200" dirty="0">
                        <a:effectLst/>
                        <a:latin typeface="Century Gothic" panose="020B0502020202020204" pitchFamily="34" charset="0"/>
                      </a:endParaRPr>
                    </a:p>
                    <a:p>
                      <a:pPr marL="0" marR="0" lvl="0" indent="0" algn="just" defTabSz="755934" rtl="0" eaLnBrk="1" fontAlgn="auto" latinLnBrk="0" hangingPunct="1">
                        <a:lnSpc>
                          <a:spcPct val="107000"/>
                        </a:lnSpc>
                        <a:spcBef>
                          <a:spcPts val="0"/>
                        </a:spcBef>
                        <a:spcAft>
                          <a:spcPts val="0"/>
                        </a:spcAft>
                        <a:buClrTx/>
                        <a:buSzTx/>
                        <a:buFontTx/>
                        <a:buNone/>
                        <a:tabLst/>
                        <a:defRPr/>
                      </a:pPr>
                      <a:r>
                        <a:rPr lang="es-MX" sz="1200" dirty="0">
                          <a:effectLst/>
                          <a:latin typeface="Century Gothic" panose="020B0502020202020204" pitchFamily="34" charset="0"/>
                        </a:rPr>
                        <a:t>Realiza un dibujo de su traje de superhéroe, escribe su nombre de superhéroe, y la letra inicial. Se apoya de la ficha de trabajo, menciona y señala cual es su traje, y sus características, como su capa, traje, antifaz y botas que tendrá, así como los colores que tendrá cada uno. Escucha otra pregunta y menciona su nombre de superhéroe y la letra que utilizará. </a:t>
                      </a:r>
                      <a:endParaRPr lang="es-MX" sz="1200" dirty="0">
                        <a:effectLst/>
                      </a:endParaRPr>
                    </a:p>
                  </a:txBody>
                  <a:tcPr marL="65460" marR="65460" marT="0" marB="0">
                    <a:solidFill>
                      <a:schemeClr val="bg1"/>
                    </a:solidFill>
                  </a:tcPr>
                </a:tc>
                <a:extLst>
                  <a:ext uri="{0D108BD9-81ED-4DB2-BD59-A6C34878D82A}">
                    <a16:rowId xmlns:a16="http://schemas.microsoft.com/office/drawing/2014/main" val="2785235787"/>
                  </a:ext>
                </a:extLst>
              </a:tr>
            </a:tbl>
          </a:graphicData>
        </a:graphic>
      </p:graphicFrame>
      <p:sp>
        <p:nvSpPr>
          <p:cNvPr id="7" name="Rectangle 1">
            <a:extLst>
              <a:ext uri="{FF2B5EF4-FFF2-40B4-BE49-F238E27FC236}">
                <a16:creationId xmlns:a16="http://schemas.microsoft.com/office/drawing/2014/main" id="{2F060930-4644-48F9-90E7-DA24B84F0906}"/>
              </a:ext>
            </a:extLst>
          </p:cNvPr>
          <p:cNvSpPr>
            <a:spLocks noChangeArrowheads="1"/>
          </p:cNvSpPr>
          <p:nvPr/>
        </p:nvSpPr>
        <p:spPr bwMode="auto">
          <a:xfrm>
            <a:off x="448613" y="797879"/>
            <a:ext cx="6656704" cy="910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79" tIns="43640" rIns="87279" bIns="4364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EVALUACIÓN CONTINUA</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a typeface="Calibri" panose="020F0502020204030204" pitchFamily="34" charset="0"/>
              <a:cs typeface="Times New Roman" panose="02020603050405020304" pitchFamily="18" charset="0"/>
            </a:endParaRPr>
          </a:p>
          <a:p>
            <a:pP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Alumno: Samuel de Jesús López Romo 	Fecha: 27/04/2021</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ndParaRPr>
          </a:p>
        </p:txBody>
      </p:sp>
      <p:graphicFrame>
        <p:nvGraphicFramePr>
          <p:cNvPr id="8" name="Tabla 7">
            <a:extLst>
              <a:ext uri="{FF2B5EF4-FFF2-40B4-BE49-F238E27FC236}">
                <a16:creationId xmlns:a16="http://schemas.microsoft.com/office/drawing/2014/main" id="{7AD95DC1-E155-4E82-9005-6139DC664B99}"/>
              </a:ext>
            </a:extLst>
          </p:cNvPr>
          <p:cNvGraphicFramePr>
            <a:graphicFrameLocks noGrp="1"/>
          </p:cNvGraphicFramePr>
          <p:nvPr/>
        </p:nvGraphicFramePr>
        <p:xfrm>
          <a:off x="715136" y="1779562"/>
          <a:ext cx="6152591" cy="1297438"/>
        </p:xfrm>
        <a:graphic>
          <a:graphicData uri="http://schemas.openxmlformats.org/drawingml/2006/table">
            <a:tbl>
              <a:tblPr firstRow="1" firstCol="1" bandRow="1">
                <a:tableStyleId>{5940675A-B579-460E-94D1-54222C63F5DA}</a:tableStyleId>
              </a:tblPr>
              <a:tblGrid>
                <a:gridCol w="2323630">
                  <a:extLst>
                    <a:ext uri="{9D8B030D-6E8A-4147-A177-3AD203B41FA5}">
                      <a16:colId xmlns:a16="http://schemas.microsoft.com/office/drawing/2014/main" val="4127072051"/>
                    </a:ext>
                  </a:extLst>
                </a:gridCol>
                <a:gridCol w="3828961">
                  <a:extLst>
                    <a:ext uri="{9D8B030D-6E8A-4147-A177-3AD203B41FA5}">
                      <a16:colId xmlns:a16="http://schemas.microsoft.com/office/drawing/2014/main" val="3464665095"/>
                    </a:ext>
                  </a:extLst>
                </a:gridCol>
              </a:tblGrid>
              <a:tr h="372433">
                <a:tc gridSpan="2">
                  <a:txBody>
                    <a:bodyPr/>
                    <a:lstStyle/>
                    <a:p>
                      <a:pPr marL="0" marR="0" lvl="0" indent="0" algn="ctr" defTabSz="1007943" rtl="0" eaLnBrk="1" fontAlgn="auto" latinLnBrk="0" hangingPunct="1">
                        <a:lnSpc>
                          <a:spcPct val="107000"/>
                        </a:lnSpc>
                        <a:spcBef>
                          <a:spcPts val="0"/>
                        </a:spcBef>
                        <a:spcAft>
                          <a:spcPts val="0"/>
                        </a:spcAft>
                        <a:buClrTx/>
                        <a:buSzTx/>
                        <a:buFontTx/>
                        <a:buNone/>
                        <a:tabLst/>
                        <a:defRPr/>
                      </a:pPr>
                      <a:r>
                        <a:rPr lang="es-MX" sz="1200" b="0" dirty="0">
                          <a:effectLst/>
                          <a:latin typeface="Century Gothic" panose="020B0502020202020204" pitchFamily="34" charset="0"/>
                        </a:rPr>
                        <a:t> Campo formativo/área de desarrollo: Lenguaje y comunicación </a:t>
                      </a:r>
                      <a:endParaRPr lang="es-MX" sz="1200" dirty="0">
                        <a:latin typeface="Century Gothic" panose="020B0502020202020204" pitchFamily="34" charset="0"/>
                      </a:endParaRPr>
                    </a:p>
                  </a:txBody>
                  <a:tcPr marL="65460" marR="65460" marT="0" marB="0">
                    <a:solidFill>
                      <a:srgbClr val="FFF1D1"/>
                    </a:solidFill>
                  </a:tcPr>
                </a:tc>
                <a:tc hMerge="1">
                  <a:txBody>
                    <a:bodyPr/>
                    <a:lstStyle/>
                    <a:p>
                      <a:endParaRPr lang="es-MX"/>
                    </a:p>
                  </a:txBody>
                  <a:tcPr/>
                </a:tc>
                <a:extLst>
                  <a:ext uri="{0D108BD9-81ED-4DB2-BD59-A6C34878D82A}">
                    <a16:rowId xmlns:a16="http://schemas.microsoft.com/office/drawing/2014/main" val="4156151058"/>
                  </a:ext>
                </a:extLst>
              </a:tr>
              <a:tr h="347463">
                <a:tc>
                  <a:txBody>
                    <a:bodyPr/>
                    <a:lstStyle/>
                    <a:p>
                      <a:pPr algn="just">
                        <a:lnSpc>
                          <a:spcPct val="107000"/>
                        </a:lnSpc>
                        <a:spcAft>
                          <a:spcPts val="0"/>
                        </a:spcAft>
                      </a:pPr>
                      <a:r>
                        <a:rPr lang="es-MX" sz="1200" b="0" dirty="0">
                          <a:effectLst/>
                          <a:latin typeface="Century Gothic" panose="020B0502020202020204" pitchFamily="34" charset="0"/>
                        </a:rPr>
                        <a:t>Organizador curricular 1: Oralidad</a:t>
                      </a:r>
                      <a:endParaRPr lang="es-MX"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tc>
                  <a:txBody>
                    <a:bodyPr/>
                    <a:lstStyle/>
                    <a:p>
                      <a:r>
                        <a:rPr lang="es-MX" sz="1200" b="0" dirty="0">
                          <a:effectLst/>
                          <a:latin typeface="Century Gothic" panose="020B0502020202020204" pitchFamily="34" charset="0"/>
                        </a:rPr>
                        <a:t>Organizador curricular 2: </a:t>
                      </a:r>
                      <a:r>
                        <a:rPr lang="es-MX" sz="1200" dirty="0">
                          <a:latin typeface="Century Gothic" panose="020B0502020202020204" pitchFamily="34" charset="0"/>
                        </a:rPr>
                        <a:t>Descripción</a:t>
                      </a:r>
                      <a:endParaRPr lang="es-MX"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2342859306"/>
                  </a:ext>
                </a:extLst>
              </a:tr>
              <a:tr h="440717">
                <a:tc gridSpan="2">
                  <a:txBody>
                    <a:bodyPr/>
                    <a:lstStyle/>
                    <a:p>
                      <a:pPr marL="0" marR="0" lvl="0" indent="0" algn="ctr" defTabSz="1007943" rtl="0" eaLnBrk="1" fontAlgn="auto" latinLnBrk="0" hangingPunct="1">
                        <a:lnSpc>
                          <a:spcPct val="100000"/>
                        </a:lnSpc>
                        <a:spcBef>
                          <a:spcPts val="0"/>
                        </a:spcBef>
                        <a:spcAft>
                          <a:spcPts val="0"/>
                        </a:spcAft>
                        <a:buClrTx/>
                        <a:buSzTx/>
                        <a:buFontTx/>
                        <a:buNone/>
                        <a:tabLst/>
                        <a:defRPr/>
                      </a:pPr>
                      <a:r>
                        <a:rPr lang="es-MX" sz="1200" b="0" dirty="0">
                          <a:effectLst/>
                          <a:latin typeface="Century Gothic" panose="020B0502020202020204" pitchFamily="34" charset="0"/>
                        </a:rPr>
                        <a:t>Aprendizaje esperado: </a:t>
                      </a:r>
                      <a:r>
                        <a:rPr lang="es-MX" sz="1200" dirty="0">
                          <a:latin typeface="Century Gothic" panose="020B0502020202020204" pitchFamily="34" charset="0"/>
                        </a:rPr>
                        <a:t>Menciona características de objetos y personas que conoce y observa.</a:t>
                      </a:r>
                    </a:p>
                    <a:p>
                      <a:pPr algn="ctr"/>
                      <a:endParaRPr lang="es-MX" sz="1200" dirty="0">
                        <a:latin typeface="Century Gothic" panose="020B0502020202020204" pitchFamily="34" charset="0"/>
                      </a:endParaRPr>
                    </a:p>
                  </a:txBody>
                  <a:tcPr marL="65460" marR="65460" marT="0" marB="0">
                    <a:solidFill>
                      <a:schemeClr val="bg1"/>
                    </a:solidFill>
                  </a:tcPr>
                </a:tc>
                <a:tc hMerge="1">
                  <a:txBody>
                    <a:bodyPr/>
                    <a:lstStyle/>
                    <a:p>
                      <a:endParaRPr lang="es-MX"/>
                    </a:p>
                  </a:txBody>
                  <a:tcPr/>
                </a:tc>
                <a:extLst>
                  <a:ext uri="{0D108BD9-81ED-4DB2-BD59-A6C34878D82A}">
                    <a16:rowId xmlns:a16="http://schemas.microsoft.com/office/drawing/2014/main" val="978182247"/>
                  </a:ext>
                </a:extLst>
              </a:tr>
            </a:tbl>
          </a:graphicData>
        </a:graphic>
      </p:graphicFrame>
      <p:graphicFrame>
        <p:nvGraphicFramePr>
          <p:cNvPr id="9" name="Tabla 8">
            <a:extLst>
              <a:ext uri="{FF2B5EF4-FFF2-40B4-BE49-F238E27FC236}">
                <a16:creationId xmlns:a16="http://schemas.microsoft.com/office/drawing/2014/main" id="{57FEECC9-5186-4557-9413-19ADB86E7E0B}"/>
              </a:ext>
            </a:extLst>
          </p:cNvPr>
          <p:cNvGraphicFramePr>
            <a:graphicFrameLocks noGrp="1"/>
          </p:cNvGraphicFramePr>
          <p:nvPr/>
        </p:nvGraphicFramePr>
        <p:xfrm>
          <a:off x="964379" y="3232641"/>
          <a:ext cx="5621045" cy="2152042"/>
        </p:xfrm>
        <a:graphic>
          <a:graphicData uri="http://schemas.openxmlformats.org/drawingml/2006/table">
            <a:tbl>
              <a:tblPr firstRow="1" firstCol="1" bandRow="1">
                <a:tableStyleId>{5940675A-B579-460E-94D1-54222C63F5DA}</a:tableStyleId>
              </a:tblPr>
              <a:tblGrid>
                <a:gridCol w="5621045">
                  <a:extLst>
                    <a:ext uri="{9D8B030D-6E8A-4147-A177-3AD203B41FA5}">
                      <a16:colId xmlns:a16="http://schemas.microsoft.com/office/drawing/2014/main" val="855956509"/>
                    </a:ext>
                  </a:extLst>
                </a:gridCol>
              </a:tblGrid>
              <a:tr h="386677">
                <a:tc>
                  <a:txBody>
                    <a:bodyPr/>
                    <a:lstStyle/>
                    <a:p>
                      <a:pPr algn="ctr">
                        <a:lnSpc>
                          <a:spcPct val="107000"/>
                        </a:lnSpc>
                        <a:spcAft>
                          <a:spcPts val="0"/>
                        </a:spcAft>
                      </a:pPr>
                      <a:r>
                        <a:rPr lang="es-MX" sz="1300" dirty="0">
                          <a:effectLst/>
                          <a:latin typeface="Century Gothic" panose="020B0502020202020204" pitchFamily="34" charset="0"/>
                        </a:rPr>
                        <a:t>Indicadores: (se redactan en base al aprendizaje esperado</a:t>
                      </a:r>
                      <a:r>
                        <a:rPr lang="es-MX" sz="1100" dirty="0">
                          <a:effectLst/>
                          <a:latin typeface="Century Gothic" panose="020B0502020202020204" pitchFamily="34" charset="0"/>
                        </a:rPr>
                        <a:t>)</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2687622371"/>
                  </a:ext>
                </a:extLst>
              </a:tr>
              <a:tr h="460936">
                <a:tc>
                  <a:txBody>
                    <a:bodyPr/>
                    <a:lstStyle/>
                    <a:p>
                      <a:pPr marL="285750" marR="0" lvl="0" indent="-285750" algn="just" defTabSz="1008035" rtl="0" eaLnBrk="1" fontAlgn="auto" latinLnBrk="0" hangingPunct="1">
                        <a:lnSpc>
                          <a:spcPct val="107000"/>
                        </a:lnSpc>
                        <a:spcBef>
                          <a:spcPts val="0"/>
                        </a:spcBef>
                        <a:spcAft>
                          <a:spcPts val="0"/>
                        </a:spcAft>
                        <a:buClrTx/>
                        <a:buSzTx/>
                        <a:buFont typeface="Arial" panose="020B0604020202020204" pitchFamily="34" charset="0"/>
                        <a:buChar char="•"/>
                        <a:tabLst/>
                        <a:defRP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Menciona características de objetos que observa</a:t>
                      </a:r>
                    </a:p>
                  </a:txBody>
                  <a:tcPr marL="65460" marR="65460" marT="0" marB="0">
                    <a:solidFill>
                      <a:schemeClr val="bg1"/>
                    </a:solidFill>
                  </a:tcPr>
                </a:tc>
                <a:extLst>
                  <a:ext uri="{0D108BD9-81ED-4DB2-BD59-A6C34878D82A}">
                    <a16:rowId xmlns:a16="http://schemas.microsoft.com/office/drawing/2014/main" val="1055248113"/>
                  </a:ext>
                </a:extLst>
              </a:tr>
              <a:tr h="482084">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Menciona características de personas que observa</a:t>
                      </a:r>
                    </a:p>
                  </a:txBody>
                  <a:tcPr marL="65460" marR="65460" marT="0" marB="0">
                    <a:solidFill>
                      <a:schemeClr val="bg1"/>
                    </a:solidFill>
                  </a:tcPr>
                </a:tc>
                <a:extLst>
                  <a:ext uri="{0D108BD9-81ED-4DB2-BD59-A6C34878D82A}">
                    <a16:rowId xmlns:a16="http://schemas.microsoft.com/office/drawing/2014/main" val="1602861088"/>
                  </a:ext>
                </a:extLst>
              </a:tr>
              <a:tr h="419003">
                <a:tc>
                  <a:txBody>
                    <a:bodyPr/>
                    <a:lstStyle/>
                    <a:p>
                      <a:pPr marL="342900" marR="0" lvl="0" indent="-342900" algn="just" defTabSz="1008035" rtl="0" eaLnBrk="1" fontAlgn="auto" latinLnBrk="0" hangingPunct="1">
                        <a:lnSpc>
                          <a:spcPct val="107000"/>
                        </a:lnSpc>
                        <a:spcBef>
                          <a:spcPts val="0"/>
                        </a:spcBef>
                        <a:spcAft>
                          <a:spcPts val="0"/>
                        </a:spcAft>
                        <a:buClrTx/>
                        <a:buSzTx/>
                        <a:buFont typeface="Symbol" panose="05050102010706020507" pitchFamily="18" charset="2"/>
                        <a:buChar char=""/>
                        <a:tabLst/>
                        <a:defRPr/>
                      </a:pPr>
                      <a:r>
                        <a:rPr lang="es-MX" sz="1300" dirty="0">
                          <a:effectLst/>
                          <a:latin typeface="Century Gothic" panose="020B0502020202020204" pitchFamily="34" charset="0"/>
                        </a:rPr>
                        <a:t> Menciona características de objetos que conoce</a:t>
                      </a:r>
                      <a:endParaRPr lang="es-MX" sz="13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1349356242"/>
                  </a:ext>
                </a:extLst>
              </a:tr>
              <a:tr h="403342">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rPr>
                        <a:t> Menciona características de personas que conoce</a:t>
                      </a:r>
                      <a:endParaRPr lang="es-MX" sz="13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1118137000"/>
                  </a:ext>
                </a:extLst>
              </a:tr>
            </a:tbl>
          </a:graphicData>
        </a:graphic>
      </p:graphicFrame>
      <p:sp>
        <p:nvSpPr>
          <p:cNvPr id="4" name="Rectángulo 3">
            <a:extLst>
              <a:ext uri="{FF2B5EF4-FFF2-40B4-BE49-F238E27FC236}">
                <a16:creationId xmlns:a16="http://schemas.microsoft.com/office/drawing/2014/main" id="{DBEB320B-756D-4D0F-A52A-D89FF7BD2537}"/>
              </a:ext>
            </a:extLst>
          </p:cNvPr>
          <p:cNvSpPr/>
          <p:nvPr/>
        </p:nvSpPr>
        <p:spPr>
          <a:xfrm>
            <a:off x="6225702" y="0"/>
            <a:ext cx="1333973" cy="249740"/>
          </a:xfrm>
          <a:prstGeom prst="rect">
            <a:avLst/>
          </a:prstGeom>
          <a:solidFill>
            <a:srgbClr val="C5E5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latin typeface="Century Gothic" panose="020B0502020202020204" pitchFamily="34" charset="0"/>
              </a:rPr>
              <a:t>Evidencia </a:t>
            </a:r>
          </a:p>
        </p:txBody>
      </p:sp>
    </p:spTree>
    <p:extLst>
      <p:ext uri="{BB962C8B-B14F-4D97-AF65-F5344CB8AC3E}">
        <p14:creationId xmlns:p14="http://schemas.microsoft.com/office/powerpoint/2010/main" val="2609991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ABE2BEAF-EB0D-4FCC-82EB-367FC90E9F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8662"/>
            <a:ext cx="7559676" cy="10069831"/>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a:extLst>
              <a:ext uri="{FF2B5EF4-FFF2-40B4-BE49-F238E27FC236}">
                <a16:creationId xmlns:a16="http://schemas.microsoft.com/office/drawing/2014/main" id="{898819BA-E020-4AB8-ACF2-301C48C5F4D0}"/>
              </a:ext>
            </a:extLst>
          </p:cNvPr>
          <p:cNvSpPr/>
          <p:nvPr/>
        </p:nvSpPr>
        <p:spPr>
          <a:xfrm>
            <a:off x="106808" y="307435"/>
            <a:ext cx="6908425" cy="933856"/>
          </a:xfrm>
          <a:prstGeom prst="rect">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4" name="Picture 2" descr="melonheadz school - Buscar con Google | Dibujos infantiles, Manualidades  preescolar y Dibujos">
            <a:extLst>
              <a:ext uri="{FF2B5EF4-FFF2-40B4-BE49-F238E27FC236}">
                <a16:creationId xmlns:a16="http://schemas.microsoft.com/office/drawing/2014/main" id="{01616541-FEFC-4A49-B886-6978E9483D2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92789" y="180571"/>
            <a:ext cx="1137812" cy="1212779"/>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850DE783-172C-4209-8CDB-080D558CE6E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520" t="6253" r="6107" b="4493"/>
          <a:stretch/>
        </p:blipFill>
        <p:spPr bwMode="auto">
          <a:xfrm>
            <a:off x="770077" y="1534390"/>
            <a:ext cx="6245156" cy="8130661"/>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id="{6E7FA2EB-5523-4459-9995-F7A6DD3B80EE}"/>
              </a:ext>
            </a:extLst>
          </p:cNvPr>
          <p:cNvPicPr>
            <a:picLocks noChangeAspect="1"/>
          </p:cNvPicPr>
          <p:nvPr/>
        </p:nvPicPr>
        <p:blipFill>
          <a:blip r:embed="rId5"/>
          <a:stretch>
            <a:fillRect/>
          </a:stretch>
        </p:blipFill>
        <p:spPr>
          <a:xfrm>
            <a:off x="-1" y="287044"/>
            <a:ext cx="6706181" cy="999831"/>
          </a:xfrm>
          <a:prstGeom prst="rect">
            <a:avLst/>
          </a:prstGeom>
        </p:spPr>
      </p:pic>
    </p:spTree>
    <p:extLst>
      <p:ext uri="{BB962C8B-B14F-4D97-AF65-F5344CB8AC3E}">
        <p14:creationId xmlns:p14="http://schemas.microsoft.com/office/powerpoint/2010/main" val="3442836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ABE2BEAF-EB0D-4FCC-82EB-367FC90E9F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8662"/>
            <a:ext cx="7559676" cy="10069831"/>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a:extLst>
              <a:ext uri="{FF2B5EF4-FFF2-40B4-BE49-F238E27FC236}">
                <a16:creationId xmlns:a16="http://schemas.microsoft.com/office/drawing/2014/main" id="{898819BA-E020-4AB8-ACF2-301C48C5F4D0}"/>
              </a:ext>
            </a:extLst>
          </p:cNvPr>
          <p:cNvSpPr/>
          <p:nvPr/>
        </p:nvSpPr>
        <p:spPr>
          <a:xfrm>
            <a:off x="106808" y="180571"/>
            <a:ext cx="6908425" cy="1060720"/>
          </a:xfrm>
          <a:prstGeom prst="rect">
            <a:avLst/>
          </a:prstGeom>
          <a:solidFill>
            <a:schemeClr val="bg1">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4" name="Picture 2" descr="melonheadz school - Buscar con Google | Dibujos infantiles, Manualidades  preescolar y Dibujos">
            <a:extLst>
              <a:ext uri="{FF2B5EF4-FFF2-40B4-BE49-F238E27FC236}">
                <a16:creationId xmlns:a16="http://schemas.microsoft.com/office/drawing/2014/main" id="{01616541-FEFC-4A49-B886-6978E9483D2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92789" y="180571"/>
            <a:ext cx="1137812" cy="1212779"/>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a:extLst>
              <a:ext uri="{FF2B5EF4-FFF2-40B4-BE49-F238E27FC236}">
                <a16:creationId xmlns:a16="http://schemas.microsoft.com/office/drawing/2014/main" id="{6E98942A-5F5C-484B-9725-8DAA2B4D114A}"/>
              </a:ext>
            </a:extLst>
          </p:cNvPr>
          <p:cNvPicPr>
            <a:picLocks noChangeAspect="1"/>
          </p:cNvPicPr>
          <p:nvPr/>
        </p:nvPicPr>
        <p:blipFill>
          <a:blip r:embed="rId4"/>
          <a:stretch>
            <a:fillRect/>
          </a:stretch>
        </p:blipFill>
        <p:spPr>
          <a:xfrm>
            <a:off x="-115187" y="33824"/>
            <a:ext cx="7352413" cy="1359526"/>
          </a:xfrm>
          <a:prstGeom prst="rect">
            <a:avLst/>
          </a:prstGeom>
        </p:spPr>
      </p:pic>
      <p:pic>
        <p:nvPicPr>
          <p:cNvPr id="2050" name="Picture 2">
            <a:extLst>
              <a:ext uri="{FF2B5EF4-FFF2-40B4-BE49-F238E27FC236}">
                <a16:creationId xmlns:a16="http://schemas.microsoft.com/office/drawing/2014/main" id="{D483B0FB-B88C-45C8-A7FD-BCDFDA895179}"/>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3969" r="3032" b="6617"/>
          <a:stretch/>
        </p:blipFill>
        <p:spPr bwMode="auto">
          <a:xfrm>
            <a:off x="412954" y="1430524"/>
            <a:ext cx="6785361" cy="81839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7880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66145B87-06F7-49A2-BE3D-F322CCDC92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559676" cy="10069831"/>
          </a:xfrm>
          <a:prstGeom prst="rect">
            <a:avLst/>
          </a:prstGeom>
          <a:noFill/>
          <a:extLst>
            <a:ext uri="{909E8E84-426E-40DD-AFC4-6F175D3DCCD1}">
              <a14:hiddenFill xmlns:a14="http://schemas.microsoft.com/office/drawing/2010/main">
                <a:solidFill>
                  <a:srgbClr val="FFFFFF"/>
                </a:solidFill>
              </a14:hiddenFill>
            </a:ext>
          </a:extLst>
        </p:spPr>
      </p:pic>
      <p:sp>
        <p:nvSpPr>
          <p:cNvPr id="3" name="Forma libre: forma 2">
            <a:extLst>
              <a:ext uri="{FF2B5EF4-FFF2-40B4-BE49-F238E27FC236}">
                <a16:creationId xmlns:a16="http://schemas.microsoft.com/office/drawing/2014/main" id="{25AC90F9-092B-4306-B39E-57DCD29C9102}"/>
              </a:ext>
            </a:extLst>
          </p:cNvPr>
          <p:cNvSpPr/>
          <p:nvPr/>
        </p:nvSpPr>
        <p:spPr>
          <a:xfrm>
            <a:off x="432835" y="2424220"/>
            <a:ext cx="6694003" cy="5225526"/>
          </a:xfrm>
          <a:custGeom>
            <a:avLst/>
            <a:gdLst>
              <a:gd name="connsiteX0" fmla="*/ 4067418 w 6106159"/>
              <a:gd name="connsiteY0" fmla="*/ 41 h 4848171"/>
              <a:gd name="connsiteX1" fmla="*/ 4377412 w 6106159"/>
              <a:gd name="connsiteY1" fmla="*/ 10918 h 4848171"/>
              <a:gd name="connsiteX2" fmla="*/ 4498147 w 6106159"/>
              <a:gd name="connsiteY2" fmla="*/ 24515 h 4848171"/>
              <a:gd name="connsiteX3" fmla="*/ 4503737 w 6106159"/>
              <a:gd name="connsiteY3" fmla="*/ 23116 h 4848171"/>
              <a:gd name="connsiteX4" fmla="*/ 6106159 w 6106159"/>
              <a:gd name="connsiteY4" fmla="*/ 1713068 h 4848171"/>
              <a:gd name="connsiteX5" fmla="*/ 4541519 w 6106159"/>
              <a:gd name="connsiteY5" fmla="*/ 4557868 h 4848171"/>
              <a:gd name="connsiteX6" fmla="*/ 1636630 w 6106159"/>
              <a:gd name="connsiteY6" fmla="*/ 4591630 h 4848171"/>
              <a:gd name="connsiteX7" fmla="*/ 1625832 w 6106159"/>
              <a:gd name="connsiteY7" fmla="*/ 4584256 h 4848171"/>
              <a:gd name="connsiteX8" fmla="*/ 1624863 w 6106159"/>
              <a:gd name="connsiteY8" fmla="*/ 4584263 h 4848171"/>
              <a:gd name="connsiteX9" fmla="*/ 7778 w 6106159"/>
              <a:gd name="connsiteY9" fmla="*/ 2440593 h 4848171"/>
              <a:gd name="connsiteX10" fmla="*/ 1389538 w 6106159"/>
              <a:gd name="connsiteY10" fmla="*/ 412951 h 4848171"/>
              <a:gd name="connsiteX11" fmla="*/ 4067418 w 6106159"/>
              <a:gd name="connsiteY11" fmla="*/ 41 h 4848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06159" h="4848171">
                <a:moveTo>
                  <a:pt x="4067418" y="41"/>
                </a:moveTo>
                <a:cubicBezTo>
                  <a:pt x="4174248" y="448"/>
                  <a:pt x="4278014" y="3926"/>
                  <a:pt x="4377412" y="10918"/>
                </a:cubicBezTo>
                <a:lnTo>
                  <a:pt x="4498147" y="24515"/>
                </a:lnTo>
                <a:lnTo>
                  <a:pt x="4503737" y="23116"/>
                </a:lnTo>
                <a:cubicBezTo>
                  <a:pt x="5245311" y="-99481"/>
                  <a:pt x="6106159" y="613270"/>
                  <a:pt x="6106159" y="1713068"/>
                </a:cubicBezTo>
                <a:cubicBezTo>
                  <a:pt x="6106159" y="2969980"/>
                  <a:pt x="5327226" y="4134535"/>
                  <a:pt x="4541519" y="4557868"/>
                </a:cubicBezTo>
                <a:cubicBezTo>
                  <a:pt x="3903132" y="4901826"/>
                  <a:pt x="2260903" y="4973025"/>
                  <a:pt x="1636630" y="4591630"/>
                </a:cubicBezTo>
                <a:lnTo>
                  <a:pt x="1625832" y="4584256"/>
                </a:lnTo>
                <a:lnTo>
                  <a:pt x="1624863" y="4584263"/>
                </a:lnTo>
                <a:cubicBezTo>
                  <a:pt x="817079" y="4540105"/>
                  <a:pt x="81438" y="3065386"/>
                  <a:pt x="7778" y="2440593"/>
                </a:cubicBezTo>
                <a:cubicBezTo>
                  <a:pt x="-73502" y="1751166"/>
                  <a:pt x="488685" y="717751"/>
                  <a:pt x="1389538" y="412951"/>
                </a:cubicBezTo>
                <a:cubicBezTo>
                  <a:pt x="1896268" y="241501"/>
                  <a:pt x="3105943" y="-3620"/>
                  <a:pt x="4067418" y="41"/>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718" dirty="0"/>
          </a:p>
        </p:txBody>
      </p:sp>
      <p:pic>
        <p:nvPicPr>
          <p:cNvPr id="5" name="Imagen 4">
            <a:extLst>
              <a:ext uri="{FF2B5EF4-FFF2-40B4-BE49-F238E27FC236}">
                <a16:creationId xmlns:a16="http://schemas.microsoft.com/office/drawing/2014/main" id="{9C2BCD5B-73AB-47F8-B487-27E088179083}"/>
              </a:ext>
            </a:extLst>
          </p:cNvPr>
          <p:cNvPicPr>
            <a:picLocks noChangeAspect="1"/>
          </p:cNvPicPr>
          <p:nvPr/>
        </p:nvPicPr>
        <p:blipFill>
          <a:blip r:embed="rId3"/>
          <a:stretch>
            <a:fillRect/>
          </a:stretch>
        </p:blipFill>
        <p:spPr>
          <a:xfrm>
            <a:off x="-1" y="2693083"/>
            <a:ext cx="7559675" cy="4694457"/>
          </a:xfrm>
          <a:prstGeom prst="rect">
            <a:avLst/>
          </a:prstGeom>
        </p:spPr>
      </p:pic>
    </p:spTree>
    <p:extLst>
      <p:ext uri="{BB962C8B-B14F-4D97-AF65-F5344CB8AC3E}">
        <p14:creationId xmlns:p14="http://schemas.microsoft.com/office/powerpoint/2010/main" val="3826208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3A13805-55C9-4894-BE0C-EB46FEA2EC97}"/>
              </a:ext>
            </a:extLst>
          </p:cNvPr>
          <p:cNvSpPr/>
          <p:nvPr/>
        </p:nvSpPr>
        <p:spPr>
          <a:xfrm>
            <a:off x="448613" y="476655"/>
            <a:ext cx="6656704" cy="9124950"/>
          </a:xfrm>
          <a:prstGeom prst="rect">
            <a:avLst/>
          </a:prstGeom>
          <a:noFill/>
          <a:ln w="57150">
            <a:solidFill>
              <a:srgbClr val="B3EB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sp>
        <p:nvSpPr>
          <p:cNvPr id="3" name="Rectángulo 2">
            <a:extLst>
              <a:ext uri="{FF2B5EF4-FFF2-40B4-BE49-F238E27FC236}">
                <a16:creationId xmlns:a16="http://schemas.microsoft.com/office/drawing/2014/main" id="{9281BB8F-4EBE-417D-99D1-3E224C72DB79}"/>
              </a:ext>
            </a:extLst>
          </p:cNvPr>
          <p:cNvSpPr/>
          <p:nvPr/>
        </p:nvSpPr>
        <p:spPr>
          <a:xfrm>
            <a:off x="273517" y="321014"/>
            <a:ext cx="7002771" cy="9445555"/>
          </a:xfrm>
          <a:prstGeom prst="rect">
            <a:avLst/>
          </a:prstGeom>
          <a:noFill/>
          <a:ln w="57150">
            <a:solidFill>
              <a:srgbClr val="FFD4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graphicFrame>
        <p:nvGraphicFramePr>
          <p:cNvPr id="4" name="Tabla 3">
            <a:extLst>
              <a:ext uri="{FF2B5EF4-FFF2-40B4-BE49-F238E27FC236}">
                <a16:creationId xmlns:a16="http://schemas.microsoft.com/office/drawing/2014/main" id="{387B21DB-3A73-4BC8-ACBB-93FC4C0AEABE}"/>
              </a:ext>
            </a:extLst>
          </p:cNvPr>
          <p:cNvGraphicFramePr>
            <a:graphicFrameLocks noGrp="1"/>
          </p:cNvGraphicFramePr>
          <p:nvPr>
            <p:extLst>
              <p:ext uri="{D42A27DB-BD31-4B8C-83A1-F6EECF244321}">
                <p14:modId xmlns:p14="http://schemas.microsoft.com/office/powerpoint/2010/main" val="3842025718"/>
              </p:ext>
            </p:extLst>
          </p:nvPr>
        </p:nvGraphicFramePr>
        <p:xfrm>
          <a:off x="656771" y="1708289"/>
          <a:ext cx="6230410" cy="1232866"/>
        </p:xfrm>
        <a:graphic>
          <a:graphicData uri="http://schemas.openxmlformats.org/drawingml/2006/table">
            <a:tbl>
              <a:tblPr firstRow="1" firstCol="1" bandRow="1">
                <a:tableStyleId>{5940675A-B579-460E-94D1-54222C63F5DA}</a:tableStyleId>
              </a:tblPr>
              <a:tblGrid>
                <a:gridCol w="3542742">
                  <a:extLst>
                    <a:ext uri="{9D8B030D-6E8A-4147-A177-3AD203B41FA5}">
                      <a16:colId xmlns:a16="http://schemas.microsoft.com/office/drawing/2014/main" val="4127072051"/>
                    </a:ext>
                  </a:extLst>
                </a:gridCol>
                <a:gridCol w="2687668">
                  <a:extLst>
                    <a:ext uri="{9D8B030D-6E8A-4147-A177-3AD203B41FA5}">
                      <a16:colId xmlns:a16="http://schemas.microsoft.com/office/drawing/2014/main" val="3464665095"/>
                    </a:ext>
                  </a:extLst>
                </a:gridCol>
              </a:tblGrid>
              <a:tr h="284429">
                <a:tc gridSpan="2">
                  <a:txBody>
                    <a:bodyPr/>
                    <a:lstStyle/>
                    <a:p>
                      <a:pPr marL="0" marR="0" lvl="0" indent="0" algn="ctr" defTabSz="1007943" rtl="0" eaLnBrk="1" fontAlgn="auto" latinLnBrk="0" hangingPunct="1">
                        <a:lnSpc>
                          <a:spcPct val="107000"/>
                        </a:lnSpc>
                        <a:spcBef>
                          <a:spcPts val="0"/>
                        </a:spcBef>
                        <a:spcAft>
                          <a:spcPts val="0"/>
                        </a:spcAft>
                        <a:buClrTx/>
                        <a:buSzTx/>
                        <a:buFontTx/>
                        <a:buNone/>
                        <a:tabLst/>
                        <a:defRPr/>
                      </a:pPr>
                      <a:r>
                        <a:rPr lang="es-MX" sz="1200" b="0" dirty="0">
                          <a:effectLst/>
                          <a:latin typeface="Century Gothic" panose="020B0502020202020204" pitchFamily="34" charset="0"/>
                        </a:rPr>
                        <a:t>Pensamiento matemático </a:t>
                      </a:r>
                      <a:endParaRPr lang="es-MX" sz="1200" dirty="0">
                        <a:latin typeface="Century Gothic" panose="020B0502020202020204" pitchFamily="34" charset="0"/>
                      </a:endParaRPr>
                    </a:p>
                  </a:txBody>
                  <a:tcPr marL="65460" marR="65460" marT="0" marB="0">
                    <a:solidFill>
                      <a:srgbClr val="C5E5E9"/>
                    </a:solidFill>
                  </a:tcPr>
                </a:tc>
                <a:tc hMerge="1">
                  <a:txBody>
                    <a:bodyPr/>
                    <a:lstStyle/>
                    <a:p>
                      <a:endParaRPr lang="es-MX"/>
                    </a:p>
                  </a:txBody>
                  <a:tcPr/>
                </a:tc>
                <a:extLst>
                  <a:ext uri="{0D108BD9-81ED-4DB2-BD59-A6C34878D82A}">
                    <a16:rowId xmlns:a16="http://schemas.microsoft.com/office/drawing/2014/main" val="4156151058"/>
                  </a:ext>
                </a:extLst>
              </a:tr>
              <a:tr h="328693">
                <a:tc>
                  <a:txBody>
                    <a:bodyPr/>
                    <a:lstStyle/>
                    <a:p>
                      <a:pPr algn="ctr">
                        <a:lnSpc>
                          <a:spcPct val="107000"/>
                        </a:lnSpc>
                        <a:spcAft>
                          <a:spcPts val="0"/>
                        </a:spcAft>
                      </a:pPr>
                      <a:r>
                        <a:rPr lang="es-MX" sz="1200" b="0" dirty="0">
                          <a:effectLst/>
                          <a:latin typeface="Century Gothic" panose="020B0502020202020204" pitchFamily="34" charset="0"/>
                        </a:rPr>
                        <a:t>Organizador curricular 1: Numero, algebra y variación</a:t>
                      </a:r>
                      <a:endParaRPr lang="es-MX"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tc>
                  <a:txBody>
                    <a:bodyPr/>
                    <a:lstStyle/>
                    <a:p>
                      <a:pPr marL="0" marR="0" lvl="0" indent="0" algn="ctr" defTabSz="1008035" rtl="0" eaLnBrk="1" fontAlgn="auto" latinLnBrk="0" hangingPunct="1">
                        <a:lnSpc>
                          <a:spcPct val="100000"/>
                        </a:lnSpc>
                        <a:spcBef>
                          <a:spcPts val="0"/>
                        </a:spcBef>
                        <a:spcAft>
                          <a:spcPts val="0"/>
                        </a:spcAft>
                        <a:buClrTx/>
                        <a:buSzTx/>
                        <a:buFontTx/>
                        <a:buNone/>
                        <a:tabLst/>
                        <a:defRPr/>
                      </a:pPr>
                      <a:r>
                        <a:rPr lang="es-MX" sz="1200" b="0" dirty="0">
                          <a:effectLst/>
                          <a:latin typeface="Century Gothic" panose="020B0502020202020204" pitchFamily="34" charset="0"/>
                        </a:rPr>
                        <a:t>Organizador curricular 2 Numero </a:t>
                      </a:r>
                      <a:endParaRPr lang="es-MX" sz="1200" dirty="0">
                        <a:solidFill>
                          <a:schemeClr val="tx1"/>
                        </a:solidFill>
                        <a:latin typeface="Century Gothic" panose="020B0502020202020204" pitchFamily="34" charset="0"/>
                      </a:endParaRPr>
                    </a:p>
                  </a:txBody>
                  <a:tcPr marL="65460" marR="65460" marT="0" marB="0">
                    <a:solidFill>
                      <a:schemeClr val="bg1"/>
                    </a:solidFill>
                  </a:tcPr>
                </a:tc>
                <a:extLst>
                  <a:ext uri="{0D108BD9-81ED-4DB2-BD59-A6C34878D82A}">
                    <a16:rowId xmlns:a16="http://schemas.microsoft.com/office/drawing/2014/main" val="2342859306"/>
                  </a:ext>
                </a:extLst>
              </a:tr>
              <a:tr h="499610">
                <a:tc gridSpan="2">
                  <a:txBody>
                    <a:bodyPr/>
                    <a:lstStyle/>
                    <a:p>
                      <a:pPr marL="0" marR="0" lvl="0" indent="0" algn="ctr" defTabSz="1008035" rtl="0" eaLnBrk="1" fontAlgn="auto" latinLnBrk="0" hangingPunct="1">
                        <a:lnSpc>
                          <a:spcPct val="107000"/>
                        </a:lnSpc>
                        <a:spcBef>
                          <a:spcPts val="0"/>
                        </a:spcBef>
                        <a:spcAft>
                          <a:spcPts val="0"/>
                        </a:spcAft>
                        <a:buClrTx/>
                        <a:buSzTx/>
                        <a:buFontTx/>
                        <a:buNone/>
                        <a:tabLst/>
                        <a:defRPr/>
                      </a:pPr>
                      <a:r>
                        <a:rPr lang="es-MX" sz="1200" b="0" dirty="0">
                          <a:effectLst/>
                          <a:latin typeface="Century Gothic" panose="020B0502020202020204" pitchFamily="34" charset="0"/>
                        </a:rPr>
                        <a:t>Aprendizaje esperado: </a:t>
                      </a:r>
                      <a:r>
                        <a:rPr lang="es-MX" sz="1200" dirty="0">
                          <a:latin typeface="Century Gothic" panose="020B0502020202020204" pitchFamily="34" charset="0"/>
                        </a:rPr>
                        <a:t>Comunica de manera oral y escrita los números del 1 al 10 en diversas situaciones y de diferentes maneras, incluida la convencional. </a:t>
                      </a:r>
                    </a:p>
                    <a:p>
                      <a:pPr marL="0" marR="0" lvl="0" indent="0" algn="ctr" defTabSz="1008035" rtl="0" eaLnBrk="1" fontAlgn="auto" latinLnBrk="0" hangingPunct="1">
                        <a:lnSpc>
                          <a:spcPct val="107000"/>
                        </a:lnSpc>
                        <a:spcBef>
                          <a:spcPts val="0"/>
                        </a:spcBef>
                        <a:spcAft>
                          <a:spcPts val="0"/>
                        </a:spcAft>
                        <a:buClrTx/>
                        <a:buSzTx/>
                        <a:buFontTx/>
                        <a:buNone/>
                        <a:tabLst/>
                        <a:defRPr/>
                      </a:pPr>
                      <a:endParaRPr lang="es-MX" sz="1200" b="0" i="0" u="none" kern="1200" dirty="0">
                        <a:solidFill>
                          <a:schemeClr val="tx1"/>
                        </a:solidFill>
                        <a:effectLst/>
                        <a:latin typeface="Century Gothic" panose="020B0502020202020204" pitchFamily="34" charset="0"/>
                        <a:ea typeface="+mn-ea"/>
                        <a:cs typeface="+mn-cs"/>
                      </a:endParaRPr>
                    </a:p>
                  </a:txBody>
                  <a:tcPr marL="65460" marR="65460" marT="0" marB="0">
                    <a:solidFill>
                      <a:schemeClr val="bg1"/>
                    </a:solidFill>
                  </a:tcPr>
                </a:tc>
                <a:tc hMerge="1">
                  <a:txBody>
                    <a:bodyPr/>
                    <a:lstStyle/>
                    <a:p>
                      <a:endParaRPr lang="es-MX"/>
                    </a:p>
                  </a:txBody>
                  <a:tcPr/>
                </a:tc>
                <a:extLst>
                  <a:ext uri="{0D108BD9-81ED-4DB2-BD59-A6C34878D82A}">
                    <a16:rowId xmlns:a16="http://schemas.microsoft.com/office/drawing/2014/main" val="978182247"/>
                  </a:ext>
                </a:extLst>
              </a:tr>
            </a:tbl>
          </a:graphicData>
        </a:graphic>
      </p:graphicFrame>
      <p:graphicFrame>
        <p:nvGraphicFramePr>
          <p:cNvPr id="5" name="Tabla 4">
            <a:extLst>
              <a:ext uri="{FF2B5EF4-FFF2-40B4-BE49-F238E27FC236}">
                <a16:creationId xmlns:a16="http://schemas.microsoft.com/office/drawing/2014/main" id="{DF9AD20E-2B81-4E10-BE88-A59722E3C175}"/>
              </a:ext>
            </a:extLst>
          </p:cNvPr>
          <p:cNvGraphicFramePr>
            <a:graphicFrameLocks noGrp="1"/>
          </p:cNvGraphicFramePr>
          <p:nvPr>
            <p:extLst>
              <p:ext uri="{D42A27DB-BD31-4B8C-83A1-F6EECF244321}">
                <p14:modId xmlns:p14="http://schemas.microsoft.com/office/powerpoint/2010/main" val="2405401968"/>
              </p:ext>
            </p:extLst>
          </p:nvPr>
        </p:nvGraphicFramePr>
        <p:xfrm>
          <a:off x="656770" y="3203189"/>
          <a:ext cx="6230409" cy="2438615"/>
        </p:xfrm>
        <a:graphic>
          <a:graphicData uri="http://schemas.openxmlformats.org/drawingml/2006/table">
            <a:tbl>
              <a:tblPr firstRow="1" firstCol="1" bandRow="1">
                <a:tableStyleId>{5940675A-B579-460E-94D1-54222C63F5DA}</a:tableStyleId>
              </a:tblPr>
              <a:tblGrid>
                <a:gridCol w="6230409">
                  <a:extLst>
                    <a:ext uri="{9D8B030D-6E8A-4147-A177-3AD203B41FA5}">
                      <a16:colId xmlns:a16="http://schemas.microsoft.com/office/drawing/2014/main" val="855956509"/>
                    </a:ext>
                  </a:extLst>
                </a:gridCol>
              </a:tblGrid>
              <a:tr h="386677">
                <a:tc>
                  <a:txBody>
                    <a:bodyPr/>
                    <a:lstStyle/>
                    <a:p>
                      <a:pPr algn="ctr">
                        <a:lnSpc>
                          <a:spcPct val="107000"/>
                        </a:lnSpc>
                        <a:spcAft>
                          <a:spcPts val="0"/>
                        </a:spcAft>
                      </a:pPr>
                      <a:r>
                        <a:rPr lang="es-MX" sz="1300" dirty="0">
                          <a:effectLst/>
                          <a:latin typeface="Century Gothic" panose="020B0502020202020204" pitchFamily="34" charset="0"/>
                        </a:rPr>
                        <a:t>Indicadores: (se redactan en base al aprendizaje esperado</a:t>
                      </a:r>
                      <a:r>
                        <a:rPr lang="es-MX" sz="1100" dirty="0">
                          <a:effectLst/>
                          <a:latin typeface="Century Gothic" panose="020B0502020202020204" pitchFamily="34" charset="0"/>
                        </a:rPr>
                        <a:t>)</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2687622371"/>
                  </a:ext>
                </a:extLst>
              </a:tr>
              <a:tr h="460936">
                <a:tc>
                  <a:txBody>
                    <a:bodyPr/>
                    <a:lstStyle/>
                    <a:p>
                      <a:pPr marL="285750" lvl="0" indent="-285750" algn="just">
                        <a:lnSpc>
                          <a:spcPct val="107000"/>
                        </a:lnSpc>
                        <a:spcAft>
                          <a:spcPts val="0"/>
                        </a:spcAft>
                        <a:buFont typeface="Arial" panose="020B0604020202020204" pitchFamily="34" charset="0"/>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Comunica los números del 1 al 10</a:t>
                      </a:r>
                    </a:p>
                  </a:txBody>
                  <a:tcPr marL="65460" marR="65460" marT="0" marB="0">
                    <a:solidFill>
                      <a:schemeClr val="bg1"/>
                    </a:solidFill>
                  </a:tcPr>
                </a:tc>
                <a:extLst>
                  <a:ext uri="{0D108BD9-81ED-4DB2-BD59-A6C34878D82A}">
                    <a16:rowId xmlns:a16="http://schemas.microsoft.com/office/drawing/2014/main" val="1055248113"/>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Identifica los números del 1 al 10</a:t>
                      </a:r>
                    </a:p>
                  </a:txBody>
                  <a:tcPr marL="65460" marR="65460" marT="0" marB="0">
                    <a:solidFill>
                      <a:schemeClr val="bg1"/>
                    </a:solidFill>
                  </a:tcPr>
                </a:tc>
                <a:extLst>
                  <a:ext uri="{0D108BD9-81ED-4DB2-BD59-A6C34878D82A}">
                    <a16:rowId xmlns:a16="http://schemas.microsoft.com/office/drawing/2014/main" val="1602861088"/>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rPr>
                        <a:t>Escribe los números del 1 al 10</a:t>
                      </a:r>
                      <a:endParaRPr lang="es-MX" sz="13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1349356242"/>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Establece correspondencia entre el numero y el objeto que cuenta</a:t>
                      </a:r>
                    </a:p>
                  </a:txBody>
                  <a:tcPr marL="65460" marR="65460" marT="0" marB="0">
                    <a:solidFill>
                      <a:schemeClr val="bg1"/>
                    </a:solidFill>
                  </a:tcPr>
                </a:tc>
                <a:extLst>
                  <a:ext uri="{0D108BD9-81ED-4DB2-BD59-A6C34878D82A}">
                    <a16:rowId xmlns:a16="http://schemas.microsoft.com/office/drawing/2014/main" val="2192976467"/>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Comprende que el ultimo numero nombrado es el que indica cuantos objetos tiene</a:t>
                      </a:r>
                    </a:p>
                  </a:txBody>
                  <a:tcPr marL="65460" marR="65460" marT="0" marB="0">
                    <a:solidFill>
                      <a:schemeClr val="bg1"/>
                    </a:solidFill>
                  </a:tcPr>
                </a:tc>
                <a:extLst>
                  <a:ext uri="{0D108BD9-81ED-4DB2-BD59-A6C34878D82A}">
                    <a16:rowId xmlns:a16="http://schemas.microsoft.com/office/drawing/2014/main" val="144014013"/>
                  </a:ext>
                </a:extLst>
              </a:tr>
            </a:tbl>
          </a:graphicData>
        </a:graphic>
      </p:graphicFrame>
      <p:graphicFrame>
        <p:nvGraphicFramePr>
          <p:cNvPr id="6" name="Tabla 5">
            <a:extLst>
              <a:ext uri="{FF2B5EF4-FFF2-40B4-BE49-F238E27FC236}">
                <a16:creationId xmlns:a16="http://schemas.microsoft.com/office/drawing/2014/main" id="{6E251F42-12BB-4BA1-8107-CEE24A7C0BBB}"/>
              </a:ext>
            </a:extLst>
          </p:cNvPr>
          <p:cNvGraphicFramePr>
            <a:graphicFrameLocks noGrp="1"/>
          </p:cNvGraphicFramePr>
          <p:nvPr>
            <p:extLst>
              <p:ext uri="{D42A27DB-BD31-4B8C-83A1-F6EECF244321}">
                <p14:modId xmlns:p14="http://schemas.microsoft.com/office/powerpoint/2010/main" val="2530815395"/>
              </p:ext>
            </p:extLst>
          </p:nvPr>
        </p:nvGraphicFramePr>
        <p:xfrm>
          <a:off x="656770" y="6078531"/>
          <a:ext cx="6230408" cy="2116348"/>
        </p:xfrm>
        <a:graphic>
          <a:graphicData uri="http://schemas.openxmlformats.org/drawingml/2006/table">
            <a:tbl>
              <a:tblPr firstRow="1" firstCol="1" bandRow="1">
                <a:tableStyleId>{5940675A-B579-460E-94D1-54222C63F5DA}</a:tableStyleId>
              </a:tblPr>
              <a:tblGrid>
                <a:gridCol w="6230408">
                  <a:extLst>
                    <a:ext uri="{9D8B030D-6E8A-4147-A177-3AD203B41FA5}">
                      <a16:colId xmlns:a16="http://schemas.microsoft.com/office/drawing/2014/main" val="3797232304"/>
                    </a:ext>
                  </a:extLst>
                </a:gridCol>
              </a:tblGrid>
              <a:tr h="2116348">
                <a:tc>
                  <a:txBody>
                    <a:bodyPr/>
                    <a:lstStyle/>
                    <a:p>
                      <a:pPr algn="ctr">
                        <a:lnSpc>
                          <a:spcPct val="107000"/>
                        </a:lnSpc>
                        <a:spcAft>
                          <a:spcPts val="0"/>
                        </a:spcAft>
                      </a:pPr>
                      <a:r>
                        <a:rPr lang="es-MX" sz="1200" dirty="0">
                          <a:effectLst/>
                          <a:latin typeface="Century Gothic" panose="020B0502020202020204" pitchFamily="34" charset="0"/>
                        </a:rPr>
                        <a:t>Describe el proceso del alumno</a:t>
                      </a:r>
                    </a:p>
                    <a:p>
                      <a:pPr algn="just">
                        <a:lnSpc>
                          <a:spcPct val="107000"/>
                        </a:lnSpc>
                        <a:spcAft>
                          <a:spcPts val="0"/>
                        </a:spcAft>
                      </a:pPr>
                      <a:r>
                        <a:rPr lang="es-MX" sz="1200" dirty="0">
                          <a:effectLst/>
                          <a:latin typeface="Century Gothic" panose="020B0502020202020204" pitchFamily="34" charset="0"/>
                        </a:rPr>
                        <a:t> </a:t>
                      </a:r>
                    </a:p>
                    <a:p>
                      <a:pPr algn="just">
                        <a:lnSpc>
                          <a:spcPct val="107000"/>
                        </a:lnSpc>
                        <a:spcAft>
                          <a:spcPts val="0"/>
                        </a:spcAft>
                      </a:pPr>
                      <a:r>
                        <a:rPr lang="es-MX" sz="1200" dirty="0">
                          <a:effectLst/>
                          <a:latin typeface="Century Gothic" panose="020B0502020202020204" pitchFamily="34" charset="0"/>
                        </a:rPr>
                        <a:t> Observa diferentes tarjetas con números y los identifica hasta el 10. </a:t>
                      </a:r>
                    </a:p>
                    <a:p>
                      <a:pPr algn="just">
                        <a:lnSpc>
                          <a:spcPct val="107000"/>
                        </a:lnSpc>
                        <a:spcAft>
                          <a:spcPts val="0"/>
                        </a:spcAft>
                      </a:pPr>
                      <a:r>
                        <a:rPr lang="es-MX" sz="1200" dirty="0">
                          <a:effectLst/>
                          <a:latin typeface="Century Gothic" panose="020B0502020202020204" pitchFamily="34" charset="0"/>
                        </a:rPr>
                        <a:t>Escucha un numero y toma los objetos correspondientes</a:t>
                      </a:r>
                    </a:p>
                    <a:p>
                      <a:pPr algn="just">
                        <a:lnSpc>
                          <a:spcPct val="107000"/>
                        </a:lnSpc>
                        <a:spcAft>
                          <a:spcPts val="0"/>
                        </a:spcAft>
                      </a:pPr>
                      <a:r>
                        <a:rPr lang="es-MX" sz="1200" dirty="0">
                          <a:effectLst/>
                          <a:latin typeface="Century Gothic" panose="020B0502020202020204" pitchFamily="34" charset="0"/>
                        </a:rPr>
                        <a:t>Cuenta elementos y requiere apoyo para comprender que </a:t>
                      </a:r>
                      <a:r>
                        <a:rPr lang="es-MX" sz="1200" dirty="0">
                          <a:effectLst/>
                          <a:latin typeface="Century Gothic" panose="020B0502020202020204" pitchFamily="34" charset="0"/>
                          <a:ea typeface="Calibri" panose="020F0502020204030204" pitchFamily="34" charset="0"/>
                          <a:cs typeface="Times New Roman" panose="02020603050405020304" pitchFamily="18" charset="0"/>
                        </a:rPr>
                        <a:t>el ultimo numero nombrado es el que indica cuantos objetos tiene.</a:t>
                      </a:r>
                    </a:p>
                    <a:p>
                      <a:pPr algn="just">
                        <a:lnSpc>
                          <a:spcPct val="107000"/>
                        </a:lnSpc>
                        <a:spcAft>
                          <a:spcPts val="0"/>
                        </a:spcAft>
                      </a:pPr>
                      <a:r>
                        <a:rPr lang="es-MX" sz="1200" dirty="0">
                          <a:effectLst/>
                          <a:latin typeface="Century Gothic" panose="020B0502020202020204" pitchFamily="34" charset="0"/>
                          <a:cs typeface="Times New Roman" panose="02020603050405020304" pitchFamily="18" charset="0"/>
                        </a:rPr>
                        <a:t>Requiere apoyo para contar los elementos  de una colección de 10</a:t>
                      </a:r>
                    </a:p>
                    <a:p>
                      <a:pPr algn="just">
                        <a:lnSpc>
                          <a:spcPct val="107000"/>
                        </a:lnSpc>
                        <a:spcAft>
                          <a:spcPts val="0"/>
                        </a:spcAft>
                      </a:pPr>
                      <a:endParaRPr lang="es-MX" sz="1200" dirty="0">
                        <a:effectLst/>
                        <a:latin typeface="Century Gothic" panose="020B0502020202020204" pitchFamily="34" charset="0"/>
                        <a:cs typeface="Times New Roman" panose="02020603050405020304" pitchFamily="18" charset="0"/>
                      </a:endParaRPr>
                    </a:p>
                    <a:p>
                      <a:pPr algn="just">
                        <a:lnSpc>
                          <a:spcPct val="107000"/>
                        </a:lnSpc>
                        <a:spcAft>
                          <a:spcPts val="0"/>
                        </a:spcAft>
                      </a:pPr>
                      <a:endParaRPr lang="es-MX" sz="1200" dirty="0">
                        <a:effectLst/>
                        <a:latin typeface="Century Gothic" panose="020B0502020202020204" pitchFamily="34" charset="0"/>
                        <a:cs typeface="Times New Roman" panose="02020603050405020304" pitchFamily="18" charset="0"/>
                      </a:endParaRPr>
                    </a:p>
                    <a:p>
                      <a:pPr algn="just">
                        <a:lnSpc>
                          <a:spcPct val="107000"/>
                        </a:lnSpc>
                        <a:spcAft>
                          <a:spcPts val="0"/>
                        </a:spcAft>
                      </a:pPr>
                      <a:r>
                        <a:rPr lang="es-MX" sz="1200" dirty="0">
                          <a:effectLst/>
                          <a:latin typeface="Century Gothic" panose="020B0502020202020204" pitchFamily="34" charset="0"/>
                          <a:cs typeface="Times New Roman" panose="02020603050405020304" pitchFamily="18" charset="0"/>
                        </a:rPr>
                        <a:t>*Agarrar correctamente  las tijeras*</a:t>
                      </a:r>
                      <a:endParaRPr lang="es-MX" sz="1200" dirty="0">
                        <a:effectLst/>
                      </a:endParaRPr>
                    </a:p>
                  </a:txBody>
                  <a:tcPr marL="65460" marR="65460" marT="0" marB="0">
                    <a:solidFill>
                      <a:schemeClr val="bg1"/>
                    </a:solidFill>
                  </a:tcPr>
                </a:tc>
                <a:extLst>
                  <a:ext uri="{0D108BD9-81ED-4DB2-BD59-A6C34878D82A}">
                    <a16:rowId xmlns:a16="http://schemas.microsoft.com/office/drawing/2014/main" val="2785235787"/>
                  </a:ext>
                </a:extLst>
              </a:tr>
            </a:tbl>
          </a:graphicData>
        </a:graphic>
      </p:graphicFrame>
      <p:sp>
        <p:nvSpPr>
          <p:cNvPr id="7" name="Rectangle 1">
            <a:extLst>
              <a:ext uri="{FF2B5EF4-FFF2-40B4-BE49-F238E27FC236}">
                <a16:creationId xmlns:a16="http://schemas.microsoft.com/office/drawing/2014/main" id="{2F060930-4644-48F9-90E7-DA24B84F0906}"/>
              </a:ext>
            </a:extLst>
          </p:cNvPr>
          <p:cNvSpPr>
            <a:spLocks noChangeArrowheads="1"/>
          </p:cNvSpPr>
          <p:nvPr/>
        </p:nvSpPr>
        <p:spPr bwMode="auto">
          <a:xfrm>
            <a:off x="448613" y="797879"/>
            <a:ext cx="6656704" cy="910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79" tIns="43640" rIns="87279" bIns="4364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EVALUACIÓN CONTINUA</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a typeface="Calibri" panose="020F0502020204030204" pitchFamily="34" charset="0"/>
              <a:cs typeface="Times New Roman" panose="02020603050405020304" pitchFamily="18" charset="0"/>
            </a:endParaRPr>
          </a:p>
          <a:p>
            <a:pP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Alumno: Mateo García Espinoza 		Fecha: 28/04/2021</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ndParaRPr>
          </a:p>
        </p:txBody>
      </p:sp>
    </p:spTree>
    <p:extLst>
      <p:ext uri="{BB962C8B-B14F-4D97-AF65-F5344CB8AC3E}">
        <p14:creationId xmlns:p14="http://schemas.microsoft.com/office/powerpoint/2010/main" val="17935486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3A13805-55C9-4894-BE0C-EB46FEA2EC97}"/>
              </a:ext>
            </a:extLst>
          </p:cNvPr>
          <p:cNvSpPr/>
          <p:nvPr/>
        </p:nvSpPr>
        <p:spPr>
          <a:xfrm>
            <a:off x="448613" y="476655"/>
            <a:ext cx="6656704" cy="9124950"/>
          </a:xfrm>
          <a:prstGeom prst="rect">
            <a:avLst/>
          </a:prstGeom>
          <a:noFill/>
          <a:ln w="57150">
            <a:solidFill>
              <a:srgbClr val="B3EB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sp>
        <p:nvSpPr>
          <p:cNvPr id="3" name="Rectángulo 2">
            <a:extLst>
              <a:ext uri="{FF2B5EF4-FFF2-40B4-BE49-F238E27FC236}">
                <a16:creationId xmlns:a16="http://schemas.microsoft.com/office/drawing/2014/main" id="{9281BB8F-4EBE-417D-99D1-3E224C72DB79}"/>
              </a:ext>
            </a:extLst>
          </p:cNvPr>
          <p:cNvSpPr/>
          <p:nvPr/>
        </p:nvSpPr>
        <p:spPr>
          <a:xfrm>
            <a:off x="273517" y="321014"/>
            <a:ext cx="7002771" cy="9445555"/>
          </a:xfrm>
          <a:prstGeom prst="rect">
            <a:avLst/>
          </a:prstGeom>
          <a:noFill/>
          <a:ln w="57150">
            <a:solidFill>
              <a:srgbClr val="FFD4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graphicFrame>
        <p:nvGraphicFramePr>
          <p:cNvPr id="4" name="Tabla 3">
            <a:extLst>
              <a:ext uri="{FF2B5EF4-FFF2-40B4-BE49-F238E27FC236}">
                <a16:creationId xmlns:a16="http://schemas.microsoft.com/office/drawing/2014/main" id="{387B21DB-3A73-4BC8-ACBB-93FC4C0AEABE}"/>
              </a:ext>
            </a:extLst>
          </p:cNvPr>
          <p:cNvGraphicFramePr>
            <a:graphicFrameLocks noGrp="1"/>
          </p:cNvGraphicFramePr>
          <p:nvPr/>
        </p:nvGraphicFramePr>
        <p:xfrm>
          <a:off x="656771" y="1708289"/>
          <a:ext cx="6230410" cy="1232866"/>
        </p:xfrm>
        <a:graphic>
          <a:graphicData uri="http://schemas.openxmlformats.org/drawingml/2006/table">
            <a:tbl>
              <a:tblPr firstRow="1" firstCol="1" bandRow="1">
                <a:tableStyleId>{5940675A-B579-460E-94D1-54222C63F5DA}</a:tableStyleId>
              </a:tblPr>
              <a:tblGrid>
                <a:gridCol w="3542742">
                  <a:extLst>
                    <a:ext uri="{9D8B030D-6E8A-4147-A177-3AD203B41FA5}">
                      <a16:colId xmlns:a16="http://schemas.microsoft.com/office/drawing/2014/main" val="4127072051"/>
                    </a:ext>
                  </a:extLst>
                </a:gridCol>
                <a:gridCol w="2687668">
                  <a:extLst>
                    <a:ext uri="{9D8B030D-6E8A-4147-A177-3AD203B41FA5}">
                      <a16:colId xmlns:a16="http://schemas.microsoft.com/office/drawing/2014/main" val="3464665095"/>
                    </a:ext>
                  </a:extLst>
                </a:gridCol>
              </a:tblGrid>
              <a:tr h="284429">
                <a:tc gridSpan="2">
                  <a:txBody>
                    <a:bodyPr/>
                    <a:lstStyle/>
                    <a:p>
                      <a:pPr marL="0" marR="0" lvl="0" indent="0" algn="ctr" defTabSz="1007943" rtl="0" eaLnBrk="1" fontAlgn="auto" latinLnBrk="0" hangingPunct="1">
                        <a:lnSpc>
                          <a:spcPct val="107000"/>
                        </a:lnSpc>
                        <a:spcBef>
                          <a:spcPts val="0"/>
                        </a:spcBef>
                        <a:spcAft>
                          <a:spcPts val="0"/>
                        </a:spcAft>
                        <a:buClrTx/>
                        <a:buSzTx/>
                        <a:buFontTx/>
                        <a:buNone/>
                        <a:tabLst/>
                        <a:defRPr/>
                      </a:pPr>
                      <a:r>
                        <a:rPr lang="es-MX" sz="1200" b="0" dirty="0">
                          <a:effectLst/>
                          <a:latin typeface="Century Gothic" panose="020B0502020202020204" pitchFamily="34" charset="0"/>
                        </a:rPr>
                        <a:t>Pensamiento matemático </a:t>
                      </a:r>
                      <a:endParaRPr lang="es-MX" sz="1200" dirty="0">
                        <a:latin typeface="Century Gothic" panose="020B0502020202020204" pitchFamily="34" charset="0"/>
                      </a:endParaRPr>
                    </a:p>
                  </a:txBody>
                  <a:tcPr marL="65460" marR="65460" marT="0" marB="0">
                    <a:solidFill>
                      <a:srgbClr val="C5E5E9"/>
                    </a:solidFill>
                  </a:tcPr>
                </a:tc>
                <a:tc hMerge="1">
                  <a:txBody>
                    <a:bodyPr/>
                    <a:lstStyle/>
                    <a:p>
                      <a:endParaRPr lang="es-MX"/>
                    </a:p>
                  </a:txBody>
                  <a:tcPr/>
                </a:tc>
                <a:extLst>
                  <a:ext uri="{0D108BD9-81ED-4DB2-BD59-A6C34878D82A}">
                    <a16:rowId xmlns:a16="http://schemas.microsoft.com/office/drawing/2014/main" val="4156151058"/>
                  </a:ext>
                </a:extLst>
              </a:tr>
              <a:tr h="328693">
                <a:tc>
                  <a:txBody>
                    <a:bodyPr/>
                    <a:lstStyle/>
                    <a:p>
                      <a:pPr algn="ctr">
                        <a:lnSpc>
                          <a:spcPct val="107000"/>
                        </a:lnSpc>
                        <a:spcAft>
                          <a:spcPts val="0"/>
                        </a:spcAft>
                      </a:pPr>
                      <a:r>
                        <a:rPr lang="es-MX" sz="1200" b="0" dirty="0">
                          <a:effectLst/>
                          <a:latin typeface="Century Gothic" panose="020B0502020202020204" pitchFamily="34" charset="0"/>
                        </a:rPr>
                        <a:t>Organizador curricular 1: Numero, algebra y variación</a:t>
                      </a:r>
                      <a:endParaRPr lang="es-MX"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tc>
                  <a:txBody>
                    <a:bodyPr/>
                    <a:lstStyle/>
                    <a:p>
                      <a:pPr marL="0" marR="0" lvl="0" indent="0" algn="ctr" defTabSz="1008035" rtl="0" eaLnBrk="1" fontAlgn="auto" latinLnBrk="0" hangingPunct="1">
                        <a:lnSpc>
                          <a:spcPct val="100000"/>
                        </a:lnSpc>
                        <a:spcBef>
                          <a:spcPts val="0"/>
                        </a:spcBef>
                        <a:spcAft>
                          <a:spcPts val="0"/>
                        </a:spcAft>
                        <a:buClrTx/>
                        <a:buSzTx/>
                        <a:buFontTx/>
                        <a:buNone/>
                        <a:tabLst/>
                        <a:defRPr/>
                      </a:pPr>
                      <a:r>
                        <a:rPr lang="es-MX" sz="1200" b="0" dirty="0">
                          <a:effectLst/>
                          <a:latin typeface="Century Gothic" panose="020B0502020202020204" pitchFamily="34" charset="0"/>
                        </a:rPr>
                        <a:t>Organizador curricular 2 Numero </a:t>
                      </a:r>
                      <a:endParaRPr lang="es-MX" sz="1200" dirty="0">
                        <a:solidFill>
                          <a:schemeClr val="tx1"/>
                        </a:solidFill>
                        <a:latin typeface="Century Gothic" panose="020B0502020202020204" pitchFamily="34" charset="0"/>
                      </a:endParaRPr>
                    </a:p>
                  </a:txBody>
                  <a:tcPr marL="65460" marR="65460" marT="0" marB="0">
                    <a:solidFill>
                      <a:schemeClr val="bg1"/>
                    </a:solidFill>
                  </a:tcPr>
                </a:tc>
                <a:extLst>
                  <a:ext uri="{0D108BD9-81ED-4DB2-BD59-A6C34878D82A}">
                    <a16:rowId xmlns:a16="http://schemas.microsoft.com/office/drawing/2014/main" val="2342859306"/>
                  </a:ext>
                </a:extLst>
              </a:tr>
              <a:tr h="499610">
                <a:tc gridSpan="2">
                  <a:txBody>
                    <a:bodyPr/>
                    <a:lstStyle/>
                    <a:p>
                      <a:pPr marL="0" marR="0" lvl="0" indent="0" algn="ctr" defTabSz="1008035" rtl="0" eaLnBrk="1" fontAlgn="auto" latinLnBrk="0" hangingPunct="1">
                        <a:lnSpc>
                          <a:spcPct val="107000"/>
                        </a:lnSpc>
                        <a:spcBef>
                          <a:spcPts val="0"/>
                        </a:spcBef>
                        <a:spcAft>
                          <a:spcPts val="0"/>
                        </a:spcAft>
                        <a:buClrTx/>
                        <a:buSzTx/>
                        <a:buFontTx/>
                        <a:buNone/>
                        <a:tabLst/>
                        <a:defRPr/>
                      </a:pPr>
                      <a:r>
                        <a:rPr lang="es-MX" sz="1200" b="0" dirty="0">
                          <a:effectLst/>
                          <a:latin typeface="Century Gothic" panose="020B0502020202020204" pitchFamily="34" charset="0"/>
                        </a:rPr>
                        <a:t>Aprendizaje esperado: </a:t>
                      </a:r>
                      <a:r>
                        <a:rPr lang="es-MX" sz="1200" dirty="0">
                          <a:latin typeface="Century Gothic" panose="020B0502020202020204" pitchFamily="34" charset="0"/>
                        </a:rPr>
                        <a:t>Comunica de manera oral y escrita los números del 1 al 10 en diversas situaciones y de diferentes maneras, incluida la convencional. </a:t>
                      </a:r>
                    </a:p>
                    <a:p>
                      <a:pPr marL="0" marR="0" lvl="0" indent="0" algn="ctr" defTabSz="1008035" rtl="0" eaLnBrk="1" fontAlgn="auto" latinLnBrk="0" hangingPunct="1">
                        <a:lnSpc>
                          <a:spcPct val="107000"/>
                        </a:lnSpc>
                        <a:spcBef>
                          <a:spcPts val="0"/>
                        </a:spcBef>
                        <a:spcAft>
                          <a:spcPts val="0"/>
                        </a:spcAft>
                        <a:buClrTx/>
                        <a:buSzTx/>
                        <a:buFontTx/>
                        <a:buNone/>
                        <a:tabLst/>
                        <a:defRPr/>
                      </a:pPr>
                      <a:endParaRPr lang="es-MX" sz="1200" b="0" i="0" u="none" kern="1200" dirty="0">
                        <a:solidFill>
                          <a:schemeClr val="tx1"/>
                        </a:solidFill>
                        <a:effectLst/>
                        <a:latin typeface="Century Gothic" panose="020B0502020202020204" pitchFamily="34" charset="0"/>
                        <a:ea typeface="+mn-ea"/>
                        <a:cs typeface="+mn-cs"/>
                      </a:endParaRPr>
                    </a:p>
                  </a:txBody>
                  <a:tcPr marL="65460" marR="65460" marT="0" marB="0">
                    <a:solidFill>
                      <a:schemeClr val="bg1"/>
                    </a:solidFill>
                  </a:tcPr>
                </a:tc>
                <a:tc hMerge="1">
                  <a:txBody>
                    <a:bodyPr/>
                    <a:lstStyle/>
                    <a:p>
                      <a:endParaRPr lang="es-MX"/>
                    </a:p>
                  </a:txBody>
                  <a:tcPr/>
                </a:tc>
                <a:extLst>
                  <a:ext uri="{0D108BD9-81ED-4DB2-BD59-A6C34878D82A}">
                    <a16:rowId xmlns:a16="http://schemas.microsoft.com/office/drawing/2014/main" val="978182247"/>
                  </a:ext>
                </a:extLst>
              </a:tr>
            </a:tbl>
          </a:graphicData>
        </a:graphic>
      </p:graphicFrame>
      <p:graphicFrame>
        <p:nvGraphicFramePr>
          <p:cNvPr id="5" name="Tabla 4">
            <a:extLst>
              <a:ext uri="{FF2B5EF4-FFF2-40B4-BE49-F238E27FC236}">
                <a16:creationId xmlns:a16="http://schemas.microsoft.com/office/drawing/2014/main" id="{DF9AD20E-2B81-4E10-BE88-A59722E3C175}"/>
              </a:ext>
            </a:extLst>
          </p:cNvPr>
          <p:cNvGraphicFramePr>
            <a:graphicFrameLocks noGrp="1"/>
          </p:cNvGraphicFramePr>
          <p:nvPr/>
        </p:nvGraphicFramePr>
        <p:xfrm>
          <a:off x="656770" y="3203189"/>
          <a:ext cx="6230409" cy="2438615"/>
        </p:xfrm>
        <a:graphic>
          <a:graphicData uri="http://schemas.openxmlformats.org/drawingml/2006/table">
            <a:tbl>
              <a:tblPr firstRow="1" firstCol="1" bandRow="1">
                <a:tableStyleId>{5940675A-B579-460E-94D1-54222C63F5DA}</a:tableStyleId>
              </a:tblPr>
              <a:tblGrid>
                <a:gridCol w="6230409">
                  <a:extLst>
                    <a:ext uri="{9D8B030D-6E8A-4147-A177-3AD203B41FA5}">
                      <a16:colId xmlns:a16="http://schemas.microsoft.com/office/drawing/2014/main" val="855956509"/>
                    </a:ext>
                  </a:extLst>
                </a:gridCol>
              </a:tblGrid>
              <a:tr h="386677">
                <a:tc>
                  <a:txBody>
                    <a:bodyPr/>
                    <a:lstStyle/>
                    <a:p>
                      <a:pPr algn="ctr">
                        <a:lnSpc>
                          <a:spcPct val="107000"/>
                        </a:lnSpc>
                        <a:spcAft>
                          <a:spcPts val="0"/>
                        </a:spcAft>
                      </a:pPr>
                      <a:r>
                        <a:rPr lang="es-MX" sz="1300" dirty="0">
                          <a:effectLst/>
                          <a:latin typeface="Century Gothic" panose="020B0502020202020204" pitchFamily="34" charset="0"/>
                        </a:rPr>
                        <a:t>Indicadores: (se redactan en base al aprendizaje esperado</a:t>
                      </a:r>
                      <a:r>
                        <a:rPr lang="es-MX" sz="1100" dirty="0">
                          <a:effectLst/>
                          <a:latin typeface="Century Gothic" panose="020B0502020202020204" pitchFamily="34" charset="0"/>
                        </a:rPr>
                        <a:t>)</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2687622371"/>
                  </a:ext>
                </a:extLst>
              </a:tr>
              <a:tr h="460936">
                <a:tc>
                  <a:txBody>
                    <a:bodyPr/>
                    <a:lstStyle/>
                    <a:p>
                      <a:pPr marL="285750" lvl="0" indent="-285750" algn="just">
                        <a:lnSpc>
                          <a:spcPct val="107000"/>
                        </a:lnSpc>
                        <a:spcAft>
                          <a:spcPts val="0"/>
                        </a:spcAft>
                        <a:buFont typeface="Arial" panose="020B0604020202020204" pitchFamily="34" charset="0"/>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Comunica los números del 1 al 10</a:t>
                      </a:r>
                    </a:p>
                  </a:txBody>
                  <a:tcPr marL="65460" marR="65460" marT="0" marB="0">
                    <a:solidFill>
                      <a:schemeClr val="bg1"/>
                    </a:solidFill>
                  </a:tcPr>
                </a:tc>
                <a:extLst>
                  <a:ext uri="{0D108BD9-81ED-4DB2-BD59-A6C34878D82A}">
                    <a16:rowId xmlns:a16="http://schemas.microsoft.com/office/drawing/2014/main" val="1055248113"/>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Identifica los números del 1 al 10</a:t>
                      </a:r>
                    </a:p>
                  </a:txBody>
                  <a:tcPr marL="65460" marR="65460" marT="0" marB="0">
                    <a:solidFill>
                      <a:schemeClr val="bg1"/>
                    </a:solidFill>
                  </a:tcPr>
                </a:tc>
                <a:extLst>
                  <a:ext uri="{0D108BD9-81ED-4DB2-BD59-A6C34878D82A}">
                    <a16:rowId xmlns:a16="http://schemas.microsoft.com/office/drawing/2014/main" val="1602861088"/>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rPr>
                        <a:t>Escribe los números del 1 al 10</a:t>
                      </a:r>
                      <a:endParaRPr lang="es-MX" sz="13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1349356242"/>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Establece correspondencia entre el numero y el objeto que cuenta</a:t>
                      </a:r>
                    </a:p>
                  </a:txBody>
                  <a:tcPr marL="65460" marR="65460" marT="0" marB="0">
                    <a:solidFill>
                      <a:schemeClr val="bg1"/>
                    </a:solidFill>
                  </a:tcPr>
                </a:tc>
                <a:extLst>
                  <a:ext uri="{0D108BD9-81ED-4DB2-BD59-A6C34878D82A}">
                    <a16:rowId xmlns:a16="http://schemas.microsoft.com/office/drawing/2014/main" val="2192976467"/>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Comprende que el ultimo numero nombrado es el que indica cuantos objetos tiene</a:t>
                      </a:r>
                    </a:p>
                  </a:txBody>
                  <a:tcPr marL="65460" marR="65460" marT="0" marB="0">
                    <a:solidFill>
                      <a:schemeClr val="bg1"/>
                    </a:solidFill>
                  </a:tcPr>
                </a:tc>
                <a:extLst>
                  <a:ext uri="{0D108BD9-81ED-4DB2-BD59-A6C34878D82A}">
                    <a16:rowId xmlns:a16="http://schemas.microsoft.com/office/drawing/2014/main" val="144014013"/>
                  </a:ext>
                </a:extLst>
              </a:tr>
            </a:tbl>
          </a:graphicData>
        </a:graphic>
      </p:graphicFrame>
      <p:graphicFrame>
        <p:nvGraphicFramePr>
          <p:cNvPr id="6" name="Tabla 5">
            <a:extLst>
              <a:ext uri="{FF2B5EF4-FFF2-40B4-BE49-F238E27FC236}">
                <a16:creationId xmlns:a16="http://schemas.microsoft.com/office/drawing/2014/main" id="{6E251F42-12BB-4BA1-8107-CEE24A7C0BBB}"/>
              </a:ext>
            </a:extLst>
          </p:cNvPr>
          <p:cNvGraphicFramePr>
            <a:graphicFrameLocks noGrp="1"/>
          </p:cNvGraphicFramePr>
          <p:nvPr>
            <p:extLst>
              <p:ext uri="{D42A27DB-BD31-4B8C-83A1-F6EECF244321}">
                <p14:modId xmlns:p14="http://schemas.microsoft.com/office/powerpoint/2010/main" val="3922369249"/>
              </p:ext>
            </p:extLst>
          </p:nvPr>
        </p:nvGraphicFramePr>
        <p:xfrm>
          <a:off x="656770" y="6184715"/>
          <a:ext cx="6230408" cy="2116348"/>
        </p:xfrm>
        <a:graphic>
          <a:graphicData uri="http://schemas.openxmlformats.org/drawingml/2006/table">
            <a:tbl>
              <a:tblPr firstRow="1" firstCol="1" bandRow="1">
                <a:tableStyleId>{5940675A-B579-460E-94D1-54222C63F5DA}</a:tableStyleId>
              </a:tblPr>
              <a:tblGrid>
                <a:gridCol w="6230408">
                  <a:extLst>
                    <a:ext uri="{9D8B030D-6E8A-4147-A177-3AD203B41FA5}">
                      <a16:colId xmlns:a16="http://schemas.microsoft.com/office/drawing/2014/main" val="3797232304"/>
                    </a:ext>
                  </a:extLst>
                </a:gridCol>
              </a:tblGrid>
              <a:tr h="2116348">
                <a:tc>
                  <a:txBody>
                    <a:bodyPr/>
                    <a:lstStyle/>
                    <a:p>
                      <a:pPr algn="just">
                        <a:lnSpc>
                          <a:spcPct val="107000"/>
                        </a:lnSpc>
                        <a:spcAft>
                          <a:spcPts val="0"/>
                        </a:spcAft>
                      </a:pPr>
                      <a:r>
                        <a:rPr lang="es-MX" sz="1200" dirty="0">
                          <a:effectLst/>
                          <a:latin typeface="Century Gothic" panose="020B0502020202020204" pitchFamily="34" charset="0"/>
                        </a:rPr>
                        <a:t>Describe el proceso del alumno</a:t>
                      </a:r>
                    </a:p>
                    <a:p>
                      <a:pPr algn="just">
                        <a:lnSpc>
                          <a:spcPct val="107000"/>
                        </a:lnSpc>
                        <a:spcAft>
                          <a:spcPts val="0"/>
                        </a:spcAft>
                      </a:pPr>
                      <a:r>
                        <a:rPr lang="es-MX" sz="1200" dirty="0">
                          <a:effectLst/>
                          <a:latin typeface="Century Gothic" panose="020B0502020202020204" pitchFamily="34" charset="0"/>
                        </a:rPr>
                        <a:t>Identifica y comenta que números se necesitan para crear otros. </a:t>
                      </a:r>
                    </a:p>
                    <a:p>
                      <a:pPr algn="just">
                        <a:lnSpc>
                          <a:spcPct val="107000"/>
                        </a:lnSpc>
                        <a:spcAft>
                          <a:spcPts val="0"/>
                        </a:spcAft>
                      </a:pPr>
                      <a:r>
                        <a:rPr lang="es-MX" sz="1200" dirty="0">
                          <a:effectLst/>
                          <a:latin typeface="Century Gothic" panose="020B0502020202020204" pitchFamily="34" charset="0"/>
                        </a:rPr>
                        <a:t>Observa diferentes tarjetas con números y los identifica hasta el 10. </a:t>
                      </a:r>
                    </a:p>
                    <a:p>
                      <a:pPr algn="just">
                        <a:lnSpc>
                          <a:spcPct val="107000"/>
                        </a:lnSpc>
                        <a:spcAft>
                          <a:spcPts val="0"/>
                        </a:spcAft>
                      </a:pPr>
                      <a:r>
                        <a:rPr lang="es-MX" sz="1200" dirty="0">
                          <a:effectLst/>
                          <a:latin typeface="Century Gothic" panose="020B0502020202020204" pitchFamily="34" charset="0"/>
                        </a:rPr>
                        <a:t>Escucha un numero y toma los objetos correspondientes</a:t>
                      </a:r>
                    </a:p>
                    <a:p>
                      <a:pPr algn="just">
                        <a:lnSpc>
                          <a:spcPct val="107000"/>
                        </a:lnSpc>
                        <a:spcAft>
                          <a:spcPts val="0"/>
                        </a:spcAft>
                      </a:pPr>
                      <a:r>
                        <a:rPr lang="es-MX" sz="1200" dirty="0">
                          <a:effectLst/>
                          <a:latin typeface="Century Gothic" panose="020B0502020202020204" pitchFamily="34" charset="0"/>
                        </a:rPr>
                        <a:t>Cuenta elementos y comprende que el ultimo numero  </a:t>
                      </a:r>
                      <a:r>
                        <a:rPr lang="es-MX" sz="1200" dirty="0">
                          <a:effectLst/>
                          <a:latin typeface="Century Gothic" panose="020B0502020202020204" pitchFamily="34" charset="0"/>
                          <a:ea typeface="Calibri" panose="020F0502020204030204" pitchFamily="34" charset="0"/>
                          <a:cs typeface="Times New Roman" panose="02020603050405020304" pitchFamily="18" charset="0"/>
                        </a:rPr>
                        <a:t>nombrado es el que indica cuantos objetos tiene.</a:t>
                      </a:r>
                    </a:p>
                    <a:p>
                      <a:pPr algn="just">
                        <a:lnSpc>
                          <a:spcPct val="107000"/>
                        </a:lnSpc>
                        <a:spcAft>
                          <a:spcPts val="0"/>
                        </a:spcAft>
                      </a:pPr>
                      <a:r>
                        <a:rPr lang="es-MX" sz="1200" dirty="0">
                          <a:effectLst/>
                          <a:latin typeface="Century Gothic" panose="020B0502020202020204" pitchFamily="34" charset="0"/>
                          <a:cs typeface="Times New Roman" panose="02020603050405020304" pitchFamily="18" charset="0"/>
                        </a:rPr>
                        <a:t>Cuenta correctamente los elementos de una colección de 10 elementos</a:t>
                      </a:r>
                      <a:endParaRPr lang="es-MX" sz="1200" dirty="0">
                        <a:effectLst/>
                        <a:latin typeface="Century Gothic" panose="020B0502020202020204" pitchFamily="34" charset="0"/>
                      </a:endParaRPr>
                    </a:p>
                    <a:p>
                      <a:pPr algn="just">
                        <a:lnSpc>
                          <a:spcPct val="107000"/>
                        </a:lnSpc>
                        <a:spcAft>
                          <a:spcPts val="0"/>
                        </a:spcAft>
                      </a:pPr>
                      <a:r>
                        <a:rPr lang="es-MX" sz="1100" dirty="0">
                          <a:effectLst/>
                          <a:latin typeface="Century Gothic" panose="020B0502020202020204" pitchFamily="34" charset="0"/>
                        </a:rPr>
                        <a:t> </a:t>
                      </a:r>
                    </a:p>
                    <a:p>
                      <a:pPr algn="just">
                        <a:lnSpc>
                          <a:spcPct val="107000"/>
                        </a:lnSpc>
                        <a:spcAft>
                          <a:spcPts val="0"/>
                        </a:spcAft>
                      </a:pPr>
                      <a:endParaRPr lang="es-MX" sz="1100" dirty="0">
                        <a:effectLst/>
                        <a:latin typeface="Century Gothic" panose="020B0502020202020204" pitchFamily="34" charset="0"/>
                      </a:endParaRPr>
                    </a:p>
                  </a:txBody>
                  <a:tcPr marL="65460" marR="65460" marT="0" marB="0">
                    <a:solidFill>
                      <a:schemeClr val="bg1"/>
                    </a:solidFill>
                  </a:tcPr>
                </a:tc>
                <a:extLst>
                  <a:ext uri="{0D108BD9-81ED-4DB2-BD59-A6C34878D82A}">
                    <a16:rowId xmlns:a16="http://schemas.microsoft.com/office/drawing/2014/main" val="2785235787"/>
                  </a:ext>
                </a:extLst>
              </a:tr>
            </a:tbl>
          </a:graphicData>
        </a:graphic>
      </p:graphicFrame>
      <p:sp>
        <p:nvSpPr>
          <p:cNvPr id="7" name="Rectangle 1">
            <a:extLst>
              <a:ext uri="{FF2B5EF4-FFF2-40B4-BE49-F238E27FC236}">
                <a16:creationId xmlns:a16="http://schemas.microsoft.com/office/drawing/2014/main" id="{2F060930-4644-48F9-90E7-DA24B84F0906}"/>
              </a:ext>
            </a:extLst>
          </p:cNvPr>
          <p:cNvSpPr>
            <a:spLocks noChangeArrowheads="1"/>
          </p:cNvSpPr>
          <p:nvPr/>
        </p:nvSpPr>
        <p:spPr bwMode="auto">
          <a:xfrm>
            <a:off x="448613" y="797879"/>
            <a:ext cx="6656704" cy="910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79" tIns="43640" rIns="87279" bIns="4364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EVALUACIÓN CONTINUA</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a typeface="Calibri" panose="020F0502020204030204" pitchFamily="34" charset="0"/>
              <a:cs typeface="Times New Roman" panose="02020603050405020304" pitchFamily="18" charset="0"/>
            </a:endParaRPr>
          </a:p>
          <a:p>
            <a:pP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Alumno: Dylan Adolfo Macias Martínez 		Fecha: 28/04/2021</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ndParaRPr>
          </a:p>
        </p:txBody>
      </p:sp>
    </p:spTree>
    <p:extLst>
      <p:ext uri="{BB962C8B-B14F-4D97-AF65-F5344CB8AC3E}">
        <p14:creationId xmlns:p14="http://schemas.microsoft.com/office/powerpoint/2010/main" val="3207495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3A13805-55C9-4894-BE0C-EB46FEA2EC97}"/>
              </a:ext>
            </a:extLst>
          </p:cNvPr>
          <p:cNvSpPr/>
          <p:nvPr/>
        </p:nvSpPr>
        <p:spPr>
          <a:xfrm>
            <a:off x="448613" y="476655"/>
            <a:ext cx="6656704" cy="9124950"/>
          </a:xfrm>
          <a:prstGeom prst="rect">
            <a:avLst/>
          </a:prstGeom>
          <a:noFill/>
          <a:ln w="57150">
            <a:solidFill>
              <a:srgbClr val="B3EB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sp>
        <p:nvSpPr>
          <p:cNvPr id="3" name="Rectángulo 2">
            <a:extLst>
              <a:ext uri="{FF2B5EF4-FFF2-40B4-BE49-F238E27FC236}">
                <a16:creationId xmlns:a16="http://schemas.microsoft.com/office/drawing/2014/main" id="{9281BB8F-4EBE-417D-99D1-3E224C72DB79}"/>
              </a:ext>
            </a:extLst>
          </p:cNvPr>
          <p:cNvSpPr/>
          <p:nvPr/>
        </p:nvSpPr>
        <p:spPr>
          <a:xfrm>
            <a:off x="273517" y="321014"/>
            <a:ext cx="7002771" cy="9445555"/>
          </a:xfrm>
          <a:prstGeom prst="rect">
            <a:avLst/>
          </a:prstGeom>
          <a:noFill/>
          <a:ln w="57150">
            <a:solidFill>
              <a:srgbClr val="FFD4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graphicFrame>
        <p:nvGraphicFramePr>
          <p:cNvPr id="4" name="Tabla 3">
            <a:extLst>
              <a:ext uri="{FF2B5EF4-FFF2-40B4-BE49-F238E27FC236}">
                <a16:creationId xmlns:a16="http://schemas.microsoft.com/office/drawing/2014/main" id="{387B21DB-3A73-4BC8-ACBB-93FC4C0AEABE}"/>
              </a:ext>
            </a:extLst>
          </p:cNvPr>
          <p:cNvGraphicFramePr>
            <a:graphicFrameLocks noGrp="1"/>
          </p:cNvGraphicFramePr>
          <p:nvPr/>
        </p:nvGraphicFramePr>
        <p:xfrm>
          <a:off x="656771" y="1708289"/>
          <a:ext cx="6230410" cy="1232866"/>
        </p:xfrm>
        <a:graphic>
          <a:graphicData uri="http://schemas.openxmlformats.org/drawingml/2006/table">
            <a:tbl>
              <a:tblPr firstRow="1" firstCol="1" bandRow="1">
                <a:tableStyleId>{5940675A-B579-460E-94D1-54222C63F5DA}</a:tableStyleId>
              </a:tblPr>
              <a:tblGrid>
                <a:gridCol w="3542742">
                  <a:extLst>
                    <a:ext uri="{9D8B030D-6E8A-4147-A177-3AD203B41FA5}">
                      <a16:colId xmlns:a16="http://schemas.microsoft.com/office/drawing/2014/main" val="4127072051"/>
                    </a:ext>
                  </a:extLst>
                </a:gridCol>
                <a:gridCol w="2687668">
                  <a:extLst>
                    <a:ext uri="{9D8B030D-6E8A-4147-A177-3AD203B41FA5}">
                      <a16:colId xmlns:a16="http://schemas.microsoft.com/office/drawing/2014/main" val="3464665095"/>
                    </a:ext>
                  </a:extLst>
                </a:gridCol>
              </a:tblGrid>
              <a:tr h="284429">
                <a:tc gridSpan="2">
                  <a:txBody>
                    <a:bodyPr/>
                    <a:lstStyle/>
                    <a:p>
                      <a:pPr marL="0" marR="0" lvl="0" indent="0" algn="ctr" defTabSz="1007943" rtl="0" eaLnBrk="1" fontAlgn="auto" latinLnBrk="0" hangingPunct="1">
                        <a:lnSpc>
                          <a:spcPct val="107000"/>
                        </a:lnSpc>
                        <a:spcBef>
                          <a:spcPts val="0"/>
                        </a:spcBef>
                        <a:spcAft>
                          <a:spcPts val="0"/>
                        </a:spcAft>
                        <a:buClrTx/>
                        <a:buSzTx/>
                        <a:buFontTx/>
                        <a:buNone/>
                        <a:tabLst/>
                        <a:defRPr/>
                      </a:pPr>
                      <a:r>
                        <a:rPr lang="es-MX" sz="1200" b="0" dirty="0">
                          <a:effectLst/>
                          <a:latin typeface="Century Gothic" panose="020B0502020202020204" pitchFamily="34" charset="0"/>
                        </a:rPr>
                        <a:t>Pensamiento matemático </a:t>
                      </a:r>
                      <a:endParaRPr lang="es-MX" sz="1200" dirty="0">
                        <a:latin typeface="Century Gothic" panose="020B0502020202020204" pitchFamily="34" charset="0"/>
                      </a:endParaRPr>
                    </a:p>
                  </a:txBody>
                  <a:tcPr marL="65460" marR="65460" marT="0" marB="0">
                    <a:solidFill>
                      <a:srgbClr val="C5E5E9"/>
                    </a:solidFill>
                  </a:tcPr>
                </a:tc>
                <a:tc hMerge="1">
                  <a:txBody>
                    <a:bodyPr/>
                    <a:lstStyle/>
                    <a:p>
                      <a:endParaRPr lang="es-MX"/>
                    </a:p>
                  </a:txBody>
                  <a:tcPr/>
                </a:tc>
                <a:extLst>
                  <a:ext uri="{0D108BD9-81ED-4DB2-BD59-A6C34878D82A}">
                    <a16:rowId xmlns:a16="http://schemas.microsoft.com/office/drawing/2014/main" val="4156151058"/>
                  </a:ext>
                </a:extLst>
              </a:tr>
              <a:tr h="328693">
                <a:tc>
                  <a:txBody>
                    <a:bodyPr/>
                    <a:lstStyle/>
                    <a:p>
                      <a:pPr algn="ctr">
                        <a:lnSpc>
                          <a:spcPct val="107000"/>
                        </a:lnSpc>
                        <a:spcAft>
                          <a:spcPts val="0"/>
                        </a:spcAft>
                      </a:pPr>
                      <a:r>
                        <a:rPr lang="es-MX" sz="1200" b="0" dirty="0">
                          <a:effectLst/>
                          <a:latin typeface="Century Gothic" panose="020B0502020202020204" pitchFamily="34" charset="0"/>
                        </a:rPr>
                        <a:t>Organizador curricular 1: Numero, algebra y variación</a:t>
                      </a:r>
                      <a:endParaRPr lang="es-MX"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tc>
                  <a:txBody>
                    <a:bodyPr/>
                    <a:lstStyle/>
                    <a:p>
                      <a:pPr marL="0" marR="0" lvl="0" indent="0" algn="ctr" defTabSz="1008035" rtl="0" eaLnBrk="1" fontAlgn="auto" latinLnBrk="0" hangingPunct="1">
                        <a:lnSpc>
                          <a:spcPct val="100000"/>
                        </a:lnSpc>
                        <a:spcBef>
                          <a:spcPts val="0"/>
                        </a:spcBef>
                        <a:spcAft>
                          <a:spcPts val="0"/>
                        </a:spcAft>
                        <a:buClrTx/>
                        <a:buSzTx/>
                        <a:buFontTx/>
                        <a:buNone/>
                        <a:tabLst/>
                        <a:defRPr/>
                      </a:pPr>
                      <a:r>
                        <a:rPr lang="es-MX" sz="1200" b="0" dirty="0">
                          <a:effectLst/>
                          <a:latin typeface="Century Gothic" panose="020B0502020202020204" pitchFamily="34" charset="0"/>
                        </a:rPr>
                        <a:t>Organizador curricular 2 Numero </a:t>
                      </a:r>
                      <a:endParaRPr lang="es-MX" sz="1200" dirty="0">
                        <a:solidFill>
                          <a:schemeClr val="tx1"/>
                        </a:solidFill>
                        <a:latin typeface="Century Gothic" panose="020B0502020202020204" pitchFamily="34" charset="0"/>
                      </a:endParaRPr>
                    </a:p>
                  </a:txBody>
                  <a:tcPr marL="65460" marR="65460" marT="0" marB="0">
                    <a:solidFill>
                      <a:schemeClr val="bg1"/>
                    </a:solidFill>
                  </a:tcPr>
                </a:tc>
                <a:extLst>
                  <a:ext uri="{0D108BD9-81ED-4DB2-BD59-A6C34878D82A}">
                    <a16:rowId xmlns:a16="http://schemas.microsoft.com/office/drawing/2014/main" val="2342859306"/>
                  </a:ext>
                </a:extLst>
              </a:tr>
              <a:tr h="499610">
                <a:tc gridSpan="2">
                  <a:txBody>
                    <a:bodyPr/>
                    <a:lstStyle/>
                    <a:p>
                      <a:pPr marL="0" marR="0" lvl="0" indent="0" algn="ctr" defTabSz="1008035" rtl="0" eaLnBrk="1" fontAlgn="auto" latinLnBrk="0" hangingPunct="1">
                        <a:lnSpc>
                          <a:spcPct val="107000"/>
                        </a:lnSpc>
                        <a:spcBef>
                          <a:spcPts val="0"/>
                        </a:spcBef>
                        <a:spcAft>
                          <a:spcPts val="0"/>
                        </a:spcAft>
                        <a:buClrTx/>
                        <a:buSzTx/>
                        <a:buFontTx/>
                        <a:buNone/>
                        <a:tabLst/>
                        <a:defRPr/>
                      </a:pPr>
                      <a:r>
                        <a:rPr lang="es-MX" sz="1200" b="0" dirty="0">
                          <a:effectLst/>
                          <a:latin typeface="Century Gothic" panose="020B0502020202020204" pitchFamily="34" charset="0"/>
                        </a:rPr>
                        <a:t>Aprendizaje esperado: </a:t>
                      </a:r>
                      <a:r>
                        <a:rPr lang="es-MX" sz="1200" dirty="0">
                          <a:latin typeface="Century Gothic" panose="020B0502020202020204" pitchFamily="34" charset="0"/>
                        </a:rPr>
                        <a:t>Comunica de manera oral y escrita los números del 1 al 10 en diversas situaciones y de diferentes maneras, incluida la convencional. </a:t>
                      </a:r>
                    </a:p>
                    <a:p>
                      <a:pPr marL="0" marR="0" lvl="0" indent="0" algn="ctr" defTabSz="1008035" rtl="0" eaLnBrk="1" fontAlgn="auto" latinLnBrk="0" hangingPunct="1">
                        <a:lnSpc>
                          <a:spcPct val="107000"/>
                        </a:lnSpc>
                        <a:spcBef>
                          <a:spcPts val="0"/>
                        </a:spcBef>
                        <a:spcAft>
                          <a:spcPts val="0"/>
                        </a:spcAft>
                        <a:buClrTx/>
                        <a:buSzTx/>
                        <a:buFontTx/>
                        <a:buNone/>
                        <a:tabLst/>
                        <a:defRPr/>
                      </a:pPr>
                      <a:endParaRPr lang="es-MX" sz="1200" b="0" i="0" u="none" kern="1200" dirty="0">
                        <a:solidFill>
                          <a:schemeClr val="tx1"/>
                        </a:solidFill>
                        <a:effectLst/>
                        <a:latin typeface="Century Gothic" panose="020B0502020202020204" pitchFamily="34" charset="0"/>
                        <a:ea typeface="+mn-ea"/>
                        <a:cs typeface="+mn-cs"/>
                      </a:endParaRPr>
                    </a:p>
                  </a:txBody>
                  <a:tcPr marL="65460" marR="65460" marT="0" marB="0">
                    <a:solidFill>
                      <a:schemeClr val="bg1"/>
                    </a:solidFill>
                  </a:tcPr>
                </a:tc>
                <a:tc hMerge="1">
                  <a:txBody>
                    <a:bodyPr/>
                    <a:lstStyle/>
                    <a:p>
                      <a:endParaRPr lang="es-MX"/>
                    </a:p>
                  </a:txBody>
                  <a:tcPr/>
                </a:tc>
                <a:extLst>
                  <a:ext uri="{0D108BD9-81ED-4DB2-BD59-A6C34878D82A}">
                    <a16:rowId xmlns:a16="http://schemas.microsoft.com/office/drawing/2014/main" val="978182247"/>
                  </a:ext>
                </a:extLst>
              </a:tr>
            </a:tbl>
          </a:graphicData>
        </a:graphic>
      </p:graphicFrame>
      <p:graphicFrame>
        <p:nvGraphicFramePr>
          <p:cNvPr id="5" name="Tabla 4">
            <a:extLst>
              <a:ext uri="{FF2B5EF4-FFF2-40B4-BE49-F238E27FC236}">
                <a16:creationId xmlns:a16="http://schemas.microsoft.com/office/drawing/2014/main" id="{DF9AD20E-2B81-4E10-BE88-A59722E3C175}"/>
              </a:ext>
            </a:extLst>
          </p:cNvPr>
          <p:cNvGraphicFramePr>
            <a:graphicFrameLocks noGrp="1"/>
          </p:cNvGraphicFramePr>
          <p:nvPr/>
        </p:nvGraphicFramePr>
        <p:xfrm>
          <a:off x="656770" y="3203189"/>
          <a:ext cx="6230409" cy="2438615"/>
        </p:xfrm>
        <a:graphic>
          <a:graphicData uri="http://schemas.openxmlformats.org/drawingml/2006/table">
            <a:tbl>
              <a:tblPr firstRow="1" firstCol="1" bandRow="1">
                <a:tableStyleId>{5940675A-B579-460E-94D1-54222C63F5DA}</a:tableStyleId>
              </a:tblPr>
              <a:tblGrid>
                <a:gridCol w="6230409">
                  <a:extLst>
                    <a:ext uri="{9D8B030D-6E8A-4147-A177-3AD203B41FA5}">
                      <a16:colId xmlns:a16="http://schemas.microsoft.com/office/drawing/2014/main" val="855956509"/>
                    </a:ext>
                  </a:extLst>
                </a:gridCol>
              </a:tblGrid>
              <a:tr h="386677">
                <a:tc>
                  <a:txBody>
                    <a:bodyPr/>
                    <a:lstStyle/>
                    <a:p>
                      <a:pPr algn="ctr">
                        <a:lnSpc>
                          <a:spcPct val="107000"/>
                        </a:lnSpc>
                        <a:spcAft>
                          <a:spcPts val="0"/>
                        </a:spcAft>
                      </a:pPr>
                      <a:r>
                        <a:rPr lang="es-MX" sz="1300" dirty="0">
                          <a:effectLst/>
                          <a:latin typeface="Century Gothic" panose="020B0502020202020204" pitchFamily="34" charset="0"/>
                        </a:rPr>
                        <a:t>Indicadores: (se redactan en base al aprendizaje esperado</a:t>
                      </a:r>
                      <a:r>
                        <a:rPr lang="es-MX" sz="1100" dirty="0">
                          <a:effectLst/>
                          <a:latin typeface="Century Gothic" panose="020B0502020202020204" pitchFamily="34" charset="0"/>
                        </a:rPr>
                        <a:t>)</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2687622371"/>
                  </a:ext>
                </a:extLst>
              </a:tr>
              <a:tr h="460936">
                <a:tc>
                  <a:txBody>
                    <a:bodyPr/>
                    <a:lstStyle/>
                    <a:p>
                      <a:pPr marL="285750" lvl="0" indent="-285750" algn="just">
                        <a:lnSpc>
                          <a:spcPct val="107000"/>
                        </a:lnSpc>
                        <a:spcAft>
                          <a:spcPts val="0"/>
                        </a:spcAft>
                        <a:buFont typeface="Arial" panose="020B0604020202020204" pitchFamily="34" charset="0"/>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Comunica los números del 1 al 10</a:t>
                      </a:r>
                    </a:p>
                  </a:txBody>
                  <a:tcPr marL="65460" marR="65460" marT="0" marB="0">
                    <a:solidFill>
                      <a:schemeClr val="bg1"/>
                    </a:solidFill>
                  </a:tcPr>
                </a:tc>
                <a:extLst>
                  <a:ext uri="{0D108BD9-81ED-4DB2-BD59-A6C34878D82A}">
                    <a16:rowId xmlns:a16="http://schemas.microsoft.com/office/drawing/2014/main" val="1055248113"/>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Identifica los números del 1 al 10</a:t>
                      </a:r>
                    </a:p>
                  </a:txBody>
                  <a:tcPr marL="65460" marR="65460" marT="0" marB="0">
                    <a:solidFill>
                      <a:schemeClr val="bg1"/>
                    </a:solidFill>
                  </a:tcPr>
                </a:tc>
                <a:extLst>
                  <a:ext uri="{0D108BD9-81ED-4DB2-BD59-A6C34878D82A}">
                    <a16:rowId xmlns:a16="http://schemas.microsoft.com/office/drawing/2014/main" val="1602861088"/>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rPr>
                        <a:t>Escribe los números del 1 al 10</a:t>
                      </a:r>
                      <a:endParaRPr lang="es-MX" sz="13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1349356242"/>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Establece correspondencia entre el numero y el objeto que cuenta</a:t>
                      </a:r>
                    </a:p>
                  </a:txBody>
                  <a:tcPr marL="65460" marR="65460" marT="0" marB="0">
                    <a:solidFill>
                      <a:schemeClr val="bg1"/>
                    </a:solidFill>
                  </a:tcPr>
                </a:tc>
                <a:extLst>
                  <a:ext uri="{0D108BD9-81ED-4DB2-BD59-A6C34878D82A}">
                    <a16:rowId xmlns:a16="http://schemas.microsoft.com/office/drawing/2014/main" val="2192976467"/>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Comprende que el ultimo numero nombrado es el que indica cuantos objetos tiene</a:t>
                      </a:r>
                    </a:p>
                  </a:txBody>
                  <a:tcPr marL="65460" marR="65460" marT="0" marB="0">
                    <a:solidFill>
                      <a:schemeClr val="bg1"/>
                    </a:solidFill>
                  </a:tcPr>
                </a:tc>
                <a:extLst>
                  <a:ext uri="{0D108BD9-81ED-4DB2-BD59-A6C34878D82A}">
                    <a16:rowId xmlns:a16="http://schemas.microsoft.com/office/drawing/2014/main" val="144014013"/>
                  </a:ext>
                </a:extLst>
              </a:tr>
            </a:tbl>
          </a:graphicData>
        </a:graphic>
      </p:graphicFrame>
      <p:graphicFrame>
        <p:nvGraphicFramePr>
          <p:cNvPr id="6" name="Tabla 5">
            <a:extLst>
              <a:ext uri="{FF2B5EF4-FFF2-40B4-BE49-F238E27FC236}">
                <a16:creationId xmlns:a16="http://schemas.microsoft.com/office/drawing/2014/main" id="{6E251F42-12BB-4BA1-8107-CEE24A7C0BBB}"/>
              </a:ext>
            </a:extLst>
          </p:cNvPr>
          <p:cNvGraphicFramePr>
            <a:graphicFrameLocks noGrp="1"/>
          </p:cNvGraphicFramePr>
          <p:nvPr>
            <p:extLst>
              <p:ext uri="{D42A27DB-BD31-4B8C-83A1-F6EECF244321}">
                <p14:modId xmlns:p14="http://schemas.microsoft.com/office/powerpoint/2010/main" val="3816228056"/>
              </p:ext>
            </p:extLst>
          </p:nvPr>
        </p:nvGraphicFramePr>
        <p:xfrm>
          <a:off x="685800" y="6184715"/>
          <a:ext cx="6201378" cy="2116348"/>
        </p:xfrm>
        <a:graphic>
          <a:graphicData uri="http://schemas.openxmlformats.org/drawingml/2006/table">
            <a:tbl>
              <a:tblPr firstRow="1" firstCol="1" bandRow="1">
                <a:tableStyleId>{5940675A-B579-460E-94D1-54222C63F5DA}</a:tableStyleId>
              </a:tblPr>
              <a:tblGrid>
                <a:gridCol w="6201378">
                  <a:extLst>
                    <a:ext uri="{9D8B030D-6E8A-4147-A177-3AD203B41FA5}">
                      <a16:colId xmlns:a16="http://schemas.microsoft.com/office/drawing/2014/main" val="3797232304"/>
                    </a:ext>
                  </a:extLst>
                </a:gridCol>
              </a:tblGrid>
              <a:tr h="2116348">
                <a:tc>
                  <a:txBody>
                    <a:bodyPr/>
                    <a:lstStyle/>
                    <a:p>
                      <a:pPr algn="ctr">
                        <a:lnSpc>
                          <a:spcPct val="107000"/>
                        </a:lnSpc>
                        <a:spcAft>
                          <a:spcPts val="0"/>
                        </a:spcAft>
                      </a:pPr>
                      <a:r>
                        <a:rPr lang="es-MX" sz="1200" dirty="0">
                          <a:effectLst/>
                          <a:latin typeface="Century Gothic" panose="020B0502020202020204" pitchFamily="34" charset="0"/>
                        </a:rPr>
                        <a:t>Describe el proceso del alumno</a:t>
                      </a:r>
                    </a:p>
                    <a:p>
                      <a:pPr algn="just">
                        <a:lnSpc>
                          <a:spcPct val="107000"/>
                        </a:lnSpc>
                        <a:spcAft>
                          <a:spcPts val="0"/>
                        </a:spcAft>
                      </a:pPr>
                      <a:r>
                        <a:rPr lang="es-MX" sz="1200" dirty="0">
                          <a:effectLst/>
                          <a:latin typeface="Century Gothic" panose="020B0502020202020204" pitchFamily="34" charset="0"/>
                        </a:rPr>
                        <a:t>Observa diferentes tarjetas con números y los identifica hasta el 10. </a:t>
                      </a:r>
                    </a:p>
                    <a:p>
                      <a:pPr algn="just">
                        <a:lnSpc>
                          <a:spcPct val="107000"/>
                        </a:lnSpc>
                        <a:spcAft>
                          <a:spcPts val="0"/>
                        </a:spcAft>
                      </a:pPr>
                      <a:r>
                        <a:rPr lang="es-MX" sz="1200" dirty="0">
                          <a:effectLst/>
                          <a:latin typeface="Century Gothic" panose="020B0502020202020204" pitchFamily="34" charset="0"/>
                        </a:rPr>
                        <a:t>Escucha un numero y toma los objetos correspondientes</a:t>
                      </a:r>
                    </a:p>
                    <a:p>
                      <a:pPr algn="just">
                        <a:lnSpc>
                          <a:spcPct val="107000"/>
                        </a:lnSpc>
                        <a:spcAft>
                          <a:spcPts val="0"/>
                        </a:spcAft>
                      </a:pPr>
                      <a:r>
                        <a:rPr lang="es-MX" sz="1200" dirty="0">
                          <a:effectLst/>
                          <a:latin typeface="Century Gothic" panose="020B0502020202020204" pitchFamily="34" charset="0"/>
                        </a:rPr>
                        <a:t>Cuenta elementos y comprende que el ultimo numero  </a:t>
                      </a:r>
                      <a:r>
                        <a:rPr lang="es-MX" sz="1200" dirty="0">
                          <a:effectLst/>
                          <a:latin typeface="Century Gothic" panose="020B0502020202020204" pitchFamily="34" charset="0"/>
                          <a:ea typeface="Calibri" panose="020F0502020204030204" pitchFamily="34" charset="0"/>
                          <a:cs typeface="Times New Roman" panose="02020603050405020304" pitchFamily="18" charset="0"/>
                        </a:rPr>
                        <a:t>nombrado es el que indica cuantos objetos tiene.</a:t>
                      </a:r>
                    </a:p>
                    <a:p>
                      <a:pPr algn="just">
                        <a:lnSpc>
                          <a:spcPct val="107000"/>
                        </a:lnSpc>
                        <a:spcAft>
                          <a:spcPts val="0"/>
                        </a:spcAft>
                      </a:pPr>
                      <a:r>
                        <a:rPr lang="es-MX" sz="1200" dirty="0">
                          <a:effectLst/>
                          <a:latin typeface="Century Gothic" panose="020B0502020202020204" pitchFamily="34" charset="0"/>
                          <a:cs typeface="Times New Roman" panose="02020603050405020304" pitchFamily="18" charset="0"/>
                        </a:rPr>
                        <a:t>Cuenta correctamente los elementos de una colección de 10 elementos</a:t>
                      </a:r>
                      <a:endParaRPr lang="es-MX" sz="1200" dirty="0">
                        <a:effectLst/>
                        <a:latin typeface="Century Gothic" panose="020B0502020202020204" pitchFamily="34" charset="0"/>
                      </a:endParaRPr>
                    </a:p>
                    <a:p>
                      <a:pPr algn="just">
                        <a:lnSpc>
                          <a:spcPct val="107000"/>
                        </a:lnSpc>
                        <a:spcAft>
                          <a:spcPts val="0"/>
                        </a:spcAft>
                      </a:pPr>
                      <a:r>
                        <a:rPr lang="es-MX" sz="1100" dirty="0">
                          <a:effectLst/>
                          <a:latin typeface="Century Gothic" panose="020B0502020202020204" pitchFamily="34" charset="0"/>
                        </a:rPr>
                        <a:t> </a:t>
                      </a:r>
                      <a:endParaRPr lang="es-MX" sz="1000" dirty="0">
                        <a:effectLst/>
                        <a:latin typeface="Century Gothic" panose="020B0502020202020204" pitchFamily="34" charset="0"/>
                      </a:endParaRPr>
                    </a:p>
                    <a:p>
                      <a:pPr algn="just">
                        <a:lnSpc>
                          <a:spcPct val="107000"/>
                        </a:lnSpc>
                        <a:spcAft>
                          <a:spcPts val="0"/>
                        </a:spcAft>
                      </a:pPr>
                      <a:endParaRPr lang="es-MX" sz="1000" dirty="0">
                        <a:effectLst/>
                      </a:endParaRPr>
                    </a:p>
                  </a:txBody>
                  <a:tcPr marL="65460" marR="65460" marT="0" marB="0">
                    <a:solidFill>
                      <a:schemeClr val="bg1"/>
                    </a:solidFill>
                  </a:tcPr>
                </a:tc>
                <a:extLst>
                  <a:ext uri="{0D108BD9-81ED-4DB2-BD59-A6C34878D82A}">
                    <a16:rowId xmlns:a16="http://schemas.microsoft.com/office/drawing/2014/main" val="2785235787"/>
                  </a:ext>
                </a:extLst>
              </a:tr>
            </a:tbl>
          </a:graphicData>
        </a:graphic>
      </p:graphicFrame>
      <p:sp>
        <p:nvSpPr>
          <p:cNvPr id="7" name="Rectangle 1">
            <a:extLst>
              <a:ext uri="{FF2B5EF4-FFF2-40B4-BE49-F238E27FC236}">
                <a16:creationId xmlns:a16="http://schemas.microsoft.com/office/drawing/2014/main" id="{2F060930-4644-48F9-90E7-DA24B84F0906}"/>
              </a:ext>
            </a:extLst>
          </p:cNvPr>
          <p:cNvSpPr>
            <a:spLocks noChangeArrowheads="1"/>
          </p:cNvSpPr>
          <p:nvPr/>
        </p:nvSpPr>
        <p:spPr bwMode="auto">
          <a:xfrm>
            <a:off x="448613" y="797879"/>
            <a:ext cx="6656704" cy="910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79" tIns="43640" rIns="87279" bIns="4364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EVALUACIÓN CONTINUA</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a typeface="Calibri" panose="020F0502020204030204" pitchFamily="34" charset="0"/>
              <a:cs typeface="Times New Roman" panose="02020603050405020304" pitchFamily="18" charset="0"/>
            </a:endParaRPr>
          </a:p>
          <a:p>
            <a:pP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Alumno: Keila Valdés Rodríguez		Fecha: 28/04/2021</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ndParaRPr>
          </a:p>
        </p:txBody>
      </p:sp>
    </p:spTree>
    <p:extLst>
      <p:ext uri="{BB962C8B-B14F-4D97-AF65-F5344CB8AC3E}">
        <p14:creationId xmlns:p14="http://schemas.microsoft.com/office/powerpoint/2010/main" val="170772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13A13805-55C9-4894-BE0C-EB46FEA2EC97}"/>
              </a:ext>
            </a:extLst>
          </p:cNvPr>
          <p:cNvSpPr/>
          <p:nvPr/>
        </p:nvSpPr>
        <p:spPr>
          <a:xfrm>
            <a:off x="448613" y="476655"/>
            <a:ext cx="6656704" cy="9124950"/>
          </a:xfrm>
          <a:prstGeom prst="rect">
            <a:avLst/>
          </a:prstGeom>
          <a:noFill/>
          <a:ln w="57150">
            <a:solidFill>
              <a:srgbClr val="B3EB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sp>
        <p:nvSpPr>
          <p:cNvPr id="3" name="Rectángulo 2">
            <a:extLst>
              <a:ext uri="{FF2B5EF4-FFF2-40B4-BE49-F238E27FC236}">
                <a16:creationId xmlns:a16="http://schemas.microsoft.com/office/drawing/2014/main" id="{9281BB8F-4EBE-417D-99D1-3E224C72DB79}"/>
              </a:ext>
            </a:extLst>
          </p:cNvPr>
          <p:cNvSpPr/>
          <p:nvPr/>
        </p:nvSpPr>
        <p:spPr>
          <a:xfrm>
            <a:off x="273517" y="321014"/>
            <a:ext cx="7002771" cy="9445555"/>
          </a:xfrm>
          <a:prstGeom prst="rect">
            <a:avLst/>
          </a:prstGeom>
          <a:noFill/>
          <a:ln w="57150">
            <a:solidFill>
              <a:srgbClr val="FFD47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50" dirty="0">
              <a:latin typeface="Century Gothic" panose="020B0502020202020204" pitchFamily="34" charset="0"/>
            </a:endParaRPr>
          </a:p>
        </p:txBody>
      </p:sp>
      <p:graphicFrame>
        <p:nvGraphicFramePr>
          <p:cNvPr id="4" name="Tabla 3">
            <a:extLst>
              <a:ext uri="{FF2B5EF4-FFF2-40B4-BE49-F238E27FC236}">
                <a16:creationId xmlns:a16="http://schemas.microsoft.com/office/drawing/2014/main" id="{387B21DB-3A73-4BC8-ACBB-93FC4C0AEABE}"/>
              </a:ext>
            </a:extLst>
          </p:cNvPr>
          <p:cNvGraphicFramePr>
            <a:graphicFrameLocks noGrp="1"/>
          </p:cNvGraphicFramePr>
          <p:nvPr/>
        </p:nvGraphicFramePr>
        <p:xfrm>
          <a:off x="656771" y="1708289"/>
          <a:ext cx="6230410" cy="1232866"/>
        </p:xfrm>
        <a:graphic>
          <a:graphicData uri="http://schemas.openxmlformats.org/drawingml/2006/table">
            <a:tbl>
              <a:tblPr firstRow="1" firstCol="1" bandRow="1">
                <a:tableStyleId>{5940675A-B579-460E-94D1-54222C63F5DA}</a:tableStyleId>
              </a:tblPr>
              <a:tblGrid>
                <a:gridCol w="3542742">
                  <a:extLst>
                    <a:ext uri="{9D8B030D-6E8A-4147-A177-3AD203B41FA5}">
                      <a16:colId xmlns:a16="http://schemas.microsoft.com/office/drawing/2014/main" val="4127072051"/>
                    </a:ext>
                  </a:extLst>
                </a:gridCol>
                <a:gridCol w="2687668">
                  <a:extLst>
                    <a:ext uri="{9D8B030D-6E8A-4147-A177-3AD203B41FA5}">
                      <a16:colId xmlns:a16="http://schemas.microsoft.com/office/drawing/2014/main" val="3464665095"/>
                    </a:ext>
                  </a:extLst>
                </a:gridCol>
              </a:tblGrid>
              <a:tr h="284429">
                <a:tc gridSpan="2">
                  <a:txBody>
                    <a:bodyPr/>
                    <a:lstStyle/>
                    <a:p>
                      <a:pPr marL="0" marR="0" lvl="0" indent="0" algn="ctr" defTabSz="1007943" rtl="0" eaLnBrk="1" fontAlgn="auto" latinLnBrk="0" hangingPunct="1">
                        <a:lnSpc>
                          <a:spcPct val="107000"/>
                        </a:lnSpc>
                        <a:spcBef>
                          <a:spcPts val="0"/>
                        </a:spcBef>
                        <a:spcAft>
                          <a:spcPts val="0"/>
                        </a:spcAft>
                        <a:buClrTx/>
                        <a:buSzTx/>
                        <a:buFontTx/>
                        <a:buNone/>
                        <a:tabLst/>
                        <a:defRPr/>
                      </a:pPr>
                      <a:r>
                        <a:rPr lang="es-MX" sz="1200" b="0" dirty="0">
                          <a:effectLst/>
                          <a:latin typeface="Century Gothic" panose="020B0502020202020204" pitchFamily="34" charset="0"/>
                        </a:rPr>
                        <a:t>Pensamiento matemático </a:t>
                      </a:r>
                      <a:endParaRPr lang="es-MX" sz="1200" dirty="0">
                        <a:latin typeface="Century Gothic" panose="020B0502020202020204" pitchFamily="34" charset="0"/>
                      </a:endParaRPr>
                    </a:p>
                  </a:txBody>
                  <a:tcPr marL="65460" marR="65460" marT="0" marB="0">
                    <a:solidFill>
                      <a:srgbClr val="C5E5E9"/>
                    </a:solidFill>
                  </a:tcPr>
                </a:tc>
                <a:tc hMerge="1">
                  <a:txBody>
                    <a:bodyPr/>
                    <a:lstStyle/>
                    <a:p>
                      <a:endParaRPr lang="es-MX"/>
                    </a:p>
                  </a:txBody>
                  <a:tcPr/>
                </a:tc>
                <a:extLst>
                  <a:ext uri="{0D108BD9-81ED-4DB2-BD59-A6C34878D82A}">
                    <a16:rowId xmlns:a16="http://schemas.microsoft.com/office/drawing/2014/main" val="4156151058"/>
                  </a:ext>
                </a:extLst>
              </a:tr>
              <a:tr h="328693">
                <a:tc>
                  <a:txBody>
                    <a:bodyPr/>
                    <a:lstStyle/>
                    <a:p>
                      <a:pPr algn="ctr">
                        <a:lnSpc>
                          <a:spcPct val="107000"/>
                        </a:lnSpc>
                        <a:spcAft>
                          <a:spcPts val="0"/>
                        </a:spcAft>
                      </a:pPr>
                      <a:r>
                        <a:rPr lang="es-MX" sz="1200" b="0" dirty="0">
                          <a:effectLst/>
                          <a:latin typeface="Century Gothic" panose="020B0502020202020204" pitchFamily="34" charset="0"/>
                        </a:rPr>
                        <a:t>Organizador curricular 1: Numero, algebra y variación</a:t>
                      </a:r>
                      <a:endParaRPr lang="es-MX"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tc>
                  <a:txBody>
                    <a:bodyPr/>
                    <a:lstStyle/>
                    <a:p>
                      <a:pPr marL="0" marR="0" lvl="0" indent="0" algn="ctr" defTabSz="1008035" rtl="0" eaLnBrk="1" fontAlgn="auto" latinLnBrk="0" hangingPunct="1">
                        <a:lnSpc>
                          <a:spcPct val="100000"/>
                        </a:lnSpc>
                        <a:spcBef>
                          <a:spcPts val="0"/>
                        </a:spcBef>
                        <a:spcAft>
                          <a:spcPts val="0"/>
                        </a:spcAft>
                        <a:buClrTx/>
                        <a:buSzTx/>
                        <a:buFontTx/>
                        <a:buNone/>
                        <a:tabLst/>
                        <a:defRPr/>
                      </a:pPr>
                      <a:r>
                        <a:rPr lang="es-MX" sz="1200" b="0" dirty="0">
                          <a:effectLst/>
                          <a:latin typeface="Century Gothic" panose="020B0502020202020204" pitchFamily="34" charset="0"/>
                        </a:rPr>
                        <a:t>Organizador curricular 2 Numero </a:t>
                      </a:r>
                      <a:endParaRPr lang="es-MX" sz="1200" dirty="0">
                        <a:solidFill>
                          <a:schemeClr val="tx1"/>
                        </a:solidFill>
                        <a:latin typeface="Century Gothic" panose="020B0502020202020204" pitchFamily="34" charset="0"/>
                      </a:endParaRPr>
                    </a:p>
                  </a:txBody>
                  <a:tcPr marL="65460" marR="65460" marT="0" marB="0">
                    <a:solidFill>
                      <a:schemeClr val="bg1"/>
                    </a:solidFill>
                  </a:tcPr>
                </a:tc>
                <a:extLst>
                  <a:ext uri="{0D108BD9-81ED-4DB2-BD59-A6C34878D82A}">
                    <a16:rowId xmlns:a16="http://schemas.microsoft.com/office/drawing/2014/main" val="2342859306"/>
                  </a:ext>
                </a:extLst>
              </a:tr>
              <a:tr h="499610">
                <a:tc gridSpan="2">
                  <a:txBody>
                    <a:bodyPr/>
                    <a:lstStyle/>
                    <a:p>
                      <a:pPr marL="0" marR="0" lvl="0" indent="0" algn="ctr" defTabSz="1008035" rtl="0" eaLnBrk="1" fontAlgn="auto" latinLnBrk="0" hangingPunct="1">
                        <a:lnSpc>
                          <a:spcPct val="107000"/>
                        </a:lnSpc>
                        <a:spcBef>
                          <a:spcPts val="0"/>
                        </a:spcBef>
                        <a:spcAft>
                          <a:spcPts val="0"/>
                        </a:spcAft>
                        <a:buClrTx/>
                        <a:buSzTx/>
                        <a:buFontTx/>
                        <a:buNone/>
                        <a:tabLst/>
                        <a:defRPr/>
                      </a:pPr>
                      <a:r>
                        <a:rPr lang="es-MX" sz="1200" b="0" dirty="0">
                          <a:effectLst/>
                          <a:latin typeface="Century Gothic" panose="020B0502020202020204" pitchFamily="34" charset="0"/>
                        </a:rPr>
                        <a:t>Aprendizaje esperado: </a:t>
                      </a:r>
                      <a:r>
                        <a:rPr lang="es-MX" sz="1200" dirty="0">
                          <a:latin typeface="Century Gothic" panose="020B0502020202020204" pitchFamily="34" charset="0"/>
                        </a:rPr>
                        <a:t>Comunica de manera oral y escrita los números del 1 al 10 en diversas situaciones y de diferentes maneras, incluida la convencional. </a:t>
                      </a:r>
                    </a:p>
                    <a:p>
                      <a:pPr marL="0" marR="0" lvl="0" indent="0" algn="ctr" defTabSz="1008035" rtl="0" eaLnBrk="1" fontAlgn="auto" latinLnBrk="0" hangingPunct="1">
                        <a:lnSpc>
                          <a:spcPct val="107000"/>
                        </a:lnSpc>
                        <a:spcBef>
                          <a:spcPts val="0"/>
                        </a:spcBef>
                        <a:spcAft>
                          <a:spcPts val="0"/>
                        </a:spcAft>
                        <a:buClrTx/>
                        <a:buSzTx/>
                        <a:buFontTx/>
                        <a:buNone/>
                        <a:tabLst/>
                        <a:defRPr/>
                      </a:pPr>
                      <a:endParaRPr lang="es-MX" sz="1200" b="0" i="0" u="none" kern="1200" dirty="0">
                        <a:solidFill>
                          <a:schemeClr val="tx1"/>
                        </a:solidFill>
                        <a:effectLst/>
                        <a:latin typeface="Century Gothic" panose="020B0502020202020204" pitchFamily="34" charset="0"/>
                        <a:ea typeface="+mn-ea"/>
                        <a:cs typeface="+mn-cs"/>
                      </a:endParaRPr>
                    </a:p>
                  </a:txBody>
                  <a:tcPr marL="65460" marR="65460" marT="0" marB="0">
                    <a:solidFill>
                      <a:schemeClr val="bg1"/>
                    </a:solidFill>
                  </a:tcPr>
                </a:tc>
                <a:tc hMerge="1">
                  <a:txBody>
                    <a:bodyPr/>
                    <a:lstStyle/>
                    <a:p>
                      <a:endParaRPr lang="es-MX"/>
                    </a:p>
                  </a:txBody>
                  <a:tcPr/>
                </a:tc>
                <a:extLst>
                  <a:ext uri="{0D108BD9-81ED-4DB2-BD59-A6C34878D82A}">
                    <a16:rowId xmlns:a16="http://schemas.microsoft.com/office/drawing/2014/main" val="978182247"/>
                  </a:ext>
                </a:extLst>
              </a:tr>
            </a:tbl>
          </a:graphicData>
        </a:graphic>
      </p:graphicFrame>
      <p:graphicFrame>
        <p:nvGraphicFramePr>
          <p:cNvPr id="5" name="Tabla 4">
            <a:extLst>
              <a:ext uri="{FF2B5EF4-FFF2-40B4-BE49-F238E27FC236}">
                <a16:creationId xmlns:a16="http://schemas.microsoft.com/office/drawing/2014/main" id="{DF9AD20E-2B81-4E10-BE88-A59722E3C175}"/>
              </a:ext>
            </a:extLst>
          </p:cNvPr>
          <p:cNvGraphicFramePr>
            <a:graphicFrameLocks noGrp="1"/>
          </p:cNvGraphicFramePr>
          <p:nvPr/>
        </p:nvGraphicFramePr>
        <p:xfrm>
          <a:off x="656770" y="3203189"/>
          <a:ext cx="6230409" cy="2438615"/>
        </p:xfrm>
        <a:graphic>
          <a:graphicData uri="http://schemas.openxmlformats.org/drawingml/2006/table">
            <a:tbl>
              <a:tblPr firstRow="1" firstCol="1" bandRow="1">
                <a:tableStyleId>{5940675A-B579-460E-94D1-54222C63F5DA}</a:tableStyleId>
              </a:tblPr>
              <a:tblGrid>
                <a:gridCol w="6230409">
                  <a:extLst>
                    <a:ext uri="{9D8B030D-6E8A-4147-A177-3AD203B41FA5}">
                      <a16:colId xmlns:a16="http://schemas.microsoft.com/office/drawing/2014/main" val="855956509"/>
                    </a:ext>
                  </a:extLst>
                </a:gridCol>
              </a:tblGrid>
              <a:tr h="386677">
                <a:tc>
                  <a:txBody>
                    <a:bodyPr/>
                    <a:lstStyle/>
                    <a:p>
                      <a:pPr algn="ctr">
                        <a:lnSpc>
                          <a:spcPct val="107000"/>
                        </a:lnSpc>
                        <a:spcAft>
                          <a:spcPts val="0"/>
                        </a:spcAft>
                      </a:pPr>
                      <a:r>
                        <a:rPr lang="es-MX" sz="1300" dirty="0">
                          <a:effectLst/>
                          <a:latin typeface="Century Gothic" panose="020B0502020202020204" pitchFamily="34" charset="0"/>
                        </a:rPr>
                        <a:t>Indicadores: (se redactan en base al aprendizaje esperado</a:t>
                      </a:r>
                      <a:r>
                        <a:rPr lang="es-MX" sz="1100" dirty="0">
                          <a:effectLst/>
                          <a:latin typeface="Century Gothic" panose="020B0502020202020204" pitchFamily="34" charset="0"/>
                        </a:rPr>
                        <a:t>)</a:t>
                      </a:r>
                      <a:endParaRPr lang="es-MX" sz="10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2687622371"/>
                  </a:ext>
                </a:extLst>
              </a:tr>
              <a:tr h="460936">
                <a:tc>
                  <a:txBody>
                    <a:bodyPr/>
                    <a:lstStyle/>
                    <a:p>
                      <a:pPr marL="285750" lvl="0" indent="-285750" algn="just">
                        <a:lnSpc>
                          <a:spcPct val="107000"/>
                        </a:lnSpc>
                        <a:spcAft>
                          <a:spcPts val="0"/>
                        </a:spcAft>
                        <a:buFont typeface="Arial" panose="020B0604020202020204" pitchFamily="34" charset="0"/>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Comunica los números del 1 al 10</a:t>
                      </a:r>
                    </a:p>
                  </a:txBody>
                  <a:tcPr marL="65460" marR="65460" marT="0" marB="0">
                    <a:solidFill>
                      <a:schemeClr val="bg1"/>
                    </a:solidFill>
                  </a:tcPr>
                </a:tc>
                <a:extLst>
                  <a:ext uri="{0D108BD9-81ED-4DB2-BD59-A6C34878D82A}">
                    <a16:rowId xmlns:a16="http://schemas.microsoft.com/office/drawing/2014/main" val="1055248113"/>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Identifica los números del 1 al 10</a:t>
                      </a:r>
                    </a:p>
                  </a:txBody>
                  <a:tcPr marL="65460" marR="65460" marT="0" marB="0">
                    <a:solidFill>
                      <a:schemeClr val="bg1"/>
                    </a:solidFill>
                  </a:tcPr>
                </a:tc>
                <a:extLst>
                  <a:ext uri="{0D108BD9-81ED-4DB2-BD59-A6C34878D82A}">
                    <a16:rowId xmlns:a16="http://schemas.microsoft.com/office/drawing/2014/main" val="1602861088"/>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rPr>
                        <a:t>Escribe los números del 1 al 10</a:t>
                      </a:r>
                      <a:endParaRPr lang="es-MX" sz="13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5460" marR="65460" marT="0" marB="0">
                    <a:solidFill>
                      <a:schemeClr val="bg1"/>
                    </a:solidFill>
                  </a:tcPr>
                </a:tc>
                <a:extLst>
                  <a:ext uri="{0D108BD9-81ED-4DB2-BD59-A6C34878D82A}">
                    <a16:rowId xmlns:a16="http://schemas.microsoft.com/office/drawing/2014/main" val="1349356242"/>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Establece correspondencia entre el numero y el objeto que cuenta</a:t>
                      </a:r>
                    </a:p>
                  </a:txBody>
                  <a:tcPr marL="65460" marR="65460" marT="0" marB="0">
                    <a:solidFill>
                      <a:schemeClr val="bg1"/>
                    </a:solidFill>
                  </a:tcPr>
                </a:tc>
                <a:extLst>
                  <a:ext uri="{0D108BD9-81ED-4DB2-BD59-A6C34878D82A}">
                    <a16:rowId xmlns:a16="http://schemas.microsoft.com/office/drawing/2014/main" val="2192976467"/>
                  </a:ext>
                </a:extLst>
              </a:tr>
              <a:tr h="394465">
                <a:tc>
                  <a:txBody>
                    <a:bodyPr/>
                    <a:lstStyle/>
                    <a:p>
                      <a:pPr marL="342900" lvl="0" indent="-342900" algn="just">
                        <a:lnSpc>
                          <a:spcPct val="107000"/>
                        </a:lnSpc>
                        <a:spcAft>
                          <a:spcPts val="0"/>
                        </a:spcAft>
                        <a:buFont typeface="Symbol" panose="05050102010706020507" pitchFamily="18" charset="2"/>
                        <a:buChar char=""/>
                      </a:pPr>
                      <a:r>
                        <a:rPr lang="es-MX" sz="1300" dirty="0">
                          <a:effectLst/>
                          <a:latin typeface="Century Gothic" panose="020B0502020202020204" pitchFamily="34" charset="0"/>
                          <a:ea typeface="Calibri" panose="020F0502020204030204" pitchFamily="34" charset="0"/>
                          <a:cs typeface="Times New Roman" panose="02020603050405020304" pitchFamily="18" charset="0"/>
                        </a:rPr>
                        <a:t>Comprende que el ultimo numero nombrado es el que indica cuantos objetos tiene</a:t>
                      </a:r>
                    </a:p>
                  </a:txBody>
                  <a:tcPr marL="65460" marR="65460" marT="0" marB="0">
                    <a:solidFill>
                      <a:schemeClr val="bg1"/>
                    </a:solidFill>
                  </a:tcPr>
                </a:tc>
                <a:extLst>
                  <a:ext uri="{0D108BD9-81ED-4DB2-BD59-A6C34878D82A}">
                    <a16:rowId xmlns:a16="http://schemas.microsoft.com/office/drawing/2014/main" val="144014013"/>
                  </a:ext>
                </a:extLst>
              </a:tr>
            </a:tbl>
          </a:graphicData>
        </a:graphic>
      </p:graphicFrame>
      <p:graphicFrame>
        <p:nvGraphicFramePr>
          <p:cNvPr id="6" name="Tabla 5">
            <a:extLst>
              <a:ext uri="{FF2B5EF4-FFF2-40B4-BE49-F238E27FC236}">
                <a16:creationId xmlns:a16="http://schemas.microsoft.com/office/drawing/2014/main" id="{6E251F42-12BB-4BA1-8107-CEE24A7C0BBB}"/>
              </a:ext>
            </a:extLst>
          </p:cNvPr>
          <p:cNvGraphicFramePr>
            <a:graphicFrameLocks noGrp="1"/>
          </p:cNvGraphicFramePr>
          <p:nvPr>
            <p:extLst>
              <p:ext uri="{D42A27DB-BD31-4B8C-83A1-F6EECF244321}">
                <p14:modId xmlns:p14="http://schemas.microsoft.com/office/powerpoint/2010/main" val="840058434"/>
              </p:ext>
            </p:extLst>
          </p:nvPr>
        </p:nvGraphicFramePr>
        <p:xfrm>
          <a:off x="685800" y="6184715"/>
          <a:ext cx="6201378" cy="2116348"/>
        </p:xfrm>
        <a:graphic>
          <a:graphicData uri="http://schemas.openxmlformats.org/drawingml/2006/table">
            <a:tbl>
              <a:tblPr firstRow="1" firstCol="1" bandRow="1">
                <a:tableStyleId>{5940675A-B579-460E-94D1-54222C63F5DA}</a:tableStyleId>
              </a:tblPr>
              <a:tblGrid>
                <a:gridCol w="6201378">
                  <a:extLst>
                    <a:ext uri="{9D8B030D-6E8A-4147-A177-3AD203B41FA5}">
                      <a16:colId xmlns:a16="http://schemas.microsoft.com/office/drawing/2014/main" val="3797232304"/>
                    </a:ext>
                  </a:extLst>
                </a:gridCol>
              </a:tblGrid>
              <a:tr h="2116348">
                <a:tc>
                  <a:txBody>
                    <a:bodyPr/>
                    <a:lstStyle/>
                    <a:p>
                      <a:pPr algn="ctr">
                        <a:lnSpc>
                          <a:spcPct val="107000"/>
                        </a:lnSpc>
                        <a:spcAft>
                          <a:spcPts val="0"/>
                        </a:spcAft>
                      </a:pPr>
                      <a:r>
                        <a:rPr lang="es-MX" sz="1200" dirty="0">
                          <a:effectLst/>
                          <a:latin typeface="Century Gothic" panose="020B0502020202020204" pitchFamily="34" charset="0"/>
                        </a:rPr>
                        <a:t>Describe el proceso del alumno</a:t>
                      </a:r>
                    </a:p>
                    <a:p>
                      <a:pPr marL="0" marR="0" lvl="0" indent="0" algn="just" defTabSz="755934" rtl="0" eaLnBrk="1" fontAlgn="auto" latinLnBrk="0" hangingPunct="1">
                        <a:lnSpc>
                          <a:spcPct val="107000"/>
                        </a:lnSpc>
                        <a:spcBef>
                          <a:spcPts val="0"/>
                        </a:spcBef>
                        <a:spcAft>
                          <a:spcPts val="0"/>
                        </a:spcAft>
                        <a:buClrTx/>
                        <a:buSzTx/>
                        <a:buFontTx/>
                        <a:buNone/>
                        <a:tabLst/>
                        <a:defRPr/>
                      </a:pPr>
                      <a:r>
                        <a:rPr lang="es-MX" sz="1200" dirty="0">
                          <a:effectLst/>
                          <a:latin typeface="Century Gothic" panose="020B0502020202020204" pitchFamily="34" charset="0"/>
                        </a:rPr>
                        <a:t>Observa diferentes tarjetas con números y los identifica hasta el 10. </a:t>
                      </a:r>
                    </a:p>
                    <a:p>
                      <a:pPr marL="0" marR="0" lvl="0" indent="0" algn="just" defTabSz="755934" rtl="0" eaLnBrk="1" fontAlgn="auto" latinLnBrk="0" hangingPunct="1">
                        <a:lnSpc>
                          <a:spcPct val="107000"/>
                        </a:lnSpc>
                        <a:spcBef>
                          <a:spcPts val="0"/>
                        </a:spcBef>
                        <a:spcAft>
                          <a:spcPts val="0"/>
                        </a:spcAft>
                        <a:buClrTx/>
                        <a:buSzTx/>
                        <a:buFontTx/>
                        <a:buNone/>
                        <a:tabLst/>
                        <a:defRPr/>
                      </a:pPr>
                      <a:r>
                        <a:rPr lang="es-MX" sz="1200" dirty="0">
                          <a:effectLst/>
                          <a:latin typeface="Century Gothic" panose="020B0502020202020204" pitchFamily="34" charset="0"/>
                          <a:ea typeface="Calibri" panose="020F0502020204030204" pitchFamily="34" charset="0"/>
                          <a:cs typeface="Times New Roman" panose="02020603050405020304" pitchFamily="18" charset="0"/>
                        </a:rPr>
                        <a:t>Escribe los numereros del cero al diez.</a:t>
                      </a:r>
                      <a:endParaRPr lang="es-MX" sz="1200" dirty="0">
                        <a:effectLst/>
                        <a:latin typeface="Century Gothic" panose="020B0502020202020204" pitchFamily="34" charset="0"/>
                      </a:endParaRPr>
                    </a:p>
                    <a:p>
                      <a:pPr algn="just">
                        <a:lnSpc>
                          <a:spcPct val="107000"/>
                        </a:lnSpc>
                        <a:spcAft>
                          <a:spcPts val="0"/>
                        </a:spcAft>
                      </a:pPr>
                      <a:r>
                        <a:rPr lang="es-MX" sz="1200" dirty="0">
                          <a:effectLst/>
                          <a:latin typeface="Century Gothic" panose="020B0502020202020204" pitchFamily="34" charset="0"/>
                        </a:rPr>
                        <a:t>Escucha un numero y toma los objetos correspondientes</a:t>
                      </a:r>
                    </a:p>
                    <a:p>
                      <a:pPr algn="just">
                        <a:lnSpc>
                          <a:spcPct val="107000"/>
                        </a:lnSpc>
                        <a:spcAft>
                          <a:spcPts val="0"/>
                        </a:spcAft>
                      </a:pPr>
                      <a:r>
                        <a:rPr lang="es-MX" sz="1200" dirty="0">
                          <a:effectLst/>
                          <a:latin typeface="Century Gothic" panose="020B0502020202020204" pitchFamily="34" charset="0"/>
                          <a:cs typeface="Times New Roman" panose="02020603050405020304" pitchFamily="18" charset="0"/>
                        </a:rPr>
                        <a:t>Cuenta correctamente los elementos de una colección de 10 elementos</a:t>
                      </a:r>
                      <a:endParaRPr lang="es-MX" sz="1200" dirty="0">
                        <a:effectLst/>
                        <a:latin typeface="Century Gothic" panose="020B0502020202020204" pitchFamily="34" charset="0"/>
                      </a:endParaRPr>
                    </a:p>
                    <a:p>
                      <a:pPr marL="0" marR="0" lvl="0" indent="0" algn="just" defTabSz="755934" rtl="0" eaLnBrk="1" fontAlgn="auto" latinLnBrk="0" hangingPunct="1">
                        <a:lnSpc>
                          <a:spcPct val="107000"/>
                        </a:lnSpc>
                        <a:spcBef>
                          <a:spcPts val="0"/>
                        </a:spcBef>
                        <a:spcAft>
                          <a:spcPts val="0"/>
                        </a:spcAft>
                        <a:buClrTx/>
                        <a:buSzTx/>
                        <a:buFontTx/>
                        <a:buNone/>
                        <a:tabLst/>
                        <a:defRPr/>
                      </a:pPr>
                      <a:r>
                        <a:rPr lang="es-MX" sz="1200" dirty="0">
                          <a:effectLst/>
                          <a:latin typeface="Century Gothic" panose="020B0502020202020204" pitchFamily="34" charset="0"/>
                        </a:rPr>
                        <a:t>Cuenta elementos y comprende que el ultimo numero  </a:t>
                      </a:r>
                      <a:r>
                        <a:rPr lang="es-MX" sz="1200" dirty="0">
                          <a:effectLst/>
                          <a:latin typeface="Century Gothic" panose="020B0502020202020204" pitchFamily="34" charset="0"/>
                          <a:ea typeface="Calibri" panose="020F0502020204030204" pitchFamily="34" charset="0"/>
                          <a:cs typeface="Times New Roman" panose="02020603050405020304" pitchFamily="18" charset="0"/>
                        </a:rPr>
                        <a:t>nombrado es el que indica cuantos objetos tiene.</a:t>
                      </a:r>
                    </a:p>
                    <a:p>
                      <a:pPr algn="just">
                        <a:lnSpc>
                          <a:spcPct val="107000"/>
                        </a:lnSpc>
                        <a:spcAft>
                          <a:spcPts val="0"/>
                        </a:spcAft>
                      </a:pPr>
                      <a:endParaRPr lang="es-MX" sz="1000" dirty="0">
                        <a:effectLst/>
                        <a:latin typeface="Century Gothic" panose="020B0502020202020204" pitchFamily="34" charset="0"/>
                      </a:endParaRPr>
                    </a:p>
                    <a:p>
                      <a:pPr algn="just">
                        <a:lnSpc>
                          <a:spcPct val="107000"/>
                        </a:lnSpc>
                        <a:spcAft>
                          <a:spcPts val="0"/>
                        </a:spcAft>
                      </a:pPr>
                      <a:endParaRPr lang="es-MX" sz="1000" dirty="0">
                        <a:effectLst/>
                      </a:endParaRPr>
                    </a:p>
                  </a:txBody>
                  <a:tcPr marL="65460" marR="65460" marT="0" marB="0">
                    <a:solidFill>
                      <a:schemeClr val="bg1"/>
                    </a:solidFill>
                  </a:tcPr>
                </a:tc>
                <a:extLst>
                  <a:ext uri="{0D108BD9-81ED-4DB2-BD59-A6C34878D82A}">
                    <a16:rowId xmlns:a16="http://schemas.microsoft.com/office/drawing/2014/main" val="2785235787"/>
                  </a:ext>
                </a:extLst>
              </a:tr>
            </a:tbl>
          </a:graphicData>
        </a:graphic>
      </p:graphicFrame>
      <p:sp>
        <p:nvSpPr>
          <p:cNvPr id="7" name="Rectangle 1">
            <a:extLst>
              <a:ext uri="{FF2B5EF4-FFF2-40B4-BE49-F238E27FC236}">
                <a16:creationId xmlns:a16="http://schemas.microsoft.com/office/drawing/2014/main" id="{2F060930-4644-48F9-90E7-DA24B84F0906}"/>
              </a:ext>
            </a:extLst>
          </p:cNvPr>
          <p:cNvSpPr>
            <a:spLocks noChangeArrowheads="1"/>
          </p:cNvSpPr>
          <p:nvPr/>
        </p:nvSpPr>
        <p:spPr bwMode="auto">
          <a:xfrm>
            <a:off x="448613" y="797879"/>
            <a:ext cx="6656704" cy="9104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87279" tIns="43640" rIns="87279" bIns="4364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EVALUACIÓN CONTINUA</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a typeface="Calibri" panose="020F0502020204030204" pitchFamily="34" charset="0"/>
              <a:cs typeface="Times New Roman" panose="02020603050405020304" pitchFamily="18" charset="0"/>
            </a:endParaRPr>
          </a:p>
          <a:p>
            <a:pPr defTabSz="872795"/>
            <a:r>
              <a:rPr lang="es-MX" altLang="es-MX" sz="1336" dirty="0">
                <a:latin typeface="Century Gothic" panose="020B0502020202020204" pitchFamily="34" charset="0"/>
                <a:ea typeface="Calibri" panose="020F0502020204030204" pitchFamily="34" charset="0"/>
                <a:cs typeface="Times New Roman" panose="02020603050405020304" pitchFamily="18" charset="0"/>
              </a:rPr>
              <a:t>Alumno: Siomara Yamileth Gaona Hernández	Fecha: 28/04/2021</a:t>
            </a:r>
            <a:endParaRPr lang="es-MX" altLang="es-MX" sz="1336" dirty="0">
              <a:latin typeface="Century Gothic" panose="020B0502020202020204" pitchFamily="34" charset="0"/>
            </a:endParaRPr>
          </a:p>
          <a:p>
            <a:pPr defTabSz="872795"/>
            <a:endParaRPr lang="es-MX" altLang="es-MX" sz="1336" dirty="0">
              <a:latin typeface="Century Gothic" panose="020B0502020202020204" pitchFamily="34" charset="0"/>
            </a:endParaRPr>
          </a:p>
        </p:txBody>
      </p:sp>
    </p:spTree>
    <p:extLst>
      <p:ext uri="{BB962C8B-B14F-4D97-AF65-F5344CB8AC3E}">
        <p14:creationId xmlns:p14="http://schemas.microsoft.com/office/powerpoint/2010/main" val="1754970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66145B87-06F7-49A2-BE3D-F322CCDC92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7559676" cy="10069831"/>
          </a:xfrm>
          <a:prstGeom prst="rect">
            <a:avLst/>
          </a:prstGeom>
          <a:noFill/>
          <a:extLst>
            <a:ext uri="{909E8E84-426E-40DD-AFC4-6F175D3DCCD1}">
              <a14:hiddenFill xmlns:a14="http://schemas.microsoft.com/office/drawing/2010/main">
                <a:solidFill>
                  <a:srgbClr val="FFFFFF"/>
                </a:solidFill>
              </a14:hiddenFill>
            </a:ext>
          </a:extLst>
        </p:spPr>
      </p:pic>
      <p:sp>
        <p:nvSpPr>
          <p:cNvPr id="3" name="Forma libre: forma 2">
            <a:extLst>
              <a:ext uri="{FF2B5EF4-FFF2-40B4-BE49-F238E27FC236}">
                <a16:creationId xmlns:a16="http://schemas.microsoft.com/office/drawing/2014/main" id="{25AC90F9-092B-4306-B39E-57DCD29C9102}"/>
              </a:ext>
            </a:extLst>
          </p:cNvPr>
          <p:cNvSpPr/>
          <p:nvPr/>
        </p:nvSpPr>
        <p:spPr>
          <a:xfrm>
            <a:off x="432835" y="2424220"/>
            <a:ext cx="6694003" cy="5225526"/>
          </a:xfrm>
          <a:custGeom>
            <a:avLst/>
            <a:gdLst>
              <a:gd name="connsiteX0" fmla="*/ 4067418 w 6106159"/>
              <a:gd name="connsiteY0" fmla="*/ 41 h 4848171"/>
              <a:gd name="connsiteX1" fmla="*/ 4377412 w 6106159"/>
              <a:gd name="connsiteY1" fmla="*/ 10918 h 4848171"/>
              <a:gd name="connsiteX2" fmla="*/ 4498147 w 6106159"/>
              <a:gd name="connsiteY2" fmla="*/ 24515 h 4848171"/>
              <a:gd name="connsiteX3" fmla="*/ 4503737 w 6106159"/>
              <a:gd name="connsiteY3" fmla="*/ 23116 h 4848171"/>
              <a:gd name="connsiteX4" fmla="*/ 6106159 w 6106159"/>
              <a:gd name="connsiteY4" fmla="*/ 1713068 h 4848171"/>
              <a:gd name="connsiteX5" fmla="*/ 4541519 w 6106159"/>
              <a:gd name="connsiteY5" fmla="*/ 4557868 h 4848171"/>
              <a:gd name="connsiteX6" fmla="*/ 1636630 w 6106159"/>
              <a:gd name="connsiteY6" fmla="*/ 4591630 h 4848171"/>
              <a:gd name="connsiteX7" fmla="*/ 1625832 w 6106159"/>
              <a:gd name="connsiteY7" fmla="*/ 4584256 h 4848171"/>
              <a:gd name="connsiteX8" fmla="*/ 1624863 w 6106159"/>
              <a:gd name="connsiteY8" fmla="*/ 4584263 h 4848171"/>
              <a:gd name="connsiteX9" fmla="*/ 7778 w 6106159"/>
              <a:gd name="connsiteY9" fmla="*/ 2440593 h 4848171"/>
              <a:gd name="connsiteX10" fmla="*/ 1389538 w 6106159"/>
              <a:gd name="connsiteY10" fmla="*/ 412951 h 4848171"/>
              <a:gd name="connsiteX11" fmla="*/ 4067418 w 6106159"/>
              <a:gd name="connsiteY11" fmla="*/ 41 h 4848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06159" h="4848171">
                <a:moveTo>
                  <a:pt x="4067418" y="41"/>
                </a:moveTo>
                <a:cubicBezTo>
                  <a:pt x="4174248" y="448"/>
                  <a:pt x="4278014" y="3926"/>
                  <a:pt x="4377412" y="10918"/>
                </a:cubicBezTo>
                <a:lnTo>
                  <a:pt x="4498147" y="24515"/>
                </a:lnTo>
                <a:lnTo>
                  <a:pt x="4503737" y="23116"/>
                </a:lnTo>
                <a:cubicBezTo>
                  <a:pt x="5245311" y="-99481"/>
                  <a:pt x="6106159" y="613270"/>
                  <a:pt x="6106159" y="1713068"/>
                </a:cubicBezTo>
                <a:cubicBezTo>
                  <a:pt x="6106159" y="2969980"/>
                  <a:pt x="5327226" y="4134535"/>
                  <a:pt x="4541519" y="4557868"/>
                </a:cubicBezTo>
                <a:cubicBezTo>
                  <a:pt x="3903132" y="4901826"/>
                  <a:pt x="2260903" y="4973025"/>
                  <a:pt x="1636630" y="4591630"/>
                </a:cubicBezTo>
                <a:lnTo>
                  <a:pt x="1625832" y="4584256"/>
                </a:lnTo>
                <a:lnTo>
                  <a:pt x="1624863" y="4584263"/>
                </a:lnTo>
                <a:cubicBezTo>
                  <a:pt x="817079" y="4540105"/>
                  <a:pt x="81438" y="3065386"/>
                  <a:pt x="7778" y="2440593"/>
                </a:cubicBezTo>
                <a:cubicBezTo>
                  <a:pt x="-73502" y="1751166"/>
                  <a:pt x="488685" y="717751"/>
                  <a:pt x="1389538" y="412951"/>
                </a:cubicBezTo>
                <a:cubicBezTo>
                  <a:pt x="1896268" y="241501"/>
                  <a:pt x="3105943" y="-3620"/>
                  <a:pt x="4067418" y="41"/>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718" dirty="0"/>
          </a:p>
        </p:txBody>
      </p:sp>
      <p:pic>
        <p:nvPicPr>
          <p:cNvPr id="5" name="Imagen 4">
            <a:extLst>
              <a:ext uri="{FF2B5EF4-FFF2-40B4-BE49-F238E27FC236}">
                <a16:creationId xmlns:a16="http://schemas.microsoft.com/office/drawing/2014/main" id="{04108F5F-A781-4140-8454-777B096C4DC7}"/>
              </a:ext>
            </a:extLst>
          </p:cNvPr>
          <p:cNvPicPr>
            <a:picLocks noChangeAspect="1"/>
          </p:cNvPicPr>
          <p:nvPr/>
        </p:nvPicPr>
        <p:blipFill>
          <a:blip r:embed="rId3"/>
          <a:stretch>
            <a:fillRect/>
          </a:stretch>
        </p:blipFill>
        <p:spPr>
          <a:xfrm>
            <a:off x="-1" y="2769546"/>
            <a:ext cx="7559675" cy="4541532"/>
          </a:xfrm>
          <a:prstGeom prst="rect">
            <a:avLst/>
          </a:prstGeom>
        </p:spPr>
      </p:pic>
    </p:spTree>
    <p:extLst>
      <p:ext uri="{BB962C8B-B14F-4D97-AF65-F5344CB8AC3E}">
        <p14:creationId xmlns:p14="http://schemas.microsoft.com/office/powerpoint/2010/main" val="391933794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601</TotalTime>
  <Words>1362</Words>
  <Application>Microsoft Office PowerPoint</Application>
  <PresentationFormat>Personalizado</PresentationFormat>
  <Paragraphs>157</Paragraphs>
  <Slides>13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13</vt:i4>
      </vt:variant>
    </vt:vector>
  </HeadingPairs>
  <TitlesOfParts>
    <vt:vector size="20" baseType="lpstr">
      <vt:lpstr>Arial</vt:lpstr>
      <vt:lpstr>Calibri</vt:lpstr>
      <vt:lpstr>Calibri Light</vt:lpstr>
      <vt:lpstr>Century Gothic</vt:lpstr>
      <vt:lpstr>DK Lemon Yellow Sun</vt:lpstr>
      <vt:lpstr>Symbol</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BELEN ZAPATA CASTILLO</dc:creator>
  <cp:lastModifiedBy>BELEN ZAPATA CASTILLO</cp:lastModifiedBy>
  <cp:revision>28</cp:revision>
  <dcterms:created xsi:type="dcterms:W3CDTF">2021-04-29T22:57:01Z</dcterms:created>
  <dcterms:modified xsi:type="dcterms:W3CDTF">2021-05-01T06:50:41Z</dcterms:modified>
</cp:coreProperties>
</file>