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6" r:id="rId8"/>
    <p:sldId id="267" r:id="rId9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46" y="54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12F4-AF4A-4701-89E5-F1B66AE9587C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FCBB-A76B-46EC-9117-A96770BEC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29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12F4-AF4A-4701-89E5-F1B66AE9587C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FCBB-A76B-46EC-9117-A96770BEC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82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12F4-AF4A-4701-89E5-F1B66AE9587C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FCBB-A76B-46EC-9117-A96770BEC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35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12F4-AF4A-4701-89E5-F1B66AE9587C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FCBB-A76B-46EC-9117-A96770BEC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88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12F4-AF4A-4701-89E5-F1B66AE9587C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FCBB-A76B-46EC-9117-A96770BEC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06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12F4-AF4A-4701-89E5-F1B66AE9587C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FCBB-A76B-46EC-9117-A96770BEC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45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12F4-AF4A-4701-89E5-F1B66AE9587C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FCBB-A76B-46EC-9117-A96770BEC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46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12F4-AF4A-4701-89E5-F1B66AE9587C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FCBB-A76B-46EC-9117-A96770BEC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21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12F4-AF4A-4701-89E5-F1B66AE9587C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FCBB-A76B-46EC-9117-A96770BEC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71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12F4-AF4A-4701-89E5-F1B66AE9587C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FCBB-A76B-46EC-9117-A96770BEC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14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12F4-AF4A-4701-89E5-F1B66AE9587C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FCBB-A76B-46EC-9117-A96770BEC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403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12F4-AF4A-4701-89E5-F1B66AE9587C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3FCBB-A76B-46EC-9117-A96770BEC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38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1" y="1403648"/>
            <a:ext cx="67119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4 Cuadro de texto"/>
          <p:cNvSpPr txBox="1"/>
          <p:nvPr/>
        </p:nvSpPr>
        <p:spPr>
          <a:xfrm>
            <a:off x="339090" y="5846619"/>
            <a:ext cx="6179820" cy="25063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2400" dirty="0">
                <a:effectLst/>
                <a:latin typeface="Comic Sans MS"/>
                <a:ea typeface="Calibri"/>
                <a:cs typeface="Times New Roman"/>
              </a:rPr>
              <a:t>Yolanda Anahí Loera Navarro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2400" dirty="0">
                <a:effectLst/>
                <a:latin typeface="Comic Sans MS"/>
                <a:ea typeface="Calibri"/>
                <a:cs typeface="Times New Roman"/>
              </a:rPr>
              <a:t>N.L. 8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2400" dirty="0">
                <a:effectLst/>
                <a:latin typeface="Comic Sans MS"/>
                <a:ea typeface="Calibri"/>
                <a:cs typeface="Times New Roman"/>
              </a:rPr>
              <a:t>Comunidad Luz y colon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2400" dirty="0" smtClean="0">
                <a:latin typeface="Comic Sans MS"/>
                <a:ea typeface="Calibri"/>
                <a:cs typeface="Times New Roman"/>
              </a:rPr>
              <a:t>26</a:t>
            </a:r>
            <a:r>
              <a:rPr lang="es-ES_tradnl" sz="2400" dirty="0" smtClean="0">
                <a:effectLst/>
                <a:latin typeface="Comic Sans MS"/>
                <a:ea typeface="Calibri"/>
                <a:cs typeface="Times New Roman"/>
              </a:rPr>
              <a:t> </a:t>
            </a:r>
            <a:r>
              <a:rPr lang="es-ES_tradnl" sz="2400" dirty="0" smtClean="0">
                <a:latin typeface="Comic Sans MS"/>
                <a:ea typeface="Calibri"/>
                <a:cs typeface="Times New Roman"/>
              </a:rPr>
              <a:t>al </a:t>
            </a:r>
            <a:r>
              <a:rPr lang="es-ES_tradnl" sz="2400" dirty="0" smtClean="0">
                <a:latin typeface="Comic Sans MS"/>
                <a:ea typeface="Calibri"/>
                <a:cs typeface="Times New Roman"/>
              </a:rPr>
              <a:t>30</a:t>
            </a:r>
            <a:r>
              <a:rPr lang="es-ES_tradnl" sz="2400" dirty="0" smtClean="0">
                <a:latin typeface="Comic Sans MS"/>
                <a:ea typeface="Calibri"/>
                <a:cs typeface="Times New Roman"/>
              </a:rPr>
              <a:t> </a:t>
            </a:r>
            <a:r>
              <a:rPr lang="es-ES_tradnl" sz="2400" dirty="0" smtClean="0">
                <a:latin typeface="Comic Sans MS"/>
                <a:ea typeface="Calibri"/>
                <a:cs typeface="Times New Roman"/>
              </a:rPr>
              <a:t>de abril </a:t>
            </a:r>
            <a:r>
              <a:rPr lang="es-ES_tradnl" sz="2400" dirty="0" smtClean="0">
                <a:effectLst/>
                <a:latin typeface="Comic Sans MS"/>
                <a:ea typeface="Calibri"/>
                <a:cs typeface="Times New Roman"/>
              </a:rPr>
              <a:t>del </a:t>
            </a:r>
            <a:r>
              <a:rPr lang="es-ES_tradnl" sz="2400" dirty="0">
                <a:effectLst/>
                <a:latin typeface="Comic Sans MS"/>
                <a:ea typeface="Calibri"/>
                <a:cs typeface="Times New Roman"/>
              </a:rPr>
              <a:t>2021 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2400" dirty="0">
                <a:effectLst/>
                <a:latin typeface="Comic Sans MS"/>
                <a:ea typeface="Calibri"/>
                <a:cs typeface="Times New Roman"/>
              </a:rPr>
              <a:t> </a:t>
            </a:r>
            <a:endParaRPr lang="es-ES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74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459432" y="29490"/>
            <a:ext cx="7713663" cy="8400257"/>
            <a:chOff x="-512763" y="535632"/>
            <a:chExt cx="7883526" cy="840025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2763" y="535632"/>
              <a:ext cx="7883526" cy="701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8737" y="6156176"/>
              <a:ext cx="1719263" cy="277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746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998955"/>
              </p:ext>
            </p:extLst>
          </p:nvPr>
        </p:nvGraphicFramePr>
        <p:xfrm>
          <a:off x="404664" y="611560"/>
          <a:ext cx="5832648" cy="1416443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725467"/>
                <a:gridCol w="3107181"/>
              </a:tblGrid>
              <a:tr h="267976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omic Sans MS" pitchFamily="66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endParaRPr lang="es-ES" sz="12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79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Organizador curricular 1: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omic Sans MS" pitchFamily="66" charset="0"/>
                        </a:rPr>
                        <a:t>Organizador curricular 2:</a:t>
                      </a:r>
                      <a:endParaRPr lang="es-ES" sz="12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7313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Comic Sans MS" pitchFamily="66" charset="0"/>
                        </a:rPr>
                        <a:t>Aprendizaje </a:t>
                      </a:r>
                      <a:r>
                        <a:rPr lang="es-MX" sz="1400" dirty="0" smtClean="0">
                          <a:effectLst/>
                          <a:latin typeface="Comic Sans MS" pitchFamily="66" charset="0"/>
                        </a:rPr>
                        <a:t>esperado: 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Maneja el conteo en diversas situaciones y establece la relación uno a uno </a:t>
                      </a:r>
                      <a:r>
                        <a:rPr lang="es-ES" sz="1800" dirty="0" smtClean="0">
                          <a:latin typeface="Comic Sans MS" pitchFamily="66" charset="0"/>
                        </a:rPr>
                        <a:t>	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419108"/>
              </p:ext>
            </p:extLst>
          </p:nvPr>
        </p:nvGraphicFramePr>
        <p:xfrm>
          <a:off x="548680" y="2627784"/>
          <a:ext cx="5544616" cy="2253012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5544616"/>
              </a:tblGrid>
              <a:tr h="2622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omic Sans MS" pitchFamily="66" charset="0"/>
                        </a:rPr>
                        <a:t>Indicadores: (se redactan en base al aprendizaje esperado)</a:t>
                      </a:r>
                      <a:endParaRPr lang="es-ES" sz="1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2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600" dirty="0" smtClean="0">
                          <a:effectLst/>
                          <a:latin typeface="Comic Sans MS" pitchFamily="66" charset="0"/>
                        </a:rPr>
                        <a:t>Maneja el</a:t>
                      </a:r>
                      <a:r>
                        <a:rPr lang="es-MX" sz="1600" baseline="0" dirty="0" smtClean="0">
                          <a:effectLst/>
                          <a:latin typeface="Comic Sans MS" pitchFamily="66" charset="0"/>
                        </a:rPr>
                        <a:t> conteo</a:t>
                      </a:r>
                      <a:r>
                        <a:rPr lang="es-MX" sz="1600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s-ES" sz="20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800" b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Utiliza diferentes situaciones</a:t>
                      </a:r>
                      <a:r>
                        <a:rPr lang="es-ES_tradnl" sz="1800" b="0" baseline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para utilizar el conteo </a:t>
                      </a:r>
                      <a:endParaRPr lang="es-ES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2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800" b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Reconoce donde debe utilizar el conteo</a:t>
                      </a:r>
                      <a:endParaRPr lang="es-ES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2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2000" b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Establece una relación </a:t>
                      </a:r>
                      <a:endParaRPr lang="es-ES" sz="20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2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831989"/>
              </p:ext>
            </p:extLst>
          </p:nvPr>
        </p:nvGraphicFramePr>
        <p:xfrm>
          <a:off x="548680" y="5508104"/>
          <a:ext cx="5544616" cy="2372297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5544616"/>
              </a:tblGrid>
              <a:tr h="22322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Describe el proceso del alumno</a:t>
                      </a:r>
                      <a:endParaRPr lang="es-ES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el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alumno realizó la actividad correctamente, en donde reconoce de que manera y donde debe y puede utilizar el conteo, los numos, y comenzar a establecer relación y aprender las situaciones donde puede contar, y observar los </a:t>
                      </a:r>
                      <a:r>
                        <a:rPr lang="es-MX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numeros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71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548687"/>
              </p:ext>
            </p:extLst>
          </p:nvPr>
        </p:nvGraphicFramePr>
        <p:xfrm>
          <a:off x="476672" y="467544"/>
          <a:ext cx="5913784" cy="2003437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763381"/>
                <a:gridCol w="3150403"/>
              </a:tblGrid>
              <a:tr h="267976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omic Sans MS" pitchFamily="66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endParaRPr lang="es-ES" sz="12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79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Organizador curricular 1: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omic Sans MS" pitchFamily="66" charset="0"/>
                        </a:rPr>
                        <a:t>Organizador curricular 2:</a:t>
                      </a:r>
                      <a:endParaRPr lang="es-ES" sz="12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7313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Comic Sans MS" pitchFamily="66" charset="0"/>
                        </a:rPr>
                        <a:t>Aprendizaje </a:t>
                      </a:r>
                      <a:r>
                        <a:rPr lang="es-MX" sz="1400" dirty="0" smtClean="0">
                          <a:effectLst/>
                          <a:latin typeface="Comic Sans MS" pitchFamily="66" charset="0"/>
                        </a:rPr>
                        <a:t>esperado</a:t>
                      </a:r>
                      <a:r>
                        <a:rPr lang="es-ES" sz="1800" dirty="0" smtClean="0">
                          <a:latin typeface="Comic Sans MS" pitchFamily="66" charset="0"/>
                        </a:rPr>
                        <a:t>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>
                          <a:latin typeface="Comic Sans MS" pitchFamily="66" charset="0"/>
                        </a:rPr>
                        <a:t>participa en los juegos, respetando las reglas establecidas y las normas para una buena convivencia </a:t>
                      </a:r>
                      <a:endParaRPr lang="es-ES" sz="1600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917873"/>
              </p:ext>
            </p:extLst>
          </p:nvPr>
        </p:nvGraphicFramePr>
        <p:xfrm>
          <a:off x="454678" y="2699792"/>
          <a:ext cx="5998658" cy="2463819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5998658"/>
              </a:tblGrid>
              <a:tr h="656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omic Sans MS" pitchFamily="66" charset="0"/>
                        </a:rPr>
                        <a:t>Indicadores: (se redactan en base al aprendizaje esperado)</a:t>
                      </a:r>
                      <a:endParaRPr lang="es-ES" sz="1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72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600" dirty="0" smtClean="0">
                          <a:effectLst/>
                          <a:latin typeface="Comic Sans MS" pitchFamily="66" charset="0"/>
                        </a:rPr>
                        <a:t>Participa</a:t>
                      </a:r>
                      <a:r>
                        <a:rPr lang="es-MX" sz="1600" baseline="0" dirty="0" smtClean="0">
                          <a:effectLst/>
                          <a:latin typeface="Comic Sans MS" pitchFamily="66" charset="0"/>
                        </a:rPr>
                        <a:t> en juegos </a:t>
                      </a:r>
                      <a:r>
                        <a:rPr lang="es-MX" sz="1600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s-ES" sz="20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29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800" b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Respeta las reglas establecidas</a:t>
                      </a:r>
                      <a:r>
                        <a:rPr lang="es-ES_tradnl" sz="1800" b="0" baseline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de los juegos </a:t>
                      </a:r>
                      <a:endParaRPr lang="es-ES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98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800" b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Establece reglas</a:t>
                      </a:r>
                      <a:r>
                        <a:rPr lang="es-ES_tradnl" sz="1800" b="0" baseline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para una buena convivencia </a:t>
                      </a:r>
                      <a:endParaRPr lang="es-ES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01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s-ES" sz="20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72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032135"/>
              </p:ext>
            </p:extLst>
          </p:nvPr>
        </p:nvGraphicFramePr>
        <p:xfrm>
          <a:off x="332657" y="5364088"/>
          <a:ext cx="6048672" cy="2664296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6048672"/>
              </a:tblGrid>
              <a:tr h="26642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Describe el proceso del alumno</a:t>
                      </a:r>
                      <a:endParaRPr lang="es-ES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El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alumno realizo la actividad en la cual observar el video de las reglas, y menciona para que sirven y donde las podemos utilizar,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600" b="1" dirty="0" smtClean="0">
                          <a:effectLst/>
                          <a:latin typeface="Comic Sans MS" pitchFamily="66" charset="0"/>
                        </a:rPr>
                        <a:t>re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aliza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el juego en el cual menciona las reglas que se establecieron para tener una buena convivencia 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18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858140"/>
              </p:ext>
            </p:extLst>
          </p:nvPr>
        </p:nvGraphicFramePr>
        <p:xfrm>
          <a:off x="395536" y="395535"/>
          <a:ext cx="6273824" cy="170994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931619"/>
                <a:gridCol w="3342205"/>
              </a:tblGrid>
              <a:tr h="267976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omic Sans MS" pitchFamily="66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endParaRPr lang="es-ES" sz="12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79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Organizador curricular 1: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omic Sans MS" pitchFamily="66" charset="0"/>
                        </a:rPr>
                        <a:t>Organizador curricular 2:</a:t>
                      </a:r>
                      <a:endParaRPr lang="es-ES" sz="12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7313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Comic Sans MS" pitchFamily="66" charset="0"/>
                        </a:rPr>
                        <a:t>Aprendizaje </a:t>
                      </a:r>
                      <a:r>
                        <a:rPr lang="es-MX" sz="1400" dirty="0" smtClean="0">
                          <a:effectLst/>
                          <a:latin typeface="Comic Sans MS" pitchFamily="66" charset="0"/>
                        </a:rPr>
                        <a:t>esperado</a:t>
                      </a:r>
                      <a:r>
                        <a:rPr lang="es-ES" sz="1800" dirty="0" smtClean="0">
                          <a:latin typeface="Comic Sans MS" pitchFamily="66" charset="0"/>
                        </a:rPr>
                        <a:t>	</a:t>
                      </a:r>
                      <a:r>
                        <a:rPr lang="es-ES_tradnl" sz="18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Expresa gráficamente narraciones con recursos personales </a:t>
                      </a:r>
                      <a:endParaRPr lang="es-ES" sz="1800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 smtClean="0">
                        <a:latin typeface="Comic Sans MS" pitchFamily="66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942887"/>
              </p:ext>
            </p:extLst>
          </p:nvPr>
        </p:nvGraphicFramePr>
        <p:xfrm>
          <a:off x="404664" y="2555776"/>
          <a:ext cx="6217808" cy="1700191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6217808"/>
              </a:tblGrid>
              <a:tr h="2622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omic Sans MS" pitchFamily="66" charset="0"/>
                        </a:rPr>
                        <a:t>Indicadores: (se redactan en base al aprendizaje esperado)</a:t>
                      </a:r>
                      <a:endParaRPr lang="es-ES" sz="1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2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600" dirty="0" smtClean="0">
                          <a:effectLst/>
                          <a:latin typeface="Comic Sans MS" pitchFamily="66" charset="0"/>
                        </a:rPr>
                        <a:t>Conoce</a:t>
                      </a:r>
                      <a:r>
                        <a:rPr lang="es-MX" sz="1600" baseline="0" dirty="0" smtClean="0">
                          <a:effectLst/>
                          <a:latin typeface="Comic Sans MS" pitchFamily="66" charset="0"/>
                        </a:rPr>
                        <a:t> que son las narraciones </a:t>
                      </a:r>
                      <a:r>
                        <a:rPr lang="es-MX" sz="1600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s-ES" sz="20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800" b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Expresa</a:t>
                      </a:r>
                      <a:r>
                        <a:rPr lang="es-ES_tradnl" sz="1800" b="0" baseline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narraciones </a:t>
                      </a:r>
                      <a:endParaRPr lang="es-ES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2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800" b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Expresa los sentimientos que siente al narra</a:t>
                      </a:r>
                      <a:r>
                        <a:rPr lang="es-ES_tradnl" sz="1800" b="0" baseline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un texto </a:t>
                      </a:r>
                      <a:endParaRPr lang="es-ES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2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s-ES" sz="20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2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168598"/>
              </p:ext>
            </p:extLst>
          </p:nvPr>
        </p:nvGraphicFramePr>
        <p:xfrm>
          <a:off x="391719" y="5004048"/>
          <a:ext cx="6441873" cy="1850454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6441873"/>
              </a:tblGrid>
              <a:tr h="10330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Describe el proceso del alumno</a:t>
                      </a:r>
                      <a:endParaRPr lang="es-ES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El alumno expresa las narraciones las cuales se mandaron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por audio, eligiendo un cuento de su agrado, expresa las emociones que menciona el cuento, favorece el aprendizaje esperado.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10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ndo rosa acuarela mancha pintura trazo... | Premium Photo #Freepik #photo  #fondo en 2020 | Fondos acuarela, Rosas acuarela, Mancha de acuarel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5" t="8134" r="5112" b="17225"/>
          <a:stretch/>
        </p:blipFill>
        <p:spPr bwMode="auto">
          <a:xfrm>
            <a:off x="0" y="467544"/>
            <a:ext cx="6858000" cy="68678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06" b="100000" l="104" r="73021">
                        <a14:foregroundMark x1="41146" y1="87361" x2="46979" y2="73889"/>
                        <a14:foregroundMark x1="58542" y1="97222" x2="56771" y2="81250"/>
                        <a14:foregroundMark x1="43542" y1="92917" x2="49271" y2="62778"/>
                        <a14:foregroundMark x1="7187" y1="42917" x2="25625" y2="36389"/>
                        <a14:foregroundMark x1="12500" y1="48056" x2="24167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34" r="26981"/>
          <a:stretch/>
        </p:blipFill>
        <p:spPr bwMode="auto">
          <a:xfrm>
            <a:off x="5139055" y="6007100"/>
            <a:ext cx="1718945" cy="31369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9 Cuadro de texto"/>
          <p:cNvSpPr txBox="1"/>
          <p:nvPr/>
        </p:nvSpPr>
        <p:spPr>
          <a:xfrm>
            <a:off x="-501566" y="1619672"/>
            <a:ext cx="7803515" cy="50292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7200" dirty="0">
                <a:effectLst/>
                <a:latin typeface="Comic Sans MS"/>
                <a:ea typeface="Calibri"/>
                <a:cs typeface="Times New Roman"/>
              </a:rPr>
              <a:t>Alumno: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7200" dirty="0" err="1" smtClean="0">
                <a:effectLst/>
                <a:latin typeface="Comic Sans MS"/>
                <a:ea typeface="Calibri"/>
                <a:cs typeface="Times New Roman"/>
              </a:rPr>
              <a:t>Jeiben</a:t>
            </a:r>
            <a:r>
              <a:rPr lang="es-ES_tradnl" sz="7200" dirty="0" smtClean="0">
                <a:effectLst/>
                <a:latin typeface="Comic Sans MS"/>
                <a:ea typeface="Calibri"/>
                <a:cs typeface="Times New Roman"/>
              </a:rPr>
              <a:t> Yair Flores</a:t>
            </a:r>
            <a:endParaRPr lang="es-E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_tradnl" sz="7200" dirty="0">
                <a:effectLst/>
                <a:latin typeface="Comic Sans MS"/>
                <a:ea typeface="Calibri"/>
                <a:cs typeface="Times New Roman"/>
              </a:rPr>
              <a:t> </a:t>
            </a:r>
            <a:endParaRPr lang="es-ES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324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939314"/>
              </p:ext>
            </p:extLst>
          </p:nvPr>
        </p:nvGraphicFramePr>
        <p:xfrm>
          <a:off x="404664" y="611560"/>
          <a:ext cx="5832648" cy="1416443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725467"/>
                <a:gridCol w="3107181"/>
              </a:tblGrid>
              <a:tr h="267976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omic Sans MS" pitchFamily="66" charset="0"/>
                        </a:rPr>
                        <a:t>Campo formativo/área de desarrollo: </a:t>
                      </a:r>
                      <a:r>
                        <a:rPr lang="es-MX" sz="140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endParaRPr lang="es-ES" sz="12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79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Organizador curricular 1: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omic Sans MS" pitchFamily="66" charset="0"/>
                        </a:rPr>
                        <a:t>Organizador curricular 2:</a:t>
                      </a:r>
                      <a:endParaRPr lang="es-ES" sz="12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7313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Comic Sans MS" pitchFamily="66" charset="0"/>
                        </a:rPr>
                        <a:t>Aprendizaje </a:t>
                      </a:r>
                      <a:r>
                        <a:rPr lang="es-MX" sz="1400" dirty="0" smtClean="0">
                          <a:effectLst/>
                          <a:latin typeface="Comic Sans MS" pitchFamily="66" charset="0"/>
                        </a:rPr>
                        <a:t>esperado: 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Maneja el conteo en diversas situaciones y establece la relación uno a uno </a:t>
                      </a:r>
                      <a:r>
                        <a:rPr lang="es-ES" sz="1800" dirty="0" smtClean="0">
                          <a:latin typeface="Comic Sans MS" pitchFamily="66" charset="0"/>
                        </a:rPr>
                        <a:t>	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191319"/>
              </p:ext>
            </p:extLst>
          </p:nvPr>
        </p:nvGraphicFramePr>
        <p:xfrm>
          <a:off x="548680" y="2627784"/>
          <a:ext cx="5544616" cy="2253012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5544616"/>
              </a:tblGrid>
              <a:tr h="2622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omic Sans MS" pitchFamily="66" charset="0"/>
                        </a:rPr>
                        <a:t>Indicadores: (se redactan en base al aprendizaje esperado)</a:t>
                      </a:r>
                      <a:endParaRPr lang="es-ES" sz="1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2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600" dirty="0" smtClean="0">
                          <a:effectLst/>
                          <a:latin typeface="Comic Sans MS" pitchFamily="66" charset="0"/>
                        </a:rPr>
                        <a:t>Maneja el</a:t>
                      </a:r>
                      <a:r>
                        <a:rPr lang="es-MX" sz="1600" baseline="0" dirty="0" smtClean="0">
                          <a:effectLst/>
                          <a:latin typeface="Comic Sans MS" pitchFamily="66" charset="0"/>
                        </a:rPr>
                        <a:t> conteo</a:t>
                      </a:r>
                      <a:r>
                        <a:rPr lang="es-MX" sz="1600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s-ES" sz="20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800" b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Utiliza diferentes situaciones</a:t>
                      </a:r>
                      <a:r>
                        <a:rPr lang="es-ES_tradnl" sz="1800" b="0" baseline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para utilizar el conteo </a:t>
                      </a:r>
                      <a:endParaRPr lang="es-ES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2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800" b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Reconoce donde debe utilizar el conteo</a:t>
                      </a:r>
                      <a:endParaRPr lang="es-ES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2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2000" b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Establece una relación </a:t>
                      </a:r>
                      <a:endParaRPr lang="es-ES" sz="20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2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034836"/>
              </p:ext>
            </p:extLst>
          </p:nvPr>
        </p:nvGraphicFramePr>
        <p:xfrm>
          <a:off x="548680" y="5508104"/>
          <a:ext cx="5544616" cy="2232248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5544616"/>
              </a:tblGrid>
              <a:tr h="22322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Describe el proceso del alumno</a:t>
                      </a:r>
                      <a:endParaRPr lang="es-ES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ES_tradnl" sz="1600" b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 observa que</a:t>
                      </a:r>
                      <a:r>
                        <a:rPr lang="es-ES_tradnl" sz="1600" b="0" baseline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el alumno en la actividad utiliza el conteo en diversas situaciones, reconoce poco el momento en donde debe utilizarlo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464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latin typeface="Comic Sans MS" pitchFamily="66" charset="0"/>
              </a:rPr>
              <a:t>Solo dos alumnos cumplieron con las actividades en la semana, se les mando mensaje a las madres de familia recordándoles del envió de actividad, no se obtuvo respuesta. </a:t>
            </a:r>
          </a:p>
          <a:p>
            <a:r>
              <a:rPr lang="es-ES_tradnl" dirty="0" smtClean="0">
                <a:latin typeface="Comic Sans MS" pitchFamily="66" charset="0"/>
              </a:rPr>
              <a:t>(me dejaron en visto)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87760" y="200708"/>
            <a:ext cx="5328592" cy="15121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8000" dirty="0">
                <a:solidFill>
                  <a:schemeClr val="tx1"/>
                </a:solidFill>
                <a:latin typeface="Segoe Script" pitchFamily="34" charset="0"/>
              </a:rPr>
              <a:t>N</a:t>
            </a:r>
            <a:r>
              <a:rPr lang="es-ES_tradnl" sz="8000" dirty="0" smtClean="0">
                <a:solidFill>
                  <a:schemeClr val="tx1"/>
                </a:solidFill>
                <a:latin typeface="Segoe Script" pitchFamily="34" charset="0"/>
              </a:rPr>
              <a:t>ota</a:t>
            </a:r>
            <a:endParaRPr lang="es-ES" sz="8000" dirty="0">
              <a:solidFill>
                <a:schemeClr val="tx1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09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284</Words>
  <Application>Microsoft Office PowerPoint</Application>
  <PresentationFormat>Presentación en pantalla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MQ</cp:lastModifiedBy>
  <cp:revision>2</cp:revision>
  <dcterms:created xsi:type="dcterms:W3CDTF">2021-05-01T04:01:07Z</dcterms:created>
  <dcterms:modified xsi:type="dcterms:W3CDTF">2021-05-01T04:16:30Z</dcterms:modified>
</cp:coreProperties>
</file>