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9" r:id="rId3"/>
    <p:sldId id="346" r:id="rId4"/>
    <p:sldId id="318" r:id="rId5"/>
    <p:sldId id="334" r:id="rId6"/>
    <p:sldId id="352" r:id="rId7"/>
    <p:sldId id="335" r:id="rId8"/>
    <p:sldId id="290" r:id="rId9"/>
    <p:sldId id="291" r:id="rId10"/>
    <p:sldId id="292" r:id="rId11"/>
    <p:sldId id="305" r:id="rId12"/>
    <p:sldId id="308" r:id="rId13"/>
    <p:sldId id="258" r:id="rId14"/>
    <p:sldId id="294" r:id="rId15"/>
    <p:sldId id="309" r:id="rId16"/>
    <p:sldId id="320" r:id="rId17"/>
    <p:sldId id="259" r:id="rId18"/>
    <p:sldId id="301" r:id="rId19"/>
    <p:sldId id="321" r:id="rId20"/>
    <p:sldId id="260" r:id="rId21"/>
    <p:sldId id="261" r:id="rId22"/>
    <p:sldId id="296" r:id="rId23"/>
    <p:sldId id="310" r:id="rId24"/>
    <p:sldId id="322" r:id="rId25"/>
    <p:sldId id="336" r:id="rId26"/>
    <p:sldId id="347" r:id="rId27"/>
    <p:sldId id="262" r:id="rId28"/>
    <p:sldId id="263" r:id="rId29"/>
    <p:sldId id="323" r:id="rId30"/>
    <p:sldId id="337" r:id="rId31"/>
    <p:sldId id="264" r:id="rId32"/>
    <p:sldId id="265" r:id="rId33"/>
    <p:sldId id="295" r:id="rId34"/>
    <p:sldId id="311" r:id="rId35"/>
    <p:sldId id="324" r:id="rId36"/>
    <p:sldId id="338" r:id="rId37"/>
    <p:sldId id="266" r:id="rId38"/>
    <p:sldId id="302" r:id="rId39"/>
    <p:sldId id="312" r:id="rId40"/>
    <p:sldId id="325" r:id="rId41"/>
    <p:sldId id="339" r:id="rId42"/>
    <p:sldId id="267" r:id="rId43"/>
    <p:sldId id="268" r:id="rId44"/>
    <p:sldId id="269" r:id="rId45"/>
    <p:sldId id="326" r:id="rId46"/>
    <p:sldId id="270" r:id="rId47"/>
    <p:sldId id="299" r:id="rId48"/>
    <p:sldId id="327" r:id="rId49"/>
    <p:sldId id="271" r:id="rId50"/>
    <p:sldId id="297" r:id="rId51"/>
    <p:sldId id="313" r:id="rId52"/>
    <p:sldId id="328" r:id="rId53"/>
    <p:sldId id="340" r:id="rId54"/>
    <p:sldId id="348" r:id="rId55"/>
    <p:sldId id="272" r:id="rId56"/>
    <p:sldId id="303" r:id="rId57"/>
    <p:sldId id="329" r:id="rId58"/>
    <p:sldId id="341" r:id="rId59"/>
    <p:sldId id="273" r:id="rId60"/>
    <p:sldId id="274" r:id="rId61"/>
    <p:sldId id="300" r:id="rId62"/>
    <p:sldId id="330" r:id="rId63"/>
    <p:sldId id="342" r:id="rId64"/>
    <p:sldId id="349" r:id="rId65"/>
    <p:sldId id="275" r:id="rId66"/>
    <p:sldId id="276" r:id="rId67"/>
    <p:sldId id="314" r:id="rId68"/>
    <p:sldId id="277" r:id="rId69"/>
    <p:sldId id="278" r:id="rId70"/>
    <p:sldId id="304" r:id="rId71"/>
    <p:sldId id="315" r:id="rId72"/>
    <p:sldId id="343" r:id="rId73"/>
    <p:sldId id="279" r:id="rId74"/>
    <p:sldId id="280" r:id="rId75"/>
    <p:sldId id="281" r:id="rId76"/>
    <p:sldId id="282" r:id="rId77"/>
    <p:sldId id="331" r:id="rId78"/>
    <p:sldId id="344" r:id="rId79"/>
    <p:sldId id="283" r:id="rId80"/>
    <p:sldId id="284" r:id="rId81"/>
    <p:sldId id="332" r:id="rId82"/>
    <p:sldId id="350" r:id="rId83"/>
    <p:sldId id="285" r:id="rId84"/>
    <p:sldId id="298" r:id="rId85"/>
    <p:sldId id="316" r:id="rId86"/>
    <p:sldId id="345" r:id="rId87"/>
    <p:sldId id="351" r:id="rId88"/>
    <p:sldId id="286" r:id="rId89"/>
    <p:sldId id="287" r:id="rId90"/>
    <p:sldId id="288" r:id="rId91"/>
    <p:sldId id="306" r:id="rId92"/>
    <p:sldId id="317" r:id="rId93"/>
    <p:sldId id="333" r:id="rId9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92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33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37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59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47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099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714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22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768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1943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95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17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775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09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25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92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2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89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69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5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9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57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59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DEE6-2975-44CC-8861-1BEE311EBF07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66B7-FDF5-40A9-8365-58DFB3E400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83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DC55-A1B7-49ED-9BC0-D321B7624BEE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41EB-6C06-40B7-B659-A2CEE7ADAD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42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4098" name="Picture 2" descr="MAGNÍFICO DIARIO PARA LA EDUCADORA – Imagenes Educativ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4957010" y="2430379"/>
              <a:ext cx="697832" cy="697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765109" y="2276669"/>
              <a:ext cx="4889733" cy="20306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654842" y="3128211"/>
              <a:ext cx="264695" cy="1179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90163" y="4572000"/>
            <a:ext cx="436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Abril 2021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1" y="1296921"/>
            <a:ext cx="585266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Evelyn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en las hábitats de los animales, comunica algunos de sus hallazgos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497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Evelyn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sucesión de los números en la recta numérica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52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William Alonso </a:t>
            </a:r>
          </a:p>
        </p:txBody>
      </p:sp>
    </p:spTree>
    <p:extLst>
      <p:ext uri="{BB962C8B-B14F-4D97-AF65-F5344CB8AC3E}">
        <p14:creationId xmlns:p14="http://schemas.microsoft.com/office/powerpoint/2010/main" val="341531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William Alonso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en conocer acerca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los hábitats de los animales y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caracteristicas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67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537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William Alonso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lograba centrar su atención en la clase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identificando con ayuda la sucesión numérica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90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noProof="0" dirty="0" smtClean="0">
                          <a:latin typeface="Century Gothic" panose="020B0502020202020204" pitchFamily="34" charset="0"/>
                        </a:rPr>
                        <a:t>William Alonso</a:t>
                      </a: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mayoría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90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254894" y="3910281"/>
            <a:ext cx="8449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50" normalizeH="0" baseline="0" noProof="0" dirty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Fabián </a:t>
            </a:r>
            <a:r>
              <a:rPr kumimoji="0" lang="es-ES" sz="80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Cepeda</a:t>
            </a:r>
            <a:endParaRPr kumimoji="0" lang="es-ES" sz="8000" b="0" i="0" u="none" strike="noStrike" kern="1200" cap="none" spc="50" normalizeH="0" baseline="0" noProof="0" dirty="0">
              <a:ln w="28575" cmpd="sng">
                <a:solidFill>
                  <a:srgbClr val="33CC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64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22218"/>
              </p:ext>
            </p:extLst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Fabián Cepeda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en las hábitats de los animales y se le dificulta comunicar sus hallazgos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98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noProof="0" dirty="0" err="1" smtClean="0">
                          <a:latin typeface="Century Gothic" panose="020B0502020202020204" pitchFamily="34" charset="0"/>
                        </a:rPr>
                        <a:t>Fabian</a:t>
                      </a:r>
                      <a:r>
                        <a:rPr lang="es-ES" sz="180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mayoría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23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13770" y="3985432"/>
            <a:ext cx="95200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Bryanna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Coronado</a:t>
            </a:r>
          </a:p>
        </p:txBody>
      </p:sp>
    </p:spTree>
    <p:extLst>
      <p:ext uri="{BB962C8B-B14F-4D97-AF65-F5344CB8AC3E}">
        <p14:creationId xmlns:p14="http://schemas.microsoft.com/office/powerpoint/2010/main" val="238878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72722"/>
              </p:ext>
            </p:extLst>
          </p:nvPr>
        </p:nvGraphicFramePr>
        <p:xfrm>
          <a:off x="413237" y="859615"/>
          <a:ext cx="6031526" cy="787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176522">
                <a:tc gridSpan="10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1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15930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400" b="0" baseline="0" noProof="0" dirty="0" smtClean="0">
                          <a:latin typeface="Century Gothic" panose="020B0502020202020204" pitchFamily="34" charset="0"/>
                        </a:rPr>
                        <a:t> Zuriel </a:t>
                      </a:r>
                      <a:endParaRPr lang="es-ES" sz="14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172445">
                <a:tc gridSpan="10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2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14207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instructivos, cartas, recados y señalamientos.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19108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58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533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cartas, recados y señalamientos conoce su funcionalidad.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 a través de las imágenes que estos contienen. Comenta los pasos a seguir y los utiliza para construir algo.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 funcionalidad de cartas, recados y señalamientos, pero se le dificulta interpretarlos. Comenta sobre los pasos a seguir en instructivos, pero se le dificulta armar o construir en base a ellos. Escribe cartas, recados, instructivos o señalamientos. Aunque no atiende a las características de cada uno de ellos.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interpretar cartas, recados, instructivos y señalamientos.  Al escribir cartas, recados o instructivos lo hace sin tomar en cuenta sus características, por lo que cualquiera de ellos se presentan e manera similar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interpretar cartas, recados, instructivos y/o señalamientos. Muestra apatía por escribirlos, diciendo siempre que no sabe o puede..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5080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00404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reconoce lo que son los instructivos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diferenciar el paso a paso sin ayuda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05603" y="338463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285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973093" y="3968033"/>
            <a:ext cx="71251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Zuriel </a:t>
            </a:r>
          </a:p>
        </p:txBody>
      </p:sp>
    </p:spTree>
    <p:extLst>
      <p:ext uri="{BB962C8B-B14F-4D97-AF65-F5344CB8AC3E}">
        <p14:creationId xmlns:p14="http://schemas.microsoft.com/office/powerpoint/2010/main" val="415172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Jonathan Zuriel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gran interés en conocer acerca de los seres vivos mencionando sus características de cada uno de ellos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7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537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Jonathan Zuriel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sin ayuda la sucesión numérica y resuelve los problemas en base a ella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58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noProof="0" dirty="0" smtClean="0">
                          <a:latin typeface="Century Gothic" panose="020B0502020202020204" pitchFamily="34" charset="0"/>
                        </a:rPr>
                        <a:t>Jonathan Zuriel </a:t>
                      </a: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totalidad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029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74784" y="691854"/>
          <a:ext cx="6172201" cy="778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800" b="0" baseline="0" noProof="0" dirty="0" smtClean="0">
                          <a:latin typeface="Century Gothic" panose="020B0502020202020204" pitchFamily="34" charset="0"/>
                        </a:rPr>
                        <a:t> Zuriel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02013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pudo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crear su historia con algo de ayuda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859615"/>
          <a:ext cx="6031526" cy="787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176522">
                <a:tc gridSpan="10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1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15930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400" b="0" baseline="0" noProof="0" dirty="0" smtClean="0">
                          <a:latin typeface="Century Gothic" panose="020B0502020202020204" pitchFamily="34" charset="0"/>
                        </a:rPr>
                        <a:t> Zuriel </a:t>
                      </a:r>
                      <a:endParaRPr lang="es-ES" sz="14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172445">
                <a:tc gridSpan="10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2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14207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instructivos, cartas, recados y señalamientos.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19108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58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533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cartas, recados y señalamientos conoce su funcionalidad.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 a través de las imágenes que estos contienen. Comenta los pasos a seguir y los utiliza para construir algo.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 funcionalidad de cartas, recados y señalamientos, pero se le dificulta interpretarlos. Comenta sobre los pasos a seguir en instructivos, pero se le dificulta armar o construir en base a ellos. Escribe cartas, recados, instructivos o señalamientos. Aunque no atiende a las características de cada uno de ellos.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interpretar cartas, recados, instructivos y señalamientos.  Al escribir cartas, recados o instructivos lo hace sin tomar en cuenta sus características, por lo que cualquiera de ellos se presentan e manera similar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interpretar cartas, recados, instructivos y/o señalamientos. Muestra apatía por escribirlos, diciendo siempre que no sabe o puede..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5080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00404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reconoce lo que son los instructivos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diferenciar el paso a paso sin ayuda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05603" y="338463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66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47597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Aylin Victoria</a:t>
            </a:r>
          </a:p>
        </p:txBody>
      </p:sp>
    </p:spTree>
    <p:extLst>
      <p:ext uri="{BB962C8B-B14F-4D97-AF65-F5344CB8AC3E}">
        <p14:creationId xmlns:p14="http://schemas.microsoft.com/office/powerpoint/2010/main" val="176605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Lluvia Yamileth</a:t>
            </a:r>
          </a:p>
        </p:txBody>
      </p:sp>
    </p:spTree>
    <p:extLst>
      <p:ext uri="{BB962C8B-B14F-4D97-AF65-F5344CB8AC3E}">
        <p14:creationId xmlns:p14="http://schemas.microsoft.com/office/powerpoint/2010/main" val="123453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67240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noProof="0" dirty="0" smtClean="0">
                          <a:latin typeface="Century Gothic" panose="020B0502020202020204" pitchFamily="34" charset="0"/>
                        </a:rPr>
                        <a:t>Lluvia</a:t>
                      </a: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mayoría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25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43084"/>
              </p:ext>
            </p:extLst>
          </p:nvPr>
        </p:nvGraphicFramePr>
        <p:xfrm>
          <a:off x="474784" y="691854"/>
          <a:ext cx="6172201" cy="778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Lluvia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02013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pudo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crear su historia con algo de ayuda de casa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331967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869950" y="824406"/>
            <a:ext cx="1818525" cy="274929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Semana 29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1043" b="10108"/>
          <a:stretch/>
        </p:blipFill>
        <p:spPr>
          <a:xfrm>
            <a:off x="19878" y="3327693"/>
            <a:ext cx="6786465" cy="28345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2263"/>
            <a:ext cx="6858000" cy="29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José David </a:t>
            </a:r>
          </a:p>
        </p:txBody>
      </p:sp>
    </p:spTree>
    <p:extLst>
      <p:ext uri="{BB962C8B-B14F-4D97-AF65-F5344CB8AC3E}">
        <p14:creationId xmlns:p14="http://schemas.microsoft.com/office/powerpoint/2010/main" val="2768319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69211" y="3975330"/>
            <a:ext cx="80896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Javier Alejandro </a:t>
            </a:r>
          </a:p>
        </p:txBody>
      </p:sp>
    </p:spTree>
    <p:extLst>
      <p:ext uri="{BB962C8B-B14F-4D97-AF65-F5344CB8AC3E}">
        <p14:creationId xmlns:p14="http://schemas.microsoft.com/office/powerpoint/2010/main" val="4232023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Javier Alejandro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gran interés en conocer acerca de los seres vivos mencionando sus características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072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537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Javier Alejandro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tenido un gran avance, ide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ntificando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sin ayuda la sucesión numérica y resuelve los problemas en base a ella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30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noProof="0" dirty="0" smtClean="0">
                          <a:latin typeface="Century Gothic" panose="020B0502020202020204" pitchFamily="34" charset="0"/>
                        </a:rPr>
                        <a:t>Javier</a:t>
                      </a:r>
                      <a:r>
                        <a:rPr lang="es-ES" sz="1800" baseline="0" noProof="0" dirty="0" smtClean="0">
                          <a:latin typeface="Century Gothic" panose="020B0502020202020204" pitchFamily="34" charset="0"/>
                        </a:rPr>
                        <a:t> Alejandro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avance logrando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mayoría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053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37256"/>
              </p:ext>
            </p:extLst>
          </p:nvPr>
        </p:nvGraphicFramePr>
        <p:xfrm>
          <a:off x="474784" y="691854"/>
          <a:ext cx="6172201" cy="7842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2698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Javier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02013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creo la historia sin ninguna dificultad siendo explicito 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3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728835" y="3960123"/>
            <a:ext cx="75886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Edwin Alejandro </a:t>
            </a:r>
          </a:p>
        </p:txBody>
      </p:sp>
    </p:spTree>
    <p:extLst>
      <p:ext uri="{BB962C8B-B14F-4D97-AF65-F5344CB8AC3E}">
        <p14:creationId xmlns:p14="http://schemas.microsoft.com/office/powerpoint/2010/main" val="3679824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Edwin Alejandro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en las hábitats de los animales, </a:t>
                      </a:r>
                      <a:r>
                        <a:rPr lang="es-E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caracteristicas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comunica sus hallazgos sin dificultad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891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537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Edwin Alejandro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una manera rápida ide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ntifica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sin ayuda la sucesión numérica y resuelve los problemas en base a ella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11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11102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noProof="0" dirty="0" smtClean="0">
                          <a:latin typeface="Century Gothic" panose="020B0502020202020204" pitchFamily="34" charset="0"/>
                        </a:rPr>
                        <a:t>Edwin Alejandro</a:t>
                      </a:r>
                      <a:r>
                        <a:rPr lang="es-ES" sz="180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totalidad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85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38158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841"/>
          <a:stretch/>
        </p:blipFill>
        <p:spPr>
          <a:xfrm>
            <a:off x="0" y="3815862"/>
            <a:ext cx="6858000" cy="2162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770"/>
          <a:stretch/>
        </p:blipFill>
        <p:spPr>
          <a:xfrm>
            <a:off x="0" y="5978769"/>
            <a:ext cx="6858000" cy="316523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869950" y="824406"/>
            <a:ext cx="1818525" cy="274929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Semana </a:t>
            </a:r>
            <a:r>
              <a:rPr lang="es-MX" sz="2000" dirty="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30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27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62137"/>
              </p:ext>
            </p:extLst>
          </p:nvPr>
        </p:nvGraphicFramePr>
        <p:xfrm>
          <a:off x="474784" y="691854"/>
          <a:ext cx="6172201" cy="778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Edwin Alejandro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02013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crea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historias con secuencia incluyendo todos los elementos siendo muy explicito en su historia 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Axel Mateo</a:t>
            </a:r>
          </a:p>
        </p:txBody>
      </p:sp>
    </p:spTree>
    <p:extLst>
      <p:ext uri="{BB962C8B-B14F-4D97-AF65-F5344CB8AC3E}">
        <p14:creationId xmlns:p14="http://schemas.microsoft.com/office/powerpoint/2010/main" val="3159748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Briana Aliyah</a:t>
            </a:r>
          </a:p>
        </p:txBody>
      </p:sp>
    </p:spTree>
    <p:extLst>
      <p:ext uri="{BB962C8B-B14F-4D97-AF65-F5344CB8AC3E}">
        <p14:creationId xmlns:p14="http://schemas.microsoft.com/office/powerpoint/2010/main" val="3685165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94264" y="3985433"/>
            <a:ext cx="78892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García </a:t>
            </a:r>
          </a:p>
        </p:txBody>
      </p:sp>
    </p:spTree>
    <p:extLst>
      <p:ext uri="{BB962C8B-B14F-4D97-AF65-F5344CB8AC3E}">
        <p14:creationId xmlns:p14="http://schemas.microsoft.com/office/powerpoint/2010/main" val="130723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7672"/>
              </p:ext>
            </p:extLst>
          </p:nvPr>
        </p:nvGraphicFramePr>
        <p:xfrm>
          <a:off x="413237" y="1000290"/>
          <a:ext cx="6031526" cy="7472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German</a:t>
                      </a:r>
                      <a:r>
                        <a:rPr lang="es-ES" sz="18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pesar de no ser recurrente en clase logra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totalidad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521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12152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Elías </a:t>
            </a:r>
          </a:p>
        </p:txBody>
      </p:sp>
    </p:spTree>
    <p:extLst>
      <p:ext uri="{BB962C8B-B14F-4D97-AF65-F5344CB8AC3E}">
        <p14:creationId xmlns:p14="http://schemas.microsoft.com/office/powerpoint/2010/main" val="4209669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75356"/>
              </p:ext>
            </p:extLst>
          </p:nvPr>
        </p:nvGraphicFramePr>
        <p:xfrm>
          <a:off x="545122" y="822414"/>
          <a:ext cx="6031526" cy="753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Edgar Elías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interesa por los diferentes seres vivos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menciona sus hallazgos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94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Edgar </a:t>
                      </a:r>
                      <a:r>
                        <a:rPr lang="es-ES" sz="1800" b="0" noProof="0" dirty="0" err="1" smtClean="0">
                          <a:latin typeface="Century Gothic" panose="020B0502020202020204" pitchFamily="34" charset="0"/>
                        </a:rPr>
                        <a:t>Elias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avance logrando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mayoría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18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040141" y="4053116"/>
            <a:ext cx="89910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Andrea Hernández</a:t>
            </a:r>
          </a:p>
        </p:txBody>
      </p:sp>
    </p:spTree>
    <p:extLst>
      <p:ext uri="{BB962C8B-B14F-4D97-AF65-F5344CB8AC3E}">
        <p14:creationId xmlns:p14="http://schemas.microsoft.com/office/powerpoint/2010/main" val="4170302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3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Conoce acerca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los seres vivos y menciona sus hallazgos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7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1442" cy="34336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1067"/>
          <a:stretch/>
        </p:blipFill>
        <p:spPr>
          <a:xfrm>
            <a:off x="-18661" y="3433664"/>
            <a:ext cx="6851442" cy="24259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859621"/>
            <a:ext cx="6857999" cy="328437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869950" y="824406"/>
            <a:ext cx="1818525" cy="274929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Semana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lang="es-MX" sz="2000" smtClean="0">
                <a:solidFill>
                  <a:srgbClr val="0033CC"/>
                </a:solidFill>
                <a:latin typeface="Arial Rounded MT Bold" panose="020F0704030504030204" pitchFamily="34" charset="0"/>
              </a:rPr>
              <a:t>31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700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537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observa como realiza la actividad sin ayuda, reconociendo la sucesión numérica y resuelve los problemas en base a ella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970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26984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totalidad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29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00832"/>
              </p:ext>
            </p:extLst>
          </p:nvPr>
        </p:nvGraphicFramePr>
        <p:xfrm>
          <a:off x="474784" y="649994"/>
          <a:ext cx="6172201" cy="7871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8449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alumna crea historias sin dificultad mencionando en que lugar se desarrolla, como y porque sucede, etc. 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8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45962"/>
              </p:ext>
            </p:extLst>
          </p:nvPr>
        </p:nvGraphicFramePr>
        <p:xfrm>
          <a:off x="413237" y="859615"/>
          <a:ext cx="6031526" cy="787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176522">
                <a:tc gridSpan="10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1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15930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noProof="0" dirty="0" smtClean="0">
                          <a:latin typeface="Century Gothic" panose="020B0502020202020204" pitchFamily="34" charset="0"/>
                        </a:rPr>
                        <a:t>Andrea</a:t>
                      </a:r>
                      <a:endParaRPr lang="es-ES" sz="14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172445">
                <a:tc gridSpan="10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2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14207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instructivos, cartas, recados y señalamientos.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19108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58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533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cartas, recados y señalamientos conoce su funcionalidad.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 a través de las imágenes que estos contienen. Comenta los pasos a seguir y los utiliza para construir algo.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 funcionalidad de cartas, recados y señalamientos, pero se le dificulta interpretarlos. Comenta sobre los pasos a seguir en instructivos, pero se le dificulta armar o construir en base a ellos. Escribe cartas, recados, instructivos o señalamientos. Aunque no atiende a las características de cada uno de ellos.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interpretar cartas, recados, instructivos y señalamientos.  Al escribir cartas, recados o instructivos lo hace sin tomar en cuenta sus características, por lo que cualquiera de ellos se presentan e manera similar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interpretar cartas, recados, instructivos y/o señalamientos. Muestra apatía por escribirlos, diciendo siempre que no sabe o puede..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5080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00404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alumna reconoce lo que son los instructivos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diferenciar el paso a paso sin ayuda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05603" y="338463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284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Fabricio Elizeo </a:t>
            </a:r>
          </a:p>
        </p:txBody>
      </p:sp>
    </p:spTree>
    <p:extLst>
      <p:ext uri="{BB962C8B-B14F-4D97-AF65-F5344CB8AC3E}">
        <p14:creationId xmlns:p14="http://schemas.microsoft.com/office/powerpoint/2010/main" val="249062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Fabricio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Elizeo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en las hábitats de los animales, características y comunica sus hallazgos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2043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6955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Fabricio</a:t>
                      </a:r>
                      <a:r>
                        <a:rPr lang="es-ES" sz="18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b="0" baseline="0" noProof="0" dirty="0" err="1" smtClean="0">
                          <a:latin typeface="Century Gothic" panose="020B0502020202020204" pitchFamily="34" charset="0"/>
                        </a:rPr>
                        <a:t>Elizeo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totalidad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18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44234"/>
              </p:ext>
            </p:extLst>
          </p:nvPr>
        </p:nvGraphicFramePr>
        <p:xfrm>
          <a:off x="474784" y="649994"/>
          <a:ext cx="6172201" cy="7871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Fabricio</a:t>
                      </a:r>
                      <a:r>
                        <a:rPr lang="es-ES" sz="18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8449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sin dificultad con algo de ayuda de casa 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1836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Elisa Romina</a:t>
            </a:r>
          </a:p>
        </p:txBody>
      </p:sp>
    </p:spTree>
    <p:extLst>
      <p:ext uri="{BB962C8B-B14F-4D97-AF65-F5344CB8AC3E}">
        <p14:creationId xmlns:p14="http://schemas.microsoft.com/office/powerpoint/2010/main" val="1239752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Jazmín</a:t>
            </a:r>
          </a:p>
        </p:txBody>
      </p:sp>
    </p:spTree>
    <p:extLst>
      <p:ext uri="{BB962C8B-B14F-4D97-AF65-F5344CB8AC3E}">
        <p14:creationId xmlns:p14="http://schemas.microsoft.com/office/powerpoint/2010/main" val="7213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46076"/>
              </p:ext>
            </p:extLst>
          </p:nvPr>
        </p:nvGraphicFramePr>
        <p:xfrm>
          <a:off x="474784" y="691854"/>
          <a:ext cx="6172201" cy="778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Jonathan</a:t>
                      </a:r>
                      <a:r>
                        <a:rPr lang="es-ES" sz="1800" b="0" baseline="0" noProof="0" dirty="0" smtClean="0">
                          <a:latin typeface="Century Gothic" panose="020B0502020202020204" pitchFamily="34" charset="0"/>
                        </a:rPr>
                        <a:t> Zuriel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02013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pudo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crear su historia con algo de ayuda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Sofía Jazmín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en las hábitats de los animales y comunica sus hallazgos con ayuda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414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94365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err="1" smtClean="0">
                          <a:latin typeface="Century Gothic" panose="020B0502020202020204" pitchFamily="34" charset="0"/>
                        </a:rPr>
                        <a:t>Sofia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totalidad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64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15036"/>
              </p:ext>
            </p:extLst>
          </p:nvPr>
        </p:nvGraphicFramePr>
        <p:xfrm>
          <a:off x="474784" y="649994"/>
          <a:ext cx="6172201" cy="7871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err="1" smtClean="0">
                          <a:latin typeface="Century Gothic" panose="020B0502020202020204" pitchFamily="34" charset="0"/>
                        </a:rPr>
                        <a:t>Sofia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8449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alumna crea historias sin dificultad mencionando en que lugar se desarrolla, como y porque sucede, etc. 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05066"/>
              </p:ext>
            </p:extLst>
          </p:nvPr>
        </p:nvGraphicFramePr>
        <p:xfrm>
          <a:off x="413237" y="859615"/>
          <a:ext cx="6031526" cy="7875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16042">
                <a:tc gridSpan="10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1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15930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noProof="0" dirty="0" err="1" smtClean="0">
                          <a:latin typeface="Century Gothic" panose="020B0502020202020204" pitchFamily="34" charset="0"/>
                        </a:rPr>
                        <a:t>Sofia</a:t>
                      </a:r>
                      <a:r>
                        <a:rPr lang="es-ES" sz="1400" b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4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172445">
                <a:tc gridSpan="10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2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14207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instructivos, cartas, recados y señalamientos.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19108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58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533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cartas, recados y señalamientos conoce su funcionalidad.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 a través de las imágenes que estos contienen. Comenta los pasos a seguir y los utiliza para construir algo.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 funcionalidad de cartas, recados y señalamientos, pero se le dificulta interpretarlos. Comenta sobre los pasos a seguir en instructivos, pero se le dificulta armar o construir en base a ellos. Escribe cartas, recados, instructivos o señalamientos. Aunque no atiende a las características de cada uno de ellos.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interpretar cartas, recados, instructivos y señalamientos.  Al escribir cartas, recados o instructivos lo hace sin tomar en cuenta sus características, por lo que cualquiera de ellos se presentan e manera similar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interpretar cartas, recados, instructivos y/o señalamientos. Muestra apatía por escribirlos, diciendo siempre que no sabe o puede..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5080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00404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alumna reconoce lo que son los instructivos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diferenciar el paso a paso sin ayuda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05603" y="338463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9395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Melany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Poleth</a:t>
            </a:r>
            <a:endParaRPr kumimoji="0" lang="es-ES" sz="72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9961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Oliver Isaac </a:t>
            </a:r>
          </a:p>
        </p:txBody>
      </p:sp>
    </p:spTree>
    <p:extLst>
      <p:ext uri="{BB962C8B-B14F-4D97-AF65-F5344CB8AC3E}">
        <p14:creationId xmlns:p14="http://schemas.microsoft.com/office/powerpoint/2010/main" val="5773570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750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Oliver Isaac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distrajo con facilidad pero retoma la atención con cuestionamientos, reconoce la sucesión numérica y resuelve los problemas en base a ella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398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137083" y="3985432"/>
            <a:ext cx="86966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Daniela Estefanía</a:t>
            </a:r>
          </a:p>
        </p:txBody>
      </p:sp>
    </p:spTree>
    <p:extLst>
      <p:ext uri="{BB962C8B-B14F-4D97-AF65-F5344CB8AC3E}">
        <p14:creationId xmlns:p14="http://schemas.microsoft.com/office/powerpoint/2010/main" val="18589786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Erick Emiliano </a:t>
            </a:r>
          </a:p>
        </p:txBody>
      </p:sp>
    </p:spTree>
    <p:extLst>
      <p:ext uri="{BB962C8B-B14F-4D97-AF65-F5344CB8AC3E}">
        <p14:creationId xmlns:p14="http://schemas.microsoft.com/office/powerpoint/2010/main" val="8793407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Erick Emiliano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en las hábitats de los animales, comunica sus hallazgos y las características de cada uno de ellos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6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Ian Eduardo</a:t>
            </a:r>
          </a:p>
        </p:txBody>
      </p:sp>
    </p:spTree>
    <p:extLst>
      <p:ext uri="{BB962C8B-B14F-4D97-AF65-F5344CB8AC3E}">
        <p14:creationId xmlns:p14="http://schemas.microsoft.com/office/powerpoint/2010/main" val="2211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537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Erick</a:t>
                      </a:r>
                      <a:r>
                        <a:rPr lang="es-ES" sz="1600" baseline="0" noProof="0" dirty="0" smtClean="0">
                          <a:latin typeface="Century Gothic" panose="020B0502020202020204" pitchFamily="34" charset="0"/>
                        </a:rPr>
                        <a:t> Emiliano </a:t>
                      </a:r>
                      <a:endParaRPr lang="es-ES" sz="16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las actividades por si solo reconociendo la sucesión numérica y resuelve los problemas en base a ella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415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06287"/>
              </p:ext>
            </p:extLst>
          </p:nvPr>
        </p:nvGraphicFramePr>
        <p:xfrm>
          <a:off x="474784" y="649994"/>
          <a:ext cx="6172201" cy="7931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Erick Emiliano</a:t>
                      </a:r>
                      <a:r>
                        <a:rPr lang="es-ES" sz="18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8449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sin dificultad mencionando en que lugar se desarrolla, como y porque sucede, etc. Solo que a veces no se escucha por su tono de voz 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613438" y="3974521"/>
            <a:ext cx="97855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1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Hannah </a:t>
            </a:r>
            <a:r>
              <a:rPr kumimoji="0" lang="es-ES" sz="7100" b="0" i="0" u="none" strike="noStrike" kern="1200" cap="none" spc="50" normalizeH="0" baseline="0" noProof="0" dirty="0" err="1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Montserrath</a:t>
            </a:r>
            <a:endParaRPr kumimoji="0" lang="es-ES" sz="7100" b="0" i="0" u="none" strike="noStrike" kern="1200" cap="none" spc="50" normalizeH="0" baseline="0" noProof="0" dirty="0" smtClean="0">
              <a:ln w="28575" cmpd="sng">
                <a:solidFill>
                  <a:srgbClr val="CC00F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560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5331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Ashly Valentina </a:t>
            </a:r>
          </a:p>
        </p:txBody>
      </p:sp>
    </p:spTree>
    <p:extLst>
      <p:ext uri="{BB962C8B-B14F-4D97-AF65-F5344CB8AC3E}">
        <p14:creationId xmlns:p14="http://schemas.microsoft.com/office/powerpoint/2010/main" val="37910418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01916" y="3985433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Ilse Miranda </a:t>
            </a:r>
          </a:p>
        </p:txBody>
      </p:sp>
    </p:spTree>
    <p:extLst>
      <p:ext uri="{BB962C8B-B14F-4D97-AF65-F5344CB8AC3E}">
        <p14:creationId xmlns:p14="http://schemas.microsoft.com/office/powerpoint/2010/main" val="32623891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425370" y="3985432"/>
            <a:ext cx="8027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Carlos Emiliano </a:t>
            </a:r>
          </a:p>
        </p:txBody>
      </p:sp>
    </p:spTree>
    <p:extLst>
      <p:ext uri="{BB962C8B-B14F-4D97-AF65-F5344CB8AC3E}">
        <p14:creationId xmlns:p14="http://schemas.microsoft.com/office/powerpoint/2010/main" val="15231430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45293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Carlos Emiliano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totalidad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2827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62589"/>
              </p:ext>
            </p:extLst>
          </p:nvPr>
        </p:nvGraphicFramePr>
        <p:xfrm>
          <a:off x="474784" y="649994"/>
          <a:ext cx="6172201" cy="7871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Carlos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8449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lumno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tiene dificultad para crear una historia con imaginación pero lo logra con ayuda 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835306" y="3972649"/>
            <a:ext cx="74007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Neithan Jassiel </a:t>
            </a:r>
          </a:p>
        </p:txBody>
      </p:sp>
    </p:spTree>
    <p:extLst>
      <p:ext uri="{BB962C8B-B14F-4D97-AF65-F5344CB8AC3E}">
        <p14:creationId xmlns:p14="http://schemas.microsoft.com/office/powerpoint/2010/main" val="39560662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2531841" y="3972649"/>
            <a:ext cx="7889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Brayan De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Jesus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43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24678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Diego Alberto </a:t>
            </a:r>
          </a:p>
        </p:txBody>
      </p:sp>
    </p:spTree>
    <p:extLst>
      <p:ext uri="{BB962C8B-B14F-4D97-AF65-F5344CB8AC3E}">
        <p14:creationId xmlns:p14="http://schemas.microsoft.com/office/powerpoint/2010/main" val="1418313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47745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err="1" smtClean="0">
                          <a:latin typeface="Century Gothic" panose="020B0502020202020204" pitchFamily="34" charset="0"/>
                        </a:rPr>
                        <a:t>Brayan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dificultad y ayuda 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algunas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9178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13574"/>
              </p:ext>
            </p:extLst>
          </p:nvPr>
        </p:nvGraphicFramePr>
        <p:xfrm>
          <a:off x="413237" y="859615"/>
          <a:ext cx="6031526" cy="8084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176522">
                <a:tc gridSpan="10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1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15930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noProof="0" dirty="0" err="1" smtClean="0">
                          <a:latin typeface="Century Gothic" panose="020B0502020202020204" pitchFamily="34" charset="0"/>
                        </a:rPr>
                        <a:t>Brayan</a:t>
                      </a:r>
                      <a:endParaRPr lang="es-ES" sz="14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172445">
                <a:tc gridSpan="10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2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14207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instructivos, cartas, recados y señalamientos.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19108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58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533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cartas, recados y señalamientos conoce su funcionalidad.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 a través de las imágenes que estos contienen. Comenta los pasos a seguir y los utiliza para construir algo.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 funcionalidad de cartas, recados y señalamientos, pero se le dificulta interpretarlos. Comenta sobre los pasos a seguir en instructivos, pero se le dificulta armar o construir en base a ellos. Escribe cartas, recados, instructivos o señalamientos. Aunque no atiende a las características de cada uno de ellos.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interpretar cartas, recados, instructivos y señalamientos.  Al escribir cartas, recados o instructivos lo hace sin tomar en cuenta sus características, por lo que cualquiera de ellos se presentan e manera similar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interpretar cartas, recados, instructivos y/o señalamientos. Muestra apatía por escribirlos, diciendo siempre que no sabe o puede..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5080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00404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muestra interés por estas actividades, con facilidad quiere adelantar pasos pero sabe esperar a los demás para realizarlo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05603" y="338463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1407893" y="3952846"/>
            <a:ext cx="10285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Jonathan Alejandro </a:t>
            </a:r>
          </a:p>
        </p:txBody>
      </p:sp>
    </p:spTree>
    <p:extLst>
      <p:ext uri="{BB962C8B-B14F-4D97-AF65-F5344CB8AC3E}">
        <p14:creationId xmlns:p14="http://schemas.microsoft.com/office/powerpoint/2010/main" val="13280205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3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52234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Jonathan Alejandro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sus hallazgos con ayuda de mamá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0473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537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Jonathan Alejandro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apoyo de mamá y los comentarios de compañeros identifica  la sucesión numérica y resuelve los problemas en base a ella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18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840788"/>
              </p:ext>
            </p:extLst>
          </p:nvPr>
        </p:nvGraphicFramePr>
        <p:xfrm>
          <a:off x="474784" y="649994"/>
          <a:ext cx="6172201" cy="7871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996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51565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54204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74354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9026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75408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30318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9924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54928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502613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80808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40440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smtClean="0">
                          <a:latin typeface="Century Gothic" panose="020B0502020202020204" pitchFamily="34" charset="0"/>
                        </a:rPr>
                        <a:t>Jonathan Alejandro </a:t>
                      </a:r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297140">
                <a:tc gridSpan="10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 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548014">
                <a:tc gridSpan="5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27081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historias de invención propia y expresa opiniones sobre las de otros compañeros.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735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13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402331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Narra historias que ha inventado, describiendo personajes, lugares y hechos; expresa opiniones sobre las de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Expresa su opinión respecto a las historias que sus compañeros le han narrado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de invención propia, compartiéndolas con sus compañeros.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emitiendo una opinión respecto a estas, con ayuda de la educadora.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Muestra interés por inventar historias, pero se le dificulta compartirlas con sus compañeros.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las historias de sus compañeros, sin compartir su opinión respecto a ellas.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desinterés por inventar historias y contarlas a sus compañeros. </a:t>
                      </a: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apatía por escuchar historias y/o compartir su opinión respecto a ellas.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929600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Jugar en casa a inventar historias con personajes reales o imaginarios, describiendo personajes, lugares y hechos</a:t>
                      </a:r>
                      <a:endParaRPr lang="es-MX" sz="16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98449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 historias con dificultad con ayuda de su mamá </a:t>
                      </a:r>
                      <a:endParaRPr lang="es-ES" sz="16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537487" y="214532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2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85766"/>
              </p:ext>
            </p:extLst>
          </p:nvPr>
        </p:nvGraphicFramePr>
        <p:xfrm>
          <a:off x="413237" y="859615"/>
          <a:ext cx="6031526" cy="787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176522">
                <a:tc gridSpan="10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1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159301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400" b="0" noProof="0" dirty="0" smtClean="0">
                          <a:latin typeface="Century Gothic" panose="020B0502020202020204" pitchFamily="34" charset="0"/>
                        </a:rPr>
                        <a:t>Jonathan Alejandro</a:t>
                      </a:r>
                      <a:endParaRPr lang="es-ES" sz="1400" noProof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172445">
                <a:tc gridSpan="10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2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2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348739">
                <a:tc gridSpan="5">
                  <a:txBody>
                    <a:bodyPr/>
                    <a:lstStyle/>
                    <a:p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14207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2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instructivos, cartas, recados y señalamientos.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19108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358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533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cartas, recados y señalamientos conoce su funcionalidad.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instructivos a través de las imágenes que estos contienen. Comenta los pasos a seguir y los utiliza para construir algo.</a:t>
                      </a:r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 que sabe para escribir instructivos, cartas, recados y señalamientos con recursos propios. Atendiendo las características de cada uno de ellos.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la funcionalidad de cartas, recados y señalamientos, pero se le dificulta interpretarlos. Comenta sobre los pasos a seguir en instructivos, pero se le dificulta armar o construir en base a ellos. Escribe cartas, recados, instructivos o señalamientos. Aunque no atiende a las características de cada uno de ellos.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le dificulta interpretar cartas, recados, instructivos y señalamientos.  Al escribir cartas, recados o instructivos lo hace sin tomar en cuenta sus características, por lo que cualquiera de ellos se presentan e manera similar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interpretar cartas, recados, instructivos y/o señalamientos. Muestra apatía por escribirlos, diciendo siempre que no sabe o puede..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5080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En casa al hacer uso de instructivos, cartas y recados, compartir con el niño para que sirven y como los usan. Al ir por la calle leer señalamientos y explicarle al niño su uso y función. 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400404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se motiva al realizar estas actividades haciéndolo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motivación siguiendo los pasos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05603" y="338463"/>
            <a:ext cx="2046793" cy="330592"/>
          </a:xfrm>
          <a:prstGeom prst="rect">
            <a:avLst/>
          </a:prstGeom>
          <a:solidFill>
            <a:srgbClr val="E0A0C0"/>
          </a:solidFill>
          <a:ln>
            <a:solidFill>
              <a:srgbClr val="E0A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TERCER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8076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24714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Edgar </a:t>
            </a:r>
            <a:r>
              <a:rPr kumimoji="0" lang="es-ES" sz="7200" b="0" i="0" u="none" strike="noStrike" kern="1200" cap="none" spc="50" normalizeH="0" baseline="0" noProof="0" dirty="0" err="1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Yahir</a:t>
            </a: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320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7254"/>
            <a:ext cx="5981700" cy="1746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6" name="Rectángulo 5"/>
          <p:cNvSpPr/>
          <p:nvPr/>
        </p:nvSpPr>
        <p:spPr>
          <a:xfrm rot="5400000">
            <a:off x="3174574" y="3971835"/>
            <a:ext cx="66345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33CC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Joshua Isaías </a:t>
            </a:r>
          </a:p>
        </p:txBody>
      </p:sp>
    </p:spTree>
    <p:extLst>
      <p:ext uri="{BB962C8B-B14F-4D97-AF65-F5344CB8AC3E}">
        <p14:creationId xmlns:p14="http://schemas.microsoft.com/office/powerpoint/2010/main" val="17850324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1858177" y="3971836"/>
            <a:ext cx="914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Samantha Vaquero</a:t>
            </a:r>
          </a:p>
        </p:txBody>
      </p:sp>
    </p:spTree>
    <p:extLst>
      <p:ext uri="{BB962C8B-B14F-4D97-AF65-F5344CB8AC3E}">
        <p14:creationId xmlns:p14="http://schemas.microsoft.com/office/powerpoint/2010/main" val="23074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19800" y="0"/>
            <a:ext cx="838200" cy="9144000"/>
          </a:xfrm>
          <a:prstGeom prst="rect">
            <a:avLst/>
          </a:prstGeom>
          <a:solidFill>
            <a:srgbClr val="B1FF15"/>
          </a:solidFill>
          <a:ln>
            <a:solidFill>
              <a:srgbClr val="B1F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7150"/>
            <a:ext cx="59817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5463" y="57150"/>
            <a:ext cx="52162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l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u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m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n</a:t>
            </a:r>
            <a:r>
              <a:rPr kumimoji="0" lang="es-MX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Outside" pitchFamily="50" charset="0"/>
                <a:ea typeface="+mn-ea"/>
                <a:cs typeface="+mn-cs"/>
              </a:rPr>
              <a:t>a</a:t>
            </a:r>
            <a:endParaRPr kumimoji="0" lang="es-MX" sz="115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Outside" pitchFamily="50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2551498" y="3972649"/>
            <a:ext cx="79683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0" i="0" u="none" strike="noStrike" kern="1200" cap="none" spc="50" normalizeH="0" baseline="0" noProof="0" dirty="0" smtClean="0">
                <a:ln w="28575" cmpd="sng">
                  <a:solidFill>
                    <a:srgbClr val="CC00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Evelyn Breceda</a:t>
            </a:r>
          </a:p>
        </p:txBody>
      </p:sp>
    </p:spTree>
    <p:extLst>
      <p:ext uri="{BB962C8B-B14F-4D97-AF65-F5344CB8AC3E}">
        <p14:creationId xmlns:p14="http://schemas.microsoft.com/office/powerpoint/2010/main" val="23251968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45122" y="822414"/>
          <a:ext cx="6031526" cy="757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Samantha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13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3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</a:t>
                      </a:r>
                      <a:r>
                        <a:rPr lang="es-MX" sz="135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comprensión del mundo natural y social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Mundo natural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Exploración de la naturaleza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65414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Comunica sus hallazgos al observar seres vivos, fenómenos y elementos naturales, utilizando registros propios y recursos impresos.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naturales y comunica sus hallazgos con recursos propios o impresos.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y elementos de la naturaleza, y con ayuda de la educadora logra comunicar hallazgos.</a:t>
                      </a:r>
                      <a:endParaRPr lang="es-MX" sz="13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Observa fenómenos naturales y elementos de la naturaleza, sin realizar expresiones sobre sus hallazgos.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las actividades de observación de fenómenos y elementos de la naturaleza, opta por jugar, por lo que al realizar el registro de dicha observación no cuenta con los elementos necesarios.</a:t>
                      </a:r>
                      <a:endParaRPr lang="es-ES" sz="13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Invitar al niño a observar la naturaleza y los fenómenos naturales, motivar la indagación, la experimentación y el asombro.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interesa en las hábitats de los animales, comunica algunos de sus hallazgos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002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2370" y="822414"/>
          <a:ext cx="6084279" cy="7750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202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373340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524756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600" noProof="0" dirty="0" smtClean="0">
                          <a:latin typeface="Century Gothic" panose="020B0502020202020204" pitchFamily="34" charset="0"/>
                        </a:rPr>
                        <a:t>Samantha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15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460060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Pensamiento</a:t>
                      </a: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matemático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460060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Numero, algebra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variación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Numero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430268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Relaciona el número de elementos de una colección con la sucesión numérica escrita, del 1 al 30.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29472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553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72626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los números como cardinal nominativo (etiqueta según el último número contado)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Etiqueta  una colección de elementos con un número cardinal nominativo, sin que este sea el correcto.</a:t>
                      </a:r>
                      <a:endParaRPr lang="es-MX" sz="135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Cuenta pero no logra etiquetar con un número la colección.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logra realizar conteo oral en orden estable. </a:t>
                      </a:r>
                      <a:endParaRPr lang="es-ES" sz="13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603829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Recomendaciones: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Realizar conteo de colecciones preguntándole ¿Cuántos son? Por ejemplo “vamos a contar los juguetes que guardaste en la caja ¿Cuántos juguetes guardaste?”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668525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apoyo de mamá y los comentarios de compañeros identifica  la sucesión numérica, con dificultad resuelve los problemas en base a ella </a:t>
                      </a:r>
                      <a:endParaRPr lang="es-E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384530" y="232116"/>
            <a:ext cx="2352711" cy="4114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PRIMER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3219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08021"/>
              </p:ext>
            </p:extLst>
          </p:nvPr>
        </p:nvGraphicFramePr>
        <p:xfrm>
          <a:off x="413237" y="1000290"/>
          <a:ext cx="6031526" cy="7258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49">
                  <a:extLst>
                    <a:ext uri="{9D8B030D-6E8A-4147-A177-3AD203B41FA5}">
                      <a16:colId xmlns:a16="http://schemas.microsoft.com/office/drawing/2014/main" val="788771196"/>
                    </a:ext>
                  </a:extLst>
                </a:gridCol>
                <a:gridCol w="441273">
                  <a:extLst>
                    <a:ext uri="{9D8B030D-6E8A-4147-A177-3AD203B41FA5}">
                      <a16:colId xmlns:a16="http://schemas.microsoft.com/office/drawing/2014/main" val="3978347513"/>
                    </a:ext>
                  </a:extLst>
                </a:gridCol>
                <a:gridCol w="1030177">
                  <a:extLst>
                    <a:ext uri="{9D8B030D-6E8A-4147-A177-3AD203B41FA5}">
                      <a16:colId xmlns:a16="http://schemas.microsoft.com/office/drawing/2014/main" val="3816816638"/>
                    </a:ext>
                  </a:extLst>
                </a:gridCol>
                <a:gridCol w="463543">
                  <a:extLst>
                    <a:ext uri="{9D8B030D-6E8A-4147-A177-3AD203B41FA5}">
                      <a16:colId xmlns:a16="http://schemas.microsoft.com/office/drawing/2014/main" val="3640409316"/>
                    </a:ext>
                  </a:extLst>
                </a:gridCol>
                <a:gridCol w="96769">
                  <a:extLst>
                    <a:ext uri="{9D8B030D-6E8A-4147-A177-3AD203B41FA5}">
                      <a16:colId xmlns:a16="http://schemas.microsoft.com/office/drawing/2014/main" val="1329149279"/>
                    </a:ext>
                  </a:extLst>
                </a:gridCol>
                <a:gridCol w="953177">
                  <a:extLst>
                    <a:ext uri="{9D8B030D-6E8A-4147-A177-3AD203B41FA5}">
                      <a16:colId xmlns:a16="http://schemas.microsoft.com/office/drawing/2014/main" val="526056643"/>
                    </a:ext>
                  </a:extLst>
                </a:gridCol>
                <a:gridCol w="296273">
                  <a:extLst>
                    <a:ext uri="{9D8B030D-6E8A-4147-A177-3AD203B41FA5}">
                      <a16:colId xmlns:a16="http://schemas.microsoft.com/office/drawing/2014/main" val="2074803920"/>
                    </a:ext>
                  </a:extLst>
                </a:gridCol>
                <a:gridCol w="175823">
                  <a:extLst>
                    <a:ext uri="{9D8B030D-6E8A-4147-A177-3AD203B41FA5}">
                      <a16:colId xmlns:a16="http://schemas.microsoft.com/office/drawing/2014/main" val="3267363834"/>
                    </a:ext>
                  </a:extLst>
                </a:gridCol>
                <a:gridCol w="1030884">
                  <a:extLst>
                    <a:ext uri="{9D8B030D-6E8A-4147-A177-3AD203B41FA5}">
                      <a16:colId xmlns:a16="http://schemas.microsoft.com/office/drawing/2014/main" val="2834101468"/>
                    </a:ext>
                  </a:extLst>
                </a:gridCol>
                <a:gridCol w="491158">
                  <a:extLst>
                    <a:ext uri="{9D8B030D-6E8A-4147-A177-3AD203B41FA5}">
                      <a16:colId xmlns:a16="http://schemas.microsoft.com/office/drawing/2014/main" val="3163842808"/>
                    </a:ext>
                  </a:extLst>
                </a:gridCol>
              </a:tblGrid>
              <a:tr h="404189">
                <a:tc gridSpan="10"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MX" sz="2000" b="1" baseline="0" dirty="0" smtClean="0">
                          <a:latin typeface="Century Gothic" panose="020B0502020202020204" pitchFamily="34" charset="0"/>
                        </a:rPr>
                        <a:t> Continua</a:t>
                      </a:r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20090"/>
                  </a:ext>
                </a:extLst>
              </a:tr>
              <a:tr h="668149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Alumno: </a:t>
                      </a:r>
                      <a:r>
                        <a:rPr lang="es-ES" sz="1800" b="0" noProof="0" dirty="0" err="1" smtClean="0">
                          <a:latin typeface="Century Gothic" panose="020B0502020202020204" pitchFamily="34" charset="0"/>
                        </a:rPr>
                        <a:t>Samantha</a:t>
                      </a:r>
                      <a:r>
                        <a:rPr lang="es-ES" sz="1800" b="0" baseline="0" noProof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800" noProof="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s-MX" sz="18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600" b="1" dirty="0" smtClean="0">
                          <a:latin typeface="Century Gothic" panose="020B0502020202020204" pitchFamily="34" charset="0"/>
                        </a:rPr>
                        <a:t>Fecha:</a:t>
                      </a:r>
                      <a:r>
                        <a:rPr lang="es-MX" sz="16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600" baseline="0" dirty="0" smtClean="0">
                          <a:latin typeface="Century Gothic" panose="020B0502020202020204" pitchFamily="34" charset="0"/>
                        </a:rPr>
                        <a:t>/04/2021</a:t>
                      </a:r>
                      <a:endParaRPr lang="es-MX" sz="16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34037"/>
                  </a:ext>
                </a:extLst>
              </a:tr>
              <a:tr h="305204">
                <a:tc gridSpan="10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Campo formativo/área de desarrollo: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y comunicación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91972"/>
                  </a:ext>
                </a:extLst>
              </a:tr>
              <a:tr h="646722">
                <a:tc gridSpan="5"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1: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Literatura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Organizador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curricular 2: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Producción, interpretación e intercambio de narraciones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85099"/>
                  </a:ext>
                </a:extLst>
              </a:tr>
              <a:tr h="527920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Aprendizaje</a:t>
                      </a:r>
                      <a:r>
                        <a:rPr lang="es-MX" sz="1400" b="1" baseline="0" dirty="0" smtClean="0">
                          <a:latin typeface="Century Gothic" panose="020B0502020202020204" pitchFamily="34" charset="0"/>
                        </a:rPr>
                        <a:t> esperado: </a:t>
                      </a: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Conoce palabras y expresiones que se utilizan en su medio familiar y localidad, y reconoce su significado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53721"/>
                  </a:ext>
                </a:extLst>
              </a:tr>
              <a:tr h="338199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logro 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7796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NIV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Sobresaliente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Satisfactorio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Básico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Insuficiente</a:t>
                      </a: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AFFF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376"/>
                  </a:ext>
                </a:extLst>
              </a:tr>
              <a:tr h="207868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regionalismos, conoce su significado y establece una relación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con ayuda lo  relaciona con el lenguaje coloquial</a:t>
                      </a:r>
                      <a:endParaRPr lang="es-MX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Hace uso de localismos o regionalismos conoce su significado, y no lo relaciona con el lenguaje coloquial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Usa localismos o regionalismos al hablar, desconoce su significado.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78156"/>
                  </a:ext>
                </a:extLst>
              </a:tr>
              <a:tr h="899114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entury Gothic" panose="020B0502020202020204" pitchFamily="34" charset="0"/>
                        </a:rPr>
                        <a:t>Recomendaciones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 platicar con el niño hacerlo con las palabras correctas, y si el niño no conoce su significado, buscarlo en un diccionario y así ampliar su vocabulario.</a:t>
                      </a:r>
                      <a:endParaRPr lang="es-MX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89535" marR="89535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6201"/>
                  </a:ext>
                </a:extLst>
              </a:tr>
              <a:tr h="536169">
                <a:tc gridSpan="10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reconocer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mayoría de las letras para poder formar palabras que utilizan en su medio familiar 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733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252644" y="355208"/>
            <a:ext cx="2352711" cy="411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 SEMANA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36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11098</Words>
  <Application>Microsoft Office PowerPoint</Application>
  <PresentationFormat>Carta (216 x 279 mm)</PresentationFormat>
  <Paragraphs>1509</Paragraphs>
  <Slides>92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92</vt:i4>
      </vt:variant>
    </vt:vector>
  </HeadingPairs>
  <TitlesOfParts>
    <vt:vector size="102" baseType="lpstr">
      <vt:lpstr>Arial</vt:lpstr>
      <vt:lpstr>Arial Rounded MT Bold</vt:lpstr>
      <vt:lpstr>Berlin Sans FB</vt:lpstr>
      <vt:lpstr>Calibri</vt:lpstr>
      <vt:lpstr>Calibri Light</vt:lpstr>
      <vt:lpstr>Century Gothic</vt:lpstr>
      <vt:lpstr>Outside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Fátima García</dc:creator>
  <cp:lastModifiedBy>Fátima García</cp:lastModifiedBy>
  <cp:revision>27</cp:revision>
  <dcterms:created xsi:type="dcterms:W3CDTF">2021-04-13T21:19:16Z</dcterms:created>
  <dcterms:modified xsi:type="dcterms:W3CDTF">2021-04-30T22:26:05Z</dcterms:modified>
</cp:coreProperties>
</file>