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5" r:id="rId3"/>
    <p:sldId id="259" r:id="rId4"/>
    <p:sldId id="262" r:id="rId5"/>
    <p:sldId id="266" r:id="rId6"/>
    <p:sldId id="261" r:id="rId7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AFA7"/>
    <a:srgbClr val="8AFEF8"/>
    <a:srgbClr val="FFD9FF"/>
    <a:srgbClr val="FF66FF"/>
    <a:srgbClr val="CC00FF"/>
    <a:srgbClr val="66FFFF"/>
    <a:srgbClr val="00FF00"/>
    <a:srgbClr val="008000"/>
    <a:srgbClr val="003300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82" autoAdjust="0"/>
    <p:restoredTop sz="92100" autoAdjust="0"/>
  </p:normalViewPr>
  <p:slideViewPr>
    <p:cSldViewPr>
      <p:cViewPr>
        <p:scale>
          <a:sx n="50" d="100"/>
          <a:sy n="50" d="100"/>
        </p:scale>
        <p:origin x="-1344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F7469-E5BD-4A94-B2A6-6E16468B8371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DA43B-DD39-43F6-94E7-45F0FE1D09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259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DA43B-DD39-43F6-94E7-45F0FE1D09E1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7939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679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100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1165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638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1198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9880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4014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643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861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9577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113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0A61A-C3F0-463D-9C72-714F1604FC01}" type="datetimeFigureOut">
              <a:rPr lang="es-MX" smtClean="0"/>
              <a:t>30/04/2021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66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5" b="97973" l="178" r="99645">
                        <a14:foregroundMark x1="7638" y1="87387" x2="7638" y2="87387"/>
                        <a14:foregroundMark x1="5861" y1="89414" x2="5861" y2="89414"/>
                        <a14:foregroundMark x1="13854" y1="93468" x2="13854" y2="93468"/>
                        <a14:foregroundMark x1="88277" y1="94595" x2="88277" y2="94595"/>
                        <a14:foregroundMark x1="84369" y1="95946" x2="84369" y2="959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77009"/>
            <a:ext cx="6729268" cy="336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585137" y="756068"/>
            <a:ext cx="59125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dirty="0" smtClean="0">
                <a:latin typeface="Harlow Solid Italic" pitchFamily="82" charset="0"/>
              </a:rPr>
              <a:t>Cuadernillo de </a:t>
            </a:r>
            <a:endParaRPr lang="es-MX" sz="6600" dirty="0">
              <a:latin typeface="Harlow Solid Italic" pitchFamily="8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187624" y="1638421"/>
            <a:ext cx="58774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dirty="0" smtClean="0">
                <a:latin typeface="Harlow Solid Italic" pitchFamily="82" charset="0"/>
              </a:rPr>
              <a:t>	Evaluación </a:t>
            </a:r>
            <a:endParaRPr lang="es-MX" sz="6600" dirty="0">
              <a:latin typeface="Harlow Solid Italic" pitchFamily="8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24" r="99294">
                        <a14:foregroundMark x1="42655" y1="10417" x2="42655" y2="1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933056"/>
            <a:ext cx="2236570" cy="303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73" b="82580" l="2660" r="97163">
                        <a14:foregroundMark x1="10461" y1="51729" x2="10461" y2="51729"/>
                        <a14:foregroundMark x1="9752" y1="40027" x2="9752" y2="40027"/>
                        <a14:foregroundMark x1="9752" y1="40027" x2="9752" y2="40027"/>
                        <a14:foregroundMark x1="18262" y1="47473" x2="18262" y2="47473"/>
                        <a14:foregroundMark x1="20745" y1="48537" x2="20745" y2="48537"/>
                        <a14:foregroundMark x1="76418" y1="54388" x2="76418" y2="54388"/>
                        <a14:foregroundMark x1="63298" y1="59441" x2="63298" y2="59441"/>
                        <a14:foregroundMark x1="66844" y1="64229" x2="70035" y2="50399"/>
                        <a14:foregroundMark x1="33511" y1="20878" x2="68972" y2="20346"/>
                        <a14:foregroundMark x1="71099" y1="25665" x2="34220" y2="25133"/>
                        <a14:foregroundMark x1="11525" y1="39495" x2="17553" y2="55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93" r="3258" b="17631"/>
          <a:stretch/>
        </p:blipFill>
        <p:spPr bwMode="auto">
          <a:xfrm>
            <a:off x="2406174" y="2412752"/>
            <a:ext cx="4386964" cy="4472798"/>
          </a:xfrm>
          <a:prstGeom prst="rect">
            <a:avLst/>
          </a:prstGeom>
          <a:noFill/>
          <a:ln>
            <a:noFill/>
          </a:ln>
          <a:effectLst>
            <a:glow rad="355600">
              <a:srgbClr val="FFFF00">
                <a:alpha val="73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Pin by paola bevilacqua on Melonheadz | Cartoon clip art, School murals,  Kids 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0" b="100000" l="0" r="100000">
                        <a14:foregroundMark x1="47100" y1="59987" x2="47100" y2="599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1320"/>
            <a:ext cx="1982283" cy="305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574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115616" y="127622"/>
            <a:ext cx="7200800" cy="830997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EVALUACIÓN CONTINUA</a:t>
            </a:r>
          </a:p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 </a:t>
            </a:r>
          </a:p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Alumno: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Jacob       Fecha</a:t>
            </a:r>
            <a:r>
              <a:rPr lang="es-MX" sz="1600" dirty="0">
                <a:latin typeface="Aharoni" pitchFamily="2" charset="-79"/>
                <a:cs typeface="Aharoni" pitchFamily="2" charset="-79"/>
              </a:rPr>
              <a:t>: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Viernes 12 de Marzo</a:t>
            </a:r>
            <a:endParaRPr lang="es-MX" sz="1600" dirty="0"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736442"/>
              </p:ext>
            </p:extLst>
          </p:nvPr>
        </p:nvGraphicFramePr>
        <p:xfrm>
          <a:off x="251520" y="1196752"/>
          <a:ext cx="8568952" cy="4336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83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120"/>
                <a:gridCol w="12125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55803"/>
              </a:tblGrid>
              <a:tr h="33571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i="1" u="none" strike="noStrike" kern="1200" dirty="0" smtClean="0">
                          <a:effectLst/>
                          <a:latin typeface="Arial Black" pitchFamily="34" charset="0"/>
                        </a:rPr>
                        <a:t>Campo de Formación Académica</a:t>
                      </a:r>
                      <a:endParaRPr lang="es-MX" sz="1600" b="1" i="1" dirty="0">
                        <a:effectLst/>
                        <a:latin typeface="Arial Black" pitchFamily="34" charset="0"/>
                      </a:endParaRPr>
                    </a:p>
                  </a:txBody>
                  <a:tcPr marL="68580" marR="68580" marT="60960" marB="60960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0" i="1" baseline="0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b="1" i="1" u="none" strike="noStrike" kern="1200" dirty="0">
                          <a:effectLst/>
                          <a:latin typeface="Arial Black" pitchFamily="34" charset="0"/>
                        </a:rPr>
                        <a:t>Aprendizaje esperado</a:t>
                      </a:r>
                      <a:endParaRPr lang="es-MX" sz="1600" b="1" i="1" dirty="0">
                        <a:latin typeface="Arial Black" pitchFamily="34" charset="0"/>
                      </a:endParaRPr>
                    </a:p>
                  </a:txBody>
                  <a:tcPr marL="68580" marR="68580" marT="60960" marB="60960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59171">
                <a:tc gridSpan="3">
                  <a:txBody>
                    <a:bodyPr/>
                    <a:lstStyle/>
                    <a:p>
                      <a:pPr marL="285750" indent="-2857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6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Lenguaje y Comunicación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6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Pensamiento Matemático</a:t>
                      </a:r>
                    </a:p>
                    <a:p>
                      <a:pPr marL="285750" indent="-2857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6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Exploración y Comprensión del Mundo Natural y Social</a:t>
                      </a:r>
                      <a:endParaRPr lang="es-MX" sz="16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68580" marR="68580" marT="60960" marB="60960"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Selecciona un libro de narraciones o cuentos de su interés del rincón de lectura o biblioteca del aula y explica las razones por las que lo elige</a:t>
                      </a:r>
                      <a:endParaRPr lang="es-MX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60960" marB="60960"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3976">
                <a:tc>
                  <a:txBody>
                    <a:bodyPr/>
                    <a:lstStyle/>
                    <a:p>
                      <a:pPr marL="0" indent="0" algn="ctr" rtl="0" fontAlgn="base">
                        <a:buFont typeface="Courier New" panose="02070309020205020404" pitchFamily="49" charset="0"/>
                        <a:buNone/>
                      </a:pPr>
                      <a:r>
                        <a:rPr lang="es-MX" sz="16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Indicador</a:t>
                      </a:r>
                      <a:endParaRPr lang="es-MX" sz="16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68580" marR="68580" marT="60960" marB="6096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i="1" dirty="0" smtClean="0">
                          <a:latin typeface="Arial Black" pitchFamily="34" charset="0"/>
                        </a:rPr>
                        <a:t>Siempre</a:t>
                      </a:r>
                      <a:endParaRPr lang="es-MX" sz="1600" b="0" i="1" dirty="0">
                        <a:latin typeface="Arial Black" pitchFamily="34" charset="0"/>
                      </a:endParaRP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i="1" dirty="0" smtClean="0">
                          <a:latin typeface="Arial Black" pitchFamily="34" charset="0"/>
                        </a:rPr>
                        <a:t>Generalmente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latin typeface="Arial Black" pitchFamily="34" charset="0"/>
                        </a:rPr>
                        <a:t>Nunca</a:t>
                      </a:r>
                      <a:endParaRPr lang="es-MX" sz="1600" b="0" dirty="0">
                        <a:latin typeface="Arial Black" pitchFamily="34" charset="0"/>
                      </a:endParaRP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dirty="0" smtClean="0">
                          <a:latin typeface="Arial Black" pitchFamily="34" charset="0"/>
                        </a:rPr>
                        <a:t>no observados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  <a:tr h="4040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Selecciona un libro de su interés</a:t>
                      </a:r>
                      <a:endParaRPr lang="es-MX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60960" marB="6096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0" i="1" dirty="0">
                        <a:latin typeface="Arial Black" pitchFamily="34" charset="0"/>
                      </a:endParaRPr>
                    </a:p>
                  </a:txBody>
                  <a:tcPr marL="68580" marR="68580"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1A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0" i="1" dirty="0">
                        <a:latin typeface="Arial Black" pitchFamily="34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600" b="0" dirty="0"/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600" b="0" dirty="0"/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  <a:tr h="5559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explica las razones por las que lo elige</a:t>
                      </a:r>
                      <a:endParaRPr lang="es-MX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60960" marB="6096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0" i="1" dirty="0">
                        <a:latin typeface="Arial Black" pitchFamily="34" charset="0"/>
                      </a:endParaRPr>
                    </a:p>
                  </a:txBody>
                  <a:tcPr marL="68580" marR="68580"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1A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0" i="1" dirty="0">
                        <a:latin typeface="Arial Black" pitchFamily="34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600" b="0" dirty="0"/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600" b="0" dirty="0"/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  <a:tr h="556808">
                <a:tc gridSpan="5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Describe el proceso del alumno: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El niño selecciono un libro de su interés el cual fue  la patita presumida</a:t>
                      </a:r>
                      <a:r>
                        <a:rPr lang="es-MX" sz="16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, en donde menciona los personajes de la mama de la patito  , gallo , objetos  como la </a:t>
                      </a:r>
                      <a:r>
                        <a:rPr lang="es-MX" sz="1600" baseline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diadema roja </a:t>
                      </a:r>
                      <a:endParaRPr lang="es-MX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60960" marB="60960"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b="0" i="1" dirty="0">
                        <a:latin typeface="Arial Black" pitchFamily="34" charset="0"/>
                      </a:endParaRPr>
                    </a:p>
                  </a:txBody>
                  <a:tcPr marL="68580" marR="68580"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b="0" i="1" dirty="0">
                        <a:latin typeface="Arial Black" pitchFamily="34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600" b="0" dirty="0"/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600" b="0" dirty="0"/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104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115616" y="127622"/>
            <a:ext cx="7200800" cy="830997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EVALUACIÓN CONTINUA</a:t>
            </a:r>
          </a:p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 </a:t>
            </a:r>
          </a:p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Alumno: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Jacob       Fecha</a:t>
            </a:r>
            <a:r>
              <a:rPr lang="es-MX" sz="1600" dirty="0">
                <a:latin typeface="Aharoni" pitchFamily="2" charset="-79"/>
                <a:cs typeface="Aharoni" pitchFamily="2" charset="-79"/>
              </a:rPr>
              <a:t>: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Viernes 12 de Marzo</a:t>
            </a:r>
            <a:endParaRPr lang="es-MX" sz="1600" dirty="0"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95787"/>
              </p:ext>
            </p:extLst>
          </p:nvPr>
        </p:nvGraphicFramePr>
        <p:xfrm>
          <a:off x="179512" y="1268760"/>
          <a:ext cx="8640960" cy="39694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585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657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7737"/>
                <a:gridCol w="14706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58243"/>
              </a:tblGrid>
              <a:tr h="53485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i="1" u="none" strike="noStrike" kern="1200" dirty="0" smtClean="0">
                          <a:effectLst/>
                          <a:latin typeface="Arial Black" pitchFamily="34" charset="0"/>
                        </a:rPr>
                        <a:t>Área de desarrollo personal y social</a:t>
                      </a:r>
                      <a:endParaRPr lang="es-MX" sz="1600" b="1" i="1" dirty="0" smtClean="0">
                        <a:latin typeface="Arial Black" pitchFamily="34" charset="0"/>
                      </a:endParaRPr>
                    </a:p>
                  </a:txBody>
                  <a:tcPr marL="68580" marR="68580" marT="60960" marB="60960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0" i="1" baseline="0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b="1" i="1" u="none" strike="noStrike" kern="1200" dirty="0">
                          <a:effectLst/>
                          <a:latin typeface="Arial Black" pitchFamily="34" charset="0"/>
                        </a:rPr>
                        <a:t>Aprendizaje esperado</a:t>
                      </a:r>
                      <a:endParaRPr lang="es-MX" sz="1600" b="1" i="1" dirty="0">
                        <a:latin typeface="Arial Black" pitchFamily="34" charset="0"/>
                      </a:endParaRPr>
                    </a:p>
                  </a:txBody>
                  <a:tcPr marL="68580" marR="68580" marT="60960" marB="60960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05301">
                <a:tc gridSpan="3">
                  <a:txBody>
                    <a:bodyPr/>
                    <a:lstStyle/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6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Artes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6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Educación socioemocional 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6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Educación física </a:t>
                      </a:r>
                    </a:p>
                  </a:txBody>
                  <a:tcPr marL="68580" marR="68580" marT="60960" marB="60960"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Trabaja en equipo y cumple la parte que le toca</a:t>
                      </a:r>
                      <a:endParaRPr lang="es-MX" sz="14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60960" marB="60960"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indent="0" algn="ctr" rtl="0" fontAlgn="base">
                        <a:buFont typeface="Courier New" panose="02070309020205020404" pitchFamily="49" charset="0"/>
                        <a:buNone/>
                      </a:pPr>
                      <a:r>
                        <a:rPr lang="es-MX" sz="16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Indicador</a:t>
                      </a:r>
                      <a:endParaRPr lang="es-MX" sz="16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68580" marR="68580" marT="60960" marB="6096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i="1" dirty="0" smtClean="0">
                          <a:latin typeface="Arial Black" pitchFamily="34" charset="0"/>
                        </a:rPr>
                        <a:t>Siempre</a:t>
                      </a:r>
                      <a:endParaRPr lang="es-MX" sz="1600" b="0" i="1" dirty="0">
                        <a:latin typeface="Arial Black" pitchFamily="34" charset="0"/>
                      </a:endParaRP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i="1" dirty="0" smtClean="0">
                          <a:latin typeface="Arial Black" pitchFamily="34" charset="0"/>
                        </a:rPr>
                        <a:t>Generalmente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latin typeface="Arial Black" pitchFamily="34" charset="0"/>
                        </a:rPr>
                        <a:t>Nunca</a:t>
                      </a:r>
                      <a:endParaRPr lang="es-MX" sz="1600" b="0" dirty="0">
                        <a:latin typeface="Arial Black" pitchFamily="34" charset="0"/>
                      </a:endParaRP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dirty="0" smtClean="0">
                          <a:latin typeface="Arial Black" pitchFamily="34" charset="0"/>
                        </a:rPr>
                        <a:t>no observados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  <a:tr h="3828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Trabaja</a:t>
                      </a:r>
                      <a:r>
                        <a:rPr lang="es-MX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en equipo</a:t>
                      </a:r>
                      <a:endParaRPr lang="es-MX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60960" marB="6096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0" i="1" dirty="0">
                        <a:latin typeface="Arial Black" pitchFamily="34" charset="0"/>
                      </a:endParaRPr>
                    </a:p>
                  </a:txBody>
                  <a:tcPr marL="68580" marR="68580"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1A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0" i="1" dirty="0">
                        <a:latin typeface="Arial Black" pitchFamily="34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600" b="0" dirty="0"/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600" b="0" dirty="0"/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  <a:tr h="38286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Realiza</a:t>
                      </a:r>
                      <a:r>
                        <a:rPr lang="es-MX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su partes </a:t>
                      </a:r>
                      <a:endParaRPr lang="es-MX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60960" marB="6096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0" i="1" dirty="0">
                        <a:latin typeface="Arial Black" pitchFamily="34" charset="0"/>
                      </a:endParaRPr>
                    </a:p>
                  </a:txBody>
                  <a:tcPr marL="68580" marR="68580"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0" i="1" dirty="0">
                        <a:latin typeface="Arial Black" pitchFamily="34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1AFA7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600" b="0" dirty="0"/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600" b="0" dirty="0"/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  <a:tr h="382863">
                <a:tc gridSpan="5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Describe el proceso del alumno: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en esta activas</a:t>
                      </a:r>
                      <a:r>
                        <a:rPr lang="es-MX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constaba de llegar ciertos objetos al rey(un peluche )con los ojos vendados ,  en donde en equipo un persona le diría las indicaciones de los objetos  , al niño le toco encontrar los objetos y los encontró de manera rápida con ayuda de sus mama que le dio las indicaciones </a:t>
                      </a:r>
                      <a:endParaRPr lang="es-MX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60960" marB="60960"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b="0" i="1" dirty="0">
                        <a:latin typeface="Arial Black" pitchFamily="34" charset="0"/>
                      </a:endParaRPr>
                    </a:p>
                  </a:txBody>
                  <a:tcPr marL="68580" marR="68580" marT="60960" marB="60960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b="0" i="1" dirty="0">
                        <a:latin typeface="Arial Black" pitchFamily="34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600" b="0" dirty="0"/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600" b="0" dirty="0"/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311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268016" y="280022"/>
            <a:ext cx="7200800" cy="830997"/>
          </a:xfrm>
          <a:prstGeom prst="rect">
            <a:avLst/>
          </a:prstGeom>
          <a:solidFill>
            <a:srgbClr val="FF66FF"/>
          </a:solidFill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EVALUACIÓN CONTINUA</a:t>
            </a:r>
          </a:p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 </a:t>
            </a:r>
          </a:p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Alumno: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A. </a:t>
            </a:r>
            <a:r>
              <a:rPr lang="es-MX" sz="1600" dirty="0" err="1" smtClean="0">
                <a:latin typeface="Aharoni" pitchFamily="2" charset="-79"/>
                <a:cs typeface="Aharoni" pitchFamily="2" charset="-79"/>
              </a:rPr>
              <a:t>Monse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    Fecha</a:t>
            </a:r>
            <a:r>
              <a:rPr lang="es-MX" sz="1600" dirty="0">
                <a:latin typeface="Aharoni" pitchFamily="2" charset="-79"/>
                <a:cs typeface="Aharoni" pitchFamily="2" charset="-79"/>
              </a:rPr>
              <a:t>: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Viernes 23 de Abril</a:t>
            </a:r>
            <a:endParaRPr lang="es-MX" sz="1600" dirty="0"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522160"/>
              </p:ext>
            </p:extLst>
          </p:nvPr>
        </p:nvGraphicFramePr>
        <p:xfrm>
          <a:off x="251520" y="1412776"/>
          <a:ext cx="8568952" cy="48778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683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120"/>
                <a:gridCol w="12125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55803"/>
              </a:tblGrid>
              <a:tr h="33571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i="1" u="none" strike="noStrike" kern="1200" dirty="0" smtClean="0">
                          <a:effectLst/>
                          <a:latin typeface="Arial Black" pitchFamily="34" charset="0"/>
                        </a:rPr>
                        <a:t>Campo de Formación Académica</a:t>
                      </a:r>
                      <a:endParaRPr lang="es-MX" sz="1600" b="1" i="1" dirty="0">
                        <a:effectLst/>
                        <a:latin typeface="Arial Black" pitchFamily="34" charset="0"/>
                      </a:endParaRPr>
                    </a:p>
                  </a:txBody>
                  <a:tcPr marL="68580" marR="68580" marT="60960" marB="60960"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0" i="1" baseline="0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b="1" i="1" u="none" strike="noStrike" kern="1200" dirty="0">
                          <a:effectLst/>
                          <a:latin typeface="Arial Black" pitchFamily="34" charset="0"/>
                        </a:rPr>
                        <a:t>Aprendizaje esperado</a:t>
                      </a:r>
                      <a:endParaRPr lang="es-MX" sz="1600" b="1" i="1" dirty="0">
                        <a:latin typeface="Arial Black" pitchFamily="34" charset="0"/>
                      </a:endParaRPr>
                    </a:p>
                  </a:txBody>
                  <a:tcPr marL="68580" marR="68580" marT="60960" marB="60960"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34440">
                <a:tc gridSpan="3">
                  <a:txBody>
                    <a:bodyPr/>
                    <a:lstStyle/>
                    <a:p>
                      <a:pPr marL="285750" indent="-2857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6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Lenguaje y Comunicación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6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Pensamiento Matemático</a:t>
                      </a:r>
                    </a:p>
                    <a:p>
                      <a:pPr marL="285750" indent="-2857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6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Exploración y Comprensión del Mundo Natural y Social</a:t>
                      </a:r>
                      <a:endParaRPr lang="es-MX" sz="16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68580" marR="68580" marT="60960" marB="60960" anchor="ctr"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Selecciona un libro de narraciones o cuentos de su interés del rincón de lectura o biblioteca del aula y explica las razones por las que lo elige</a:t>
                      </a:r>
                      <a:endParaRPr lang="es-MX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60960" marB="60960" anchor="ctr"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3976">
                <a:tc>
                  <a:txBody>
                    <a:bodyPr/>
                    <a:lstStyle/>
                    <a:p>
                      <a:pPr marL="0" indent="0" algn="ctr" rtl="0" fontAlgn="base">
                        <a:buFont typeface="Courier New" panose="02070309020205020404" pitchFamily="49" charset="0"/>
                        <a:buNone/>
                      </a:pPr>
                      <a:r>
                        <a:rPr lang="es-MX" sz="16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Indicador</a:t>
                      </a:r>
                      <a:endParaRPr lang="es-MX" sz="16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68580" marR="68580" marT="60960" marB="6096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i="1" dirty="0" smtClean="0">
                          <a:latin typeface="Arial Black" pitchFamily="34" charset="0"/>
                        </a:rPr>
                        <a:t>Siempre</a:t>
                      </a:r>
                      <a:endParaRPr lang="es-MX" sz="1600" b="0" i="1" dirty="0">
                        <a:latin typeface="Arial Black" pitchFamily="34" charset="0"/>
                      </a:endParaRP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i="1" dirty="0" smtClean="0">
                          <a:latin typeface="Arial Black" pitchFamily="34" charset="0"/>
                        </a:rPr>
                        <a:t>Generalmente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latin typeface="Arial Black" pitchFamily="34" charset="0"/>
                        </a:rPr>
                        <a:t>Nunca</a:t>
                      </a:r>
                      <a:endParaRPr lang="es-MX" sz="1600" b="0" dirty="0">
                        <a:latin typeface="Arial Black" pitchFamily="34" charset="0"/>
                      </a:endParaRP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dirty="0" smtClean="0">
                          <a:latin typeface="Arial Black" pitchFamily="34" charset="0"/>
                        </a:rPr>
                        <a:t>no observados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66FF"/>
                    </a:solidFill>
                  </a:tcPr>
                </a:tc>
              </a:tr>
              <a:tr h="40407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Selecciona un libro de su interés</a:t>
                      </a:r>
                      <a:endParaRPr lang="es-MX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60960" marB="6096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0" i="1" dirty="0">
                        <a:latin typeface="Arial Black" pitchFamily="34" charset="0"/>
                      </a:endParaRPr>
                    </a:p>
                  </a:txBody>
                  <a:tcPr marL="68580" marR="68580"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0" i="1" dirty="0">
                        <a:latin typeface="Arial Black" pitchFamily="34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600" b="0" dirty="0"/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600" b="0" dirty="0"/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66FF"/>
                    </a:solidFill>
                  </a:tcPr>
                </a:tc>
              </a:tr>
              <a:tr h="5559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explica las razones por las que lo elige</a:t>
                      </a:r>
                      <a:endParaRPr lang="es-MX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60960" marB="6096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0" i="1" dirty="0">
                        <a:latin typeface="Arial Black" pitchFamily="34" charset="0"/>
                      </a:endParaRPr>
                    </a:p>
                  </a:txBody>
                  <a:tcPr marL="68580" marR="68580"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0" i="1" dirty="0">
                        <a:latin typeface="Arial Black" pitchFamily="34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600" b="0" dirty="0"/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600" b="0" dirty="0"/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66FF"/>
                    </a:solidFill>
                  </a:tcPr>
                </a:tc>
              </a:tr>
              <a:tr h="556808">
                <a:tc gridSpan="5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Describe el proceso del alumno: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En esta actividad tenia que seleccionar un cuento se les mando dos</a:t>
                      </a:r>
                      <a:r>
                        <a:rPr lang="es-MX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 por mensaje pero también si tenían en su casa cuentos tenían que seleccionar uno , es su caso fue la caperucita rojo </a:t>
                      </a:r>
                      <a:r>
                        <a:rPr lang="es-MX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y menciona de que trato el cuento menciono a los personajes de caperucita roja y el lodo , lugares don se desarrollan (Bosque )</a:t>
                      </a:r>
                      <a:endParaRPr lang="es-MX" sz="1600" kern="1200" dirty="0" smtClean="0">
                        <a:solidFill>
                          <a:schemeClr val="tx1"/>
                        </a:solidFill>
                        <a:effectLst/>
                        <a:latin typeface="Aharoni" pitchFamily="2" charset="-79"/>
                        <a:ea typeface="+mn-ea"/>
                        <a:cs typeface="Aharoni" pitchFamily="2" charset="-79"/>
                      </a:endParaRPr>
                    </a:p>
                  </a:txBody>
                  <a:tcPr marL="68580" marR="68580" marT="60960" marB="60960" anchor="ctr"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b="0" i="1" dirty="0">
                        <a:latin typeface="Arial Black" pitchFamily="34" charset="0"/>
                      </a:endParaRPr>
                    </a:p>
                  </a:txBody>
                  <a:tcPr marL="68580" marR="68580"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b="0" i="1" dirty="0">
                        <a:latin typeface="Arial Black" pitchFamily="34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600" b="0" dirty="0"/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600" b="0" dirty="0"/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279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268016" y="280022"/>
            <a:ext cx="7200800" cy="830997"/>
          </a:xfrm>
          <a:prstGeom prst="rect">
            <a:avLst/>
          </a:prstGeom>
          <a:solidFill>
            <a:srgbClr val="FF66FF"/>
          </a:solidFill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EVALUACIÓN CONTINUA</a:t>
            </a:r>
          </a:p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 </a:t>
            </a:r>
          </a:p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Alumno: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A. </a:t>
            </a:r>
            <a:r>
              <a:rPr lang="es-MX" sz="1600" dirty="0" err="1" smtClean="0">
                <a:latin typeface="Aharoni" pitchFamily="2" charset="-79"/>
                <a:cs typeface="Aharoni" pitchFamily="2" charset="-79"/>
              </a:rPr>
              <a:t>Monse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    Fecha</a:t>
            </a:r>
            <a:r>
              <a:rPr lang="es-MX" sz="1600" dirty="0">
                <a:latin typeface="Aharoni" pitchFamily="2" charset="-79"/>
                <a:cs typeface="Aharoni" pitchFamily="2" charset="-79"/>
              </a:rPr>
              <a:t>: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Viernes 23 de Abril</a:t>
            </a:r>
            <a:endParaRPr lang="es-MX" sz="1600" dirty="0"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333067"/>
              </p:ext>
            </p:extLst>
          </p:nvPr>
        </p:nvGraphicFramePr>
        <p:xfrm>
          <a:off x="323529" y="1340768"/>
          <a:ext cx="8496942" cy="38525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025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496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71274"/>
                <a:gridCol w="14461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27273"/>
              </a:tblGrid>
              <a:tr h="53485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i="1" u="none" strike="noStrike" kern="1200" dirty="0" smtClean="0">
                          <a:effectLst/>
                          <a:latin typeface="Arial Black" pitchFamily="34" charset="0"/>
                        </a:rPr>
                        <a:t>Área de desarrollo personal y social</a:t>
                      </a:r>
                      <a:endParaRPr lang="es-MX" sz="1600" b="1" i="1" dirty="0" smtClean="0">
                        <a:latin typeface="Arial Black" pitchFamily="34" charset="0"/>
                      </a:endParaRPr>
                    </a:p>
                  </a:txBody>
                  <a:tcPr marL="68580" marR="68580" marT="60960" marB="60960"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0" i="1" baseline="0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b="1" i="1" u="none" strike="noStrike" kern="1200" dirty="0">
                          <a:effectLst/>
                          <a:latin typeface="Arial Black" pitchFamily="34" charset="0"/>
                        </a:rPr>
                        <a:t>Aprendizaje esperado</a:t>
                      </a:r>
                      <a:endParaRPr lang="es-MX" sz="1600" b="1" i="1" dirty="0">
                        <a:latin typeface="Arial Black" pitchFamily="34" charset="0"/>
                      </a:endParaRPr>
                    </a:p>
                  </a:txBody>
                  <a:tcPr marL="68580" marR="68580" marT="60960" marB="60960"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49317">
                <a:tc gridSpan="3">
                  <a:txBody>
                    <a:bodyPr/>
                    <a:lstStyle/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6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Artes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6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Educación socioemocional 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6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Educación física </a:t>
                      </a:r>
                    </a:p>
                  </a:txBody>
                  <a:tcPr marL="68580" marR="68580" marT="60960" marB="60960" anchor="ctr"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Escucha piezas musicales de diversos lugares, géneros y épocas, y conversa sobre las sensaciones que experimenta</a:t>
                      </a:r>
                      <a:endParaRPr lang="es-MX" sz="14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60960" marB="60960" anchor="ctr"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indent="0" algn="ctr" rtl="0" fontAlgn="base">
                        <a:buFont typeface="Courier New" panose="02070309020205020404" pitchFamily="49" charset="0"/>
                        <a:buNone/>
                      </a:pPr>
                      <a:r>
                        <a:rPr lang="es-MX" sz="16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Indicador</a:t>
                      </a:r>
                      <a:endParaRPr lang="es-MX" sz="16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68580" marR="68580" marT="60960" marB="6096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i="1" dirty="0" smtClean="0">
                          <a:latin typeface="Arial Black" pitchFamily="34" charset="0"/>
                        </a:rPr>
                        <a:t>Siempre</a:t>
                      </a:r>
                      <a:endParaRPr lang="es-MX" sz="1600" b="0" i="1" dirty="0">
                        <a:latin typeface="Arial Black" pitchFamily="34" charset="0"/>
                      </a:endParaRP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i="1" dirty="0" smtClean="0">
                          <a:latin typeface="Arial Black" pitchFamily="34" charset="0"/>
                        </a:rPr>
                        <a:t>Generalmente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latin typeface="Arial Black" pitchFamily="34" charset="0"/>
                        </a:rPr>
                        <a:t>Nunca</a:t>
                      </a:r>
                      <a:endParaRPr lang="es-MX" sz="1600" b="0" dirty="0">
                        <a:latin typeface="Arial Black" pitchFamily="34" charset="0"/>
                      </a:endParaRPr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dirty="0" smtClean="0">
                          <a:latin typeface="Arial Black" pitchFamily="34" charset="0"/>
                        </a:rPr>
                        <a:t>no observados</a:t>
                      </a:r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66FF"/>
                    </a:solidFill>
                  </a:tcPr>
                </a:tc>
              </a:tr>
              <a:tr h="3828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Escucha piezas musicales</a:t>
                      </a:r>
                      <a:endParaRPr lang="es-MX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60960" marB="6096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0" i="1" dirty="0">
                        <a:latin typeface="Arial Black" pitchFamily="34" charset="0"/>
                      </a:endParaRPr>
                    </a:p>
                  </a:txBody>
                  <a:tcPr marL="68580" marR="68580"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0" i="1" dirty="0">
                        <a:latin typeface="Arial Black" pitchFamily="34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600" b="0" dirty="0"/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600" b="0" dirty="0"/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66FF"/>
                    </a:solidFill>
                  </a:tcPr>
                </a:tc>
              </a:tr>
              <a:tr h="38286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Menciona</a:t>
                      </a:r>
                      <a:r>
                        <a:rPr lang="es-MX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que emociones sintió </a:t>
                      </a:r>
                      <a:endParaRPr lang="es-MX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60960" marB="6096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0" i="1" dirty="0">
                        <a:latin typeface="Arial Black" pitchFamily="34" charset="0"/>
                      </a:endParaRPr>
                    </a:p>
                  </a:txBody>
                  <a:tcPr marL="68580" marR="68580"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0" i="1" dirty="0">
                        <a:latin typeface="Arial Black" pitchFamily="34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600" b="0" dirty="0"/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600" b="0" dirty="0"/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D9FF"/>
                    </a:solidFill>
                  </a:tcPr>
                </a:tc>
              </a:tr>
              <a:tr h="382863">
                <a:tc gridSpan="5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kern="1200" dirty="0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Describe el proceso del alumno: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En este caso</a:t>
                      </a:r>
                      <a:r>
                        <a:rPr lang="es-MX" sz="16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se trabajo con música en donde el niño bailaría al  ritmo de la música , en este caso se utilizo la canción de rápido y lento </a:t>
                      </a:r>
                      <a:endParaRPr lang="es-MX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60960" marB="60960" anchor="ctr"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b="0" i="1" dirty="0">
                        <a:latin typeface="Arial Black" pitchFamily="34" charset="0"/>
                      </a:endParaRPr>
                    </a:p>
                  </a:txBody>
                  <a:tcPr marL="68580" marR="68580" marT="60960" marB="6096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b="0" i="1" dirty="0">
                        <a:latin typeface="Arial Black" pitchFamily="34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600" b="0" dirty="0"/>
                    </a:p>
                  </a:txBody>
                  <a:tcPr marL="68580" marR="68580" marT="60960" marB="6096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600" b="0" dirty="0"/>
                    </a:p>
                  </a:txBody>
                  <a:tcPr marL="68580" marR="6858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66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8336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Pergamino horizontal"/>
          <p:cNvSpPr/>
          <p:nvPr/>
        </p:nvSpPr>
        <p:spPr>
          <a:xfrm>
            <a:off x="971600" y="-3026"/>
            <a:ext cx="6768752" cy="2056304"/>
          </a:xfrm>
          <a:prstGeom prst="horizontalScroll">
            <a:avLst>
              <a:gd name="adj" fmla="val 25000"/>
            </a:avLst>
          </a:prstGeom>
          <a:solidFill>
            <a:srgbClr val="BFF808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Rectángulo"/>
          <p:cNvSpPr/>
          <p:nvPr/>
        </p:nvSpPr>
        <p:spPr>
          <a:xfrm>
            <a:off x="1547664" y="1844824"/>
            <a:ext cx="6048672" cy="1384995"/>
          </a:xfrm>
          <a:prstGeom prst="rect">
            <a:avLst/>
          </a:prstGeom>
          <a:solidFill>
            <a:srgbClr val="FF9933"/>
          </a:solidFill>
        </p:spPr>
        <p:txBody>
          <a:bodyPr wrap="square">
            <a:spAutoFit/>
          </a:bodyPr>
          <a:lstStyle/>
          <a:p>
            <a:r>
              <a:rPr lang="es-MX" sz="2800" dirty="0" smtClean="0"/>
              <a:t>https://drive.google.com/file/d/16MRcYoHx1KwIbI2wZvJM2S7FtdOH0c5j/view?usp=sharing</a:t>
            </a:r>
            <a:endParaRPr lang="es-MX" sz="28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115616" y="563461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dirty="0" smtClean="0">
                <a:latin typeface="Aharoni" pitchFamily="2" charset="-79"/>
                <a:cs typeface="Aharoni" pitchFamily="2" charset="-79"/>
              </a:rPr>
              <a:t>Lista de asistencia </a:t>
            </a:r>
            <a:endParaRPr lang="es-MX" sz="54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29744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</TotalTime>
  <Words>428</Words>
  <Application>Microsoft Office PowerPoint</Application>
  <PresentationFormat>Carta (216 x 279 mm)</PresentationFormat>
  <Paragraphs>77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Martinez</dc:creator>
  <cp:lastModifiedBy>Daniela Martinez</cp:lastModifiedBy>
  <cp:revision>115</cp:revision>
  <dcterms:created xsi:type="dcterms:W3CDTF">2021-01-24T15:23:15Z</dcterms:created>
  <dcterms:modified xsi:type="dcterms:W3CDTF">2021-04-30T19:58:01Z</dcterms:modified>
</cp:coreProperties>
</file>