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6" r:id="rId2"/>
    <p:sldId id="265" r:id="rId3"/>
    <p:sldId id="268" r:id="rId4"/>
    <p:sldId id="267" r:id="rId5"/>
    <p:sldId id="269" r:id="rId6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83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 showGuides="1">
      <p:cViewPr varScale="1">
        <p:scale>
          <a:sx n="73" d="100"/>
          <a:sy n="73" d="100"/>
        </p:scale>
        <p:origin x="618" y="78"/>
      </p:cViewPr>
      <p:guideLst>
        <p:guide orient="horz" pos="2183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B6680-2C7E-4BDA-9708-18CE5FF7D426}" type="datetimeFigureOut">
              <a:rPr lang="es-MX" smtClean="0"/>
              <a:t>28/04/2021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33E59-3F93-4276-BF01-628FB29CE4F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996029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B6680-2C7E-4BDA-9708-18CE5FF7D426}" type="datetimeFigureOut">
              <a:rPr lang="es-MX" smtClean="0"/>
              <a:t>28/04/2021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33E59-3F93-4276-BF01-628FB29CE4F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988352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B6680-2C7E-4BDA-9708-18CE5FF7D426}" type="datetimeFigureOut">
              <a:rPr lang="es-MX" smtClean="0"/>
              <a:t>28/04/2021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33E59-3F93-4276-BF01-628FB29CE4F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963588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B6680-2C7E-4BDA-9708-18CE5FF7D426}" type="datetimeFigureOut">
              <a:rPr lang="es-MX" smtClean="0"/>
              <a:t>28/04/2021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33E59-3F93-4276-BF01-628FB29CE4F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779988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B6680-2C7E-4BDA-9708-18CE5FF7D426}" type="datetimeFigureOut">
              <a:rPr lang="es-MX" smtClean="0"/>
              <a:t>28/04/2021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33E59-3F93-4276-BF01-628FB29CE4F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228320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B6680-2C7E-4BDA-9708-18CE5FF7D426}" type="datetimeFigureOut">
              <a:rPr lang="es-MX" smtClean="0"/>
              <a:t>28/04/2021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33E59-3F93-4276-BF01-628FB29CE4F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594426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B6680-2C7E-4BDA-9708-18CE5FF7D426}" type="datetimeFigureOut">
              <a:rPr lang="es-MX" smtClean="0"/>
              <a:t>28/04/2021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33E59-3F93-4276-BF01-628FB29CE4F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599976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B6680-2C7E-4BDA-9708-18CE5FF7D426}" type="datetimeFigureOut">
              <a:rPr lang="es-MX" smtClean="0"/>
              <a:t>28/04/2021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33E59-3F93-4276-BF01-628FB29CE4F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308411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B6680-2C7E-4BDA-9708-18CE5FF7D426}" type="datetimeFigureOut">
              <a:rPr lang="es-MX" smtClean="0"/>
              <a:t>28/04/2021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33E59-3F93-4276-BF01-628FB29CE4F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448484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B6680-2C7E-4BDA-9708-18CE5FF7D426}" type="datetimeFigureOut">
              <a:rPr lang="es-MX" smtClean="0"/>
              <a:t>28/04/2021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33E59-3F93-4276-BF01-628FB29CE4F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866310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B6680-2C7E-4BDA-9708-18CE5FF7D426}" type="datetimeFigureOut">
              <a:rPr lang="es-MX" smtClean="0"/>
              <a:t>28/04/2021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33E59-3F93-4276-BF01-628FB29CE4F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300692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DB6680-2C7E-4BDA-9708-18CE5FF7D426}" type="datetimeFigureOut">
              <a:rPr lang="es-MX" smtClean="0"/>
              <a:t>28/04/2021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833E59-3F93-4276-BF01-628FB29CE4F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726145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s://i.pinimg.com/originals/2e/4f/ca/2e4fca7fa914fca261d55c2a9a4fdb5a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814" t="1803" r="927" b="1081"/>
          <a:stretch/>
        </p:blipFill>
        <p:spPr bwMode="auto">
          <a:xfrm rot="10800000">
            <a:off x="0" y="-12884"/>
            <a:ext cx="6130344" cy="68708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 descr="https://i.pinimg.com/originals/2e/4f/ca/2e4fca7fa914fca261d55c2a9a4fdb5a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814" t="1622" r="927" b="1356"/>
          <a:stretch/>
        </p:blipFill>
        <p:spPr bwMode="auto">
          <a:xfrm>
            <a:off x="6096000" y="-12882"/>
            <a:ext cx="6130344" cy="68708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796834" y="930414"/>
            <a:ext cx="10685417" cy="47782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3949700" algn="ct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3949700" algn="ct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3949700" algn="ct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3949700" algn="ct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3949700" algn="ct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3949700" algn="ct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3949700" algn="ct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3949700" algn="ct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3949700" algn="ct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150000"/>
              </a:lnSpc>
            </a:pPr>
            <a:r>
              <a:rPr lang="es-MX" altLang="es-MX" sz="1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s-MX" altLang="es-MX" sz="1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s-MX" altLang="es-MX" sz="1600" b="1" dirty="0"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ESCUELA NORMAL DE EDUCACI</a:t>
            </a:r>
            <a:r>
              <a:rPr lang="es-MX" altLang="es-MX" sz="1600" b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Ó</a:t>
            </a:r>
            <a:r>
              <a:rPr lang="es-MX" altLang="es-MX" sz="1600" b="1" dirty="0"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 PREESCOLAR DEL</a:t>
            </a:r>
            <a:endParaRPr lang="es-MX" altLang="es-MX" sz="1600" dirty="0"/>
          </a:p>
          <a:p>
            <a:pPr algn="ctr" defTabSz="914369">
              <a:lnSpc>
                <a:spcPct val="150000"/>
              </a:lnSpc>
              <a:tabLst>
                <a:tab pos="3949564" algn="ctr"/>
              </a:tabLst>
            </a:pPr>
            <a:r>
              <a:rPr lang="es-MX" altLang="es-MX" sz="1600" b="1" dirty="0"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ESTADO DE COAHUILA DE </a:t>
            </a:r>
            <a:r>
              <a:rPr lang="es-MX" altLang="es-MX" sz="1600" b="1" dirty="0" smtClean="0"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ZARAGOZA</a:t>
            </a:r>
          </a:p>
          <a:p>
            <a:pPr algn="ctr" defTabSz="914369">
              <a:lnSpc>
                <a:spcPct val="150000"/>
              </a:lnSpc>
              <a:tabLst>
                <a:tab pos="3949564" algn="ctr"/>
              </a:tabLst>
            </a:pPr>
            <a:endParaRPr lang="es-MX" altLang="es-MX" sz="1600" b="1" dirty="0">
              <a:latin typeface="Century Gothic" panose="020B0502020202020204" pitchFamily="34" charset="0"/>
              <a:cs typeface="Arial" panose="020B0604020202020204" pitchFamily="34" charset="0"/>
            </a:endParaRPr>
          </a:p>
          <a:p>
            <a:pPr algn="ctr" defTabSz="914369">
              <a:lnSpc>
                <a:spcPct val="150000"/>
              </a:lnSpc>
              <a:tabLst>
                <a:tab pos="3949564" algn="ctr"/>
              </a:tabLst>
            </a:pPr>
            <a:endParaRPr lang="es-MX" altLang="es-MX" sz="1600" b="1" dirty="0" smtClean="0">
              <a:latin typeface="Century Gothic" panose="020B0502020202020204" pitchFamily="34" charset="0"/>
              <a:cs typeface="Arial" panose="020B0604020202020204" pitchFamily="34" charset="0"/>
            </a:endParaRPr>
          </a:p>
          <a:p>
            <a:pPr algn="ctr" defTabSz="914369">
              <a:lnSpc>
                <a:spcPct val="150000"/>
              </a:lnSpc>
              <a:tabLst>
                <a:tab pos="3949564" algn="ctr"/>
              </a:tabLst>
            </a:pPr>
            <a:endParaRPr lang="es-MX" altLang="es-MX" sz="1600" dirty="0"/>
          </a:p>
          <a:p>
            <a:pPr algn="ctr" defTabSz="914369">
              <a:lnSpc>
                <a:spcPct val="150000"/>
              </a:lnSpc>
              <a:tabLst>
                <a:tab pos="3949564" algn="ctr"/>
              </a:tabLst>
            </a:pPr>
            <a:r>
              <a:rPr lang="es-MX" altLang="es-MX" sz="1600" b="1" dirty="0"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Nombre del Alumno Practicante:</a:t>
            </a:r>
            <a:r>
              <a:rPr lang="es-MX" altLang="es-MX" sz="1600" dirty="0"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Alejandra Abigail </a:t>
            </a:r>
            <a:r>
              <a:rPr lang="es-MX" altLang="es-MX" sz="1600" dirty="0" smtClean="0"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Bustos </a:t>
            </a:r>
            <a:r>
              <a:rPr lang="es-MX" altLang="es-MX" sz="1600" dirty="0"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Guti</a:t>
            </a:r>
            <a:r>
              <a:rPr lang="es-MX" altLang="es-MX" sz="16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é</a:t>
            </a:r>
            <a:r>
              <a:rPr lang="es-MX" altLang="es-MX" sz="1600" dirty="0"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rrez</a:t>
            </a:r>
            <a:endParaRPr lang="es-MX" altLang="es-MX" sz="1600" dirty="0"/>
          </a:p>
          <a:p>
            <a:pPr algn="ctr" defTabSz="914369">
              <a:lnSpc>
                <a:spcPct val="150000"/>
              </a:lnSpc>
              <a:tabLst>
                <a:tab pos="3949564" algn="ctr"/>
              </a:tabLst>
            </a:pPr>
            <a:r>
              <a:rPr lang="es-MX" altLang="es-MX" sz="1600" b="1" dirty="0"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Grado:</a:t>
            </a:r>
            <a:r>
              <a:rPr lang="es-MX" altLang="es-MX" sz="1600" dirty="0"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s-MX" altLang="es-MX" sz="1600" dirty="0" smtClean="0"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4        </a:t>
            </a:r>
            <a:r>
              <a:rPr lang="es-MX" altLang="es-MX" sz="1600" b="1" dirty="0"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Secci</a:t>
            </a:r>
            <a:r>
              <a:rPr lang="es-MX" altLang="es-MX" sz="1600" b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ó</a:t>
            </a:r>
            <a:r>
              <a:rPr lang="es-MX" altLang="es-MX" sz="1600" b="1" dirty="0"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n:</a:t>
            </a:r>
            <a:r>
              <a:rPr lang="es-MX" altLang="es-MX" sz="1600" dirty="0"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B</a:t>
            </a:r>
            <a:r>
              <a:rPr lang="es-MX" altLang="es-MX" sz="1600" dirty="0" smtClean="0"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   </a:t>
            </a:r>
            <a:r>
              <a:rPr lang="es-MX" altLang="es-MX" sz="1600" b="1" dirty="0"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</a:t>
            </a:r>
            <a:r>
              <a:rPr lang="es-MX" altLang="es-MX" sz="1600" b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ú</a:t>
            </a:r>
            <a:r>
              <a:rPr lang="es-MX" altLang="es-MX" sz="1600" b="1" dirty="0"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mero de Lista:</a:t>
            </a:r>
            <a:r>
              <a:rPr lang="es-MX" altLang="es-MX" sz="1600" dirty="0"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2</a:t>
            </a:r>
            <a:endParaRPr lang="es-MX" altLang="es-MX" sz="1600" dirty="0"/>
          </a:p>
          <a:p>
            <a:pPr algn="ctr" defTabSz="914369">
              <a:lnSpc>
                <a:spcPct val="150000"/>
              </a:lnSpc>
              <a:tabLst>
                <a:tab pos="3949564" algn="ctr"/>
              </a:tabLst>
            </a:pPr>
            <a:r>
              <a:rPr lang="es-MX" altLang="es-MX" sz="1600" b="1" dirty="0"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Instituci</a:t>
            </a:r>
            <a:r>
              <a:rPr lang="es-MX" altLang="es-MX" sz="1600" b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ó</a:t>
            </a:r>
            <a:r>
              <a:rPr lang="es-MX" altLang="es-MX" sz="1600" b="1" dirty="0"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 de Pr</a:t>
            </a:r>
            <a:r>
              <a:rPr lang="es-MX" altLang="es-MX" sz="1600" b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á</a:t>
            </a:r>
            <a:r>
              <a:rPr lang="es-MX" altLang="es-MX" sz="1600" b="1" dirty="0"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ctica:</a:t>
            </a:r>
            <a:r>
              <a:rPr lang="es-MX" altLang="es-MX" sz="1600" dirty="0"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Jard</a:t>
            </a:r>
            <a:r>
              <a:rPr lang="es-MX" altLang="es-MX" sz="16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í</a:t>
            </a:r>
            <a:r>
              <a:rPr lang="es-MX" altLang="es-MX" sz="1600" dirty="0"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 de ni</a:t>
            </a:r>
            <a:r>
              <a:rPr lang="es-MX" altLang="es-MX" sz="16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ñ</a:t>
            </a:r>
            <a:r>
              <a:rPr lang="es-MX" altLang="es-MX" sz="1600" dirty="0"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os </a:t>
            </a:r>
            <a:r>
              <a:rPr lang="es-MX" altLang="es-MX" sz="1600" dirty="0" smtClean="0"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Nueva Creación </a:t>
            </a:r>
          </a:p>
          <a:p>
            <a:pPr algn="ctr" defTabSz="914369">
              <a:lnSpc>
                <a:spcPct val="150000"/>
              </a:lnSpc>
              <a:tabLst>
                <a:tab pos="3949564" algn="ctr"/>
              </a:tabLst>
            </a:pPr>
            <a:r>
              <a:rPr lang="es-MX" altLang="es-MX" sz="1600" b="1" dirty="0" smtClean="0"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Zona </a:t>
            </a:r>
            <a:r>
              <a:rPr lang="es-MX" altLang="es-MX" sz="1600" b="1" dirty="0"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Escolar:</a:t>
            </a:r>
            <a:r>
              <a:rPr lang="es-MX" altLang="es-MX" sz="1600" dirty="0"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s-MX" altLang="es-MX" sz="1600" dirty="0" smtClean="0"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154</a:t>
            </a:r>
          </a:p>
          <a:p>
            <a:pPr algn="ctr" defTabSz="914369">
              <a:lnSpc>
                <a:spcPct val="150000"/>
              </a:lnSpc>
              <a:tabLst>
                <a:tab pos="3949564" algn="ctr"/>
              </a:tabLst>
            </a:pPr>
            <a:r>
              <a:rPr lang="es-MX" altLang="es-MX" sz="1600" b="1" dirty="0" smtClean="0"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Grado </a:t>
            </a:r>
            <a:r>
              <a:rPr lang="es-MX" altLang="es-MX" sz="1600" b="1" dirty="0"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en el que realiza su pr</a:t>
            </a:r>
            <a:r>
              <a:rPr lang="es-MX" altLang="es-MX" sz="1600" b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á</a:t>
            </a:r>
            <a:r>
              <a:rPr lang="es-MX" altLang="es-MX" sz="1600" b="1" dirty="0"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ctica:</a:t>
            </a:r>
            <a:r>
              <a:rPr lang="es-MX" altLang="es-MX" sz="1600" dirty="0"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s-MX" altLang="es-MX" sz="1600" dirty="0" smtClean="0"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 </a:t>
            </a:r>
            <a:r>
              <a:rPr lang="es-MX" altLang="es-MX" sz="1600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“</a:t>
            </a:r>
            <a:r>
              <a:rPr lang="es-MX" altLang="es-MX" sz="1600" dirty="0"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</a:t>
            </a:r>
            <a:r>
              <a:rPr lang="es-MX" altLang="es-MX" sz="1600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”</a:t>
            </a:r>
            <a:r>
              <a:rPr lang="es-MX" altLang="es-MX" sz="16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s-MX" altLang="es-MX" sz="1600" dirty="0"/>
          </a:p>
          <a:p>
            <a:pPr algn="ctr" defTabSz="914369">
              <a:lnSpc>
                <a:spcPct val="150000"/>
              </a:lnSpc>
              <a:tabLst>
                <a:tab pos="3949564" algn="ctr"/>
              </a:tabLst>
            </a:pPr>
            <a:r>
              <a:rPr lang="es-MX" altLang="es-MX" sz="1600" b="1" dirty="0"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Nombre del Educador(a) Titular:</a:t>
            </a:r>
            <a:r>
              <a:rPr lang="es-MX" altLang="es-MX" sz="1600" dirty="0"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s-MX" altLang="es-MX" sz="1600" dirty="0" smtClean="0"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Mirtha Molina Corral </a:t>
            </a:r>
          </a:p>
          <a:p>
            <a:pPr algn="ctr" defTabSz="914369">
              <a:lnSpc>
                <a:spcPct val="150000"/>
              </a:lnSpc>
              <a:tabLst>
                <a:tab pos="3949564" algn="ctr"/>
              </a:tabLst>
            </a:pPr>
            <a:r>
              <a:rPr lang="es-MX" altLang="es-MX" sz="1600" b="1" dirty="0" smtClean="0"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Total </a:t>
            </a:r>
            <a:r>
              <a:rPr lang="es-MX" altLang="es-MX" sz="1600" b="1" dirty="0"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 ni</a:t>
            </a:r>
            <a:r>
              <a:rPr lang="es-MX" altLang="es-MX" sz="1600" b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ñ</a:t>
            </a:r>
            <a:r>
              <a:rPr lang="es-MX" altLang="es-MX" sz="1600" b="1" dirty="0"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os:</a:t>
            </a:r>
            <a:r>
              <a:rPr lang="es-MX" altLang="es-MX" sz="1600" dirty="0"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s-MX" altLang="es-MX" sz="1600" dirty="0" smtClean="0"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30        </a:t>
            </a:r>
            <a:r>
              <a:rPr lang="es-MX" altLang="es-MX" sz="1600" dirty="0"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Ni</a:t>
            </a:r>
            <a:r>
              <a:rPr lang="es-MX" altLang="es-MX" sz="16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ñ</a:t>
            </a:r>
            <a:r>
              <a:rPr lang="es-MX" altLang="es-MX" sz="1600" dirty="0"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os: </a:t>
            </a:r>
            <a:r>
              <a:rPr lang="es-MX" altLang="es-MX" sz="1600" dirty="0" smtClean="0"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17         </a:t>
            </a:r>
            <a:r>
              <a:rPr lang="es-MX" altLang="es-MX" sz="1600" dirty="0"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Ni</a:t>
            </a:r>
            <a:r>
              <a:rPr lang="es-MX" altLang="es-MX" sz="16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ñ</a:t>
            </a:r>
            <a:r>
              <a:rPr lang="es-MX" altLang="es-MX" sz="1600" dirty="0"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as: </a:t>
            </a:r>
            <a:r>
              <a:rPr lang="es-MX" altLang="es-MX" sz="1600" dirty="0" smtClean="0"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13</a:t>
            </a:r>
            <a:endParaRPr lang="es-MX" altLang="es-MX" sz="1600" dirty="0"/>
          </a:p>
        </p:txBody>
      </p:sp>
      <p:pic>
        <p:nvPicPr>
          <p:cNvPr id="1028" name="Picture 4" descr="Escuela Normal de Educación Preescolar – Desarrollo de competencias  linguistica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4418" y="2047451"/>
            <a:ext cx="1363164" cy="10178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63599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s://i.pinimg.com/originals/2e/4f/ca/2e4fca7fa914fca261d55c2a9a4fdb5a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814" t="1803" r="927" b="1081"/>
          <a:stretch/>
        </p:blipFill>
        <p:spPr bwMode="auto">
          <a:xfrm rot="10800000">
            <a:off x="0" y="-12886"/>
            <a:ext cx="6130344" cy="68708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 descr="https://i.pinimg.com/originals/2e/4f/ca/2e4fca7fa914fca261d55c2a9a4fdb5a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814" t="1622" r="927" b="1356"/>
          <a:stretch/>
        </p:blipFill>
        <p:spPr bwMode="auto">
          <a:xfrm>
            <a:off x="6096000" y="-12884"/>
            <a:ext cx="6130344" cy="68708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ángulo 3"/>
          <p:cNvSpPr/>
          <p:nvPr/>
        </p:nvSpPr>
        <p:spPr>
          <a:xfrm>
            <a:off x="4150723" y="1035596"/>
            <a:ext cx="3890554" cy="479696"/>
          </a:xfrm>
          <a:prstGeom prst="rect">
            <a:avLst/>
          </a:prstGeom>
          <a:solidFill>
            <a:srgbClr val="C49BFB"/>
          </a:solidFill>
          <a:ln w="57150">
            <a:solidFill>
              <a:srgbClr val="A255F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800" dirty="0" smtClean="0">
                <a:solidFill>
                  <a:schemeClr val="tx1"/>
                </a:solidFill>
                <a:latin typeface="Berlin Sans FB" panose="020E0602020502020306" pitchFamily="34" charset="0"/>
              </a:rPr>
              <a:t>Martes 27</a:t>
            </a:r>
            <a:r>
              <a:rPr lang="es-MX" sz="2800" dirty="0" smtClean="0">
                <a:solidFill>
                  <a:schemeClr val="tx1"/>
                </a:solidFill>
                <a:latin typeface="Berlin Sans FB" panose="020E0602020502020306" pitchFamily="34" charset="0"/>
              </a:rPr>
              <a:t> </a:t>
            </a:r>
            <a:r>
              <a:rPr lang="es-MX" sz="2800" dirty="0" smtClean="0">
                <a:solidFill>
                  <a:schemeClr val="tx1"/>
                </a:solidFill>
                <a:latin typeface="Berlin Sans FB" panose="020E0602020502020306" pitchFamily="34" charset="0"/>
              </a:rPr>
              <a:t>de </a:t>
            </a:r>
            <a:r>
              <a:rPr lang="es-MX" sz="2800" dirty="0" smtClean="0">
                <a:solidFill>
                  <a:schemeClr val="tx1"/>
                </a:solidFill>
                <a:latin typeface="Berlin Sans FB" panose="020E0602020502020306" pitchFamily="34" charset="0"/>
              </a:rPr>
              <a:t>abril</a:t>
            </a:r>
            <a:endParaRPr lang="es-MX" sz="2800" dirty="0">
              <a:solidFill>
                <a:schemeClr val="tx1"/>
              </a:solidFill>
              <a:latin typeface="Berlin Sans FB" panose="020E0602020502020306" pitchFamily="34" charset="0"/>
            </a:endParaRPr>
          </a:p>
        </p:txBody>
      </p:sp>
      <p:graphicFrame>
        <p:nvGraphicFramePr>
          <p:cNvPr id="5" name="Tab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1140424"/>
              </p:ext>
            </p:extLst>
          </p:nvPr>
        </p:nvGraphicFramePr>
        <p:xfrm>
          <a:off x="1027610" y="1712689"/>
          <a:ext cx="10154196" cy="3962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25739">
                  <a:extLst>
                    <a:ext uri="{9D8B030D-6E8A-4147-A177-3AD203B41FA5}">
                      <a16:colId xmlns:a16="http://schemas.microsoft.com/office/drawing/2014/main" val="489850518"/>
                    </a:ext>
                  </a:extLst>
                </a:gridCol>
                <a:gridCol w="2451931">
                  <a:extLst>
                    <a:ext uri="{9D8B030D-6E8A-4147-A177-3AD203B41FA5}">
                      <a16:colId xmlns:a16="http://schemas.microsoft.com/office/drawing/2014/main" val="3903560345"/>
                    </a:ext>
                  </a:extLst>
                </a:gridCol>
                <a:gridCol w="4701625">
                  <a:extLst>
                    <a:ext uri="{9D8B030D-6E8A-4147-A177-3AD203B41FA5}">
                      <a16:colId xmlns:a16="http://schemas.microsoft.com/office/drawing/2014/main" val="2569440047"/>
                    </a:ext>
                  </a:extLst>
                </a:gridCol>
                <a:gridCol w="1374901">
                  <a:extLst>
                    <a:ext uri="{9D8B030D-6E8A-4147-A177-3AD203B41FA5}">
                      <a16:colId xmlns:a16="http://schemas.microsoft.com/office/drawing/2014/main" val="193408634"/>
                    </a:ext>
                  </a:extLst>
                </a:gridCol>
              </a:tblGrid>
              <a:tr h="777356">
                <a:tc>
                  <a:txBody>
                    <a:bodyPr/>
                    <a:lstStyle/>
                    <a:p>
                      <a:pPr algn="ctr"/>
                      <a:r>
                        <a:rPr lang="es-MX" sz="2400" dirty="0" smtClean="0">
                          <a:latin typeface="Berlin Sans FB" panose="020E0602020502020306" pitchFamily="34" charset="0"/>
                        </a:rPr>
                        <a:t>Campo de formación </a:t>
                      </a:r>
                      <a:endParaRPr lang="es-MX" sz="2400" dirty="0">
                        <a:latin typeface="Berlin Sans FB" panose="020E0602020502020306" pitchFamily="34" charset="0"/>
                      </a:endParaRPr>
                    </a:p>
                  </a:txBody>
                  <a:tcPr>
                    <a:solidFill>
                      <a:srgbClr val="FBBB5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400" dirty="0" smtClean="0">
                          <a:latin typeface="Berlin Sans FB" panose="020E0602020502020306" pitchFamily="34" charset="0"/>
                        </a:rPr>
                        <a:t>Aprendizaje esperado</a:t>
                      </a:r>
                      <a:endParaRPr lang="es-MX" sz="2400" dirty="0">
                        <a:latin typeface="Berlin Sans FB" panose="020E0602020502020306" pitchFamily="34" charset="0"/>
                      </a:endParaRPr>
                    </a:p>
                  </a:txBody>
                  <a:tcPr>
                    <a:solidFill>
                      <a:srgbClr val="A3FF5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400" dirty="0" smtClean="0">
                          <a:latin typeface="Berlin Sans FB" panose="020E0602020502020306" pitchFamily="34" charset="0"/>
                        </a:rPr>
                        <a:t>Actividad </a:t>
                      </a:r>
                      <a:endParaRPr lang="es-MX" sz="2400" dirty="0">
                        <a:latin typeface="Berlin Sans FB" panose="020E0602020502020306" pitchFamily="34" charset="0"/>
                      </a:endParaRPr>
                    </a:p>
                  </a:txBody>
                  <a:tcPr>
                    <a:solidFill>
                      <a:srgbClr val="4DBCF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400" dirty="0" smtClean="0">
                          <a:latin typeface="Berlin Sans FB" panose="020E0602020502020306" pitchFamily="34" charset="0"/>
                        </a:rPr>
                        <a:t>Material </a:t>
                      </a:r>
                      <a:endParaRPr lang="es-MX" sz="2400" dirty="0">
                        <a:latin typeface="Berlin Sans FB" panose="020E0602020502020306" pitchFamily="34" charset="0"/>
                      </a:endParaRPr>
                    </a:p>
                  </a:txBody>
                  <a:tcPr>
                    <a:solidFill>
                      <a:srgbClr val="F964D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6597840"/>
                  </a:ext>
                </a:extLst>
              </a:tr>
              <a:tr h="77735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2000" dirty="0" smtClean="0">
                          <a:effectLst/>
                          <a:latin typeface="Berlin Sans FB" panose="020E0602020502020306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Exploración y comprensión del mundo natural y social </a:t>
                      </a:r>
                      <a:endParaRPr lang="es-MX" sz="2000" dirty="0" smtClean="0">
                        <a:effectLst/>
                        <a:latin typeface="Berlin Sans FB" panose="020E0602020502020306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2000" dirty="0" smtClean="0">
                          <a:latin typeface="Berlin Sans FB" panose="020E0602020502020306" pitchFamily="34" charset="0"/>
                        </a:rPr>
                        <a:t>Participa en la conservación del medioambiente y propone medidas para su preservación, a partir del reconocimiento de algunas fuentes de contaminación del agua, aire y suelo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2000" b="0" baseline="0" dirty="0" smtClean="0">
                          <a:latin typeface="Berlin Sans FB" panose="020E0602020502020306" pitchFamily="34" charset="0"/>
                        </a:rPr>
                        <a:t>Inicio: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2000" b="0" baseline="0" dirty="0" smtClean="0">
                          <a:latin typeface="Berlin Sans FB" panose="020E0602020502020306" pitchFamily="34" charset="0"/>
                        </a:rPr>
                        <a:t>Observa un video donde se menciona la importancia de cuidar el medio ambiente.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2000" b="0" baseline="0" dirty="0" smtClean="0">
                          <a:latin typeface="Berlin Sans FB" panose="020E0602020502020306" pitchFamily="34" charset="0"/>
                        </a:rPr>
                        <a:t>Desarrollo: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2000" b="0" baseline="0" dirty="0" smtClean="0">
                          <a:latin typeface="Berlin Sans FB" panose="020E0602020502020306" pitchFamily="34" charset="0"/>
                        </a:rPr>
                        <a:t>Elaboro un collage de las acciones que ayudan a cuidar el medio ambiente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2000" b="0" baseline="0" dirty="0" smtClean="0">
                          <a:latin typeface="Berlin Sans FB" panose="020E0602020502020306" pitchFamily="34" charset="0"/>
                        </a:rPr>
                        <a:t>Cierre: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2000" b="0" baseline="0" dirty="0" smtClean="0">
                          <a:latin typeface="Berlin Sans FB" panose="020E0602020502020306" pitchFamily="34" charset="0"/>
                        </a:rPr>
                        <a:t>Graba un video explicando su cartel y mencionando cuales acciones ya lleva a cabo y cuales se compromete a realizar  </a:t>
                      </a:r>
                      <a:endParaRPr lang="es-MX" sz="2000" b="0" baseline="0" dirty="0" smtClean="0">
                        <a:latin typeface="Berlin Sans FB" panose="020E0602020502020306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000" dirty="0" smtClean="0">
                          <a:latin typeface="Berlin Sans FB" panose="020E0602020502020306" pitchFamily="34" charset="0"/>
                        </a:rPr>
                        <a:t>Video </a:t>
                      </a:r>
                    </a:p>
                    <a:p>
                      <a:pPr algn="ctr"/>
                      <a:r>
                        <a:rPr lang="es-MX" sz="2000" dirty="0" smtClean="0">
                          <a:latin typeface="Berlin Sans FB" panose="020E0602020502020306" pitchFamily="34" charset="0"/>
                        </a:rPr>
                        <a:t>Cartulina </a:t>
                      </a:r>
                    </a:p>
                    <a:p>
                      <a:pPr algn="ctr"/>
                      <a:r>
                        <a:rPr lang="es-MX" sz="2000" dirty="0" smtClean="0">
                          <a:latin typeface="Berlin Sans FB" panose="020E0602020502020306" pitchFamily="34" charset="0"/>
                        </a:rPr>
                        <a:t>Recortes</a:t>
                      </a:r>
                      <a:r>
                        <a:rPr lang="es-MX" sz="2000" baseline="0" dirty="0" smtClean="0">
                          <a:latin typeface="Berlin Sans FB" panose="020E0602020502020306" pitchFamily="34" charset="0"/>
                        </a:rPr>
                        <a:t> o dibujos </a:t>
                      </a:r>
                    </a:p>
                    <a:p>
                      <a:pPr algn="ctr"/>
                      <a:r>
                        <a:rPr lang="es-MX" sz="2000" baseline="0" dirty="0" smtClean="0">
                          <a:latin typeface="Berlin Sans FB" panose="020E0602020502020306" pitchFamily="34" charset="0"/>
                        </a:rPr>
                        <a:t>Lápiz y colores </a:t>
                      </a:r>
                      <a:endParaRPr lang="es-MX" sz="2000" dirty="0">
                        <a:latin typeface="Berlin Sans FB" panose="020E0602020502020306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467927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060651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escripción no disponible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3734" y="766510"/>
            <a:ext cx="3812508" cy="49246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Descripción no disponible.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85" t="27677" r="52110" b="15097"/>
          <a:stretch/>
        </p:blipFill>
        <p:spPr bwMode="auto">
          <a:xfrm>
            <a:off x="8153070" y="766510"/>
            <a:ext cx="3812508" cy="49246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Descripción no disponible.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15" t="15385" r="50000" b="34211"/>
          <a:stretch/>
        </p:blipFill>
        <p:spPr bwMode="auto">
          <a:xfrm>
            <a:off x="4169360" y="263589"/>
            <a:ext cx="3812508" cy="29652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Descripción no disponible.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565" t="50846" r="16995" b="3420"/>
          <a:stretch/>
        </p:blipFill>
        <p:spPr bwMode="auto">
          <a:xfrm>
            <a:off x="4237444" y="3561962"/>
            <a:ext cx="3744424" cy="29652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763234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s://i.pinimg.com/originals/2e/4f/ca/2e4fca7fa914fca261d55c2a9a4fdb5a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814" t="1803" r="927" b="1081"/>
          <a:stretch/>
        </p:blipFill>
        <p:spPr bwMode="auto">
          <a:xfrm rot="10800000">
            <a:off x="0" y="-12886"/>
            <a:ext cx="6130344" cy="68708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 descr="https://i.pinimg.com/originals/2e/4f/ca/2e4fca7fa914fca261d55c2a9a4fdb5a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814" t="1622" r="927" b="1356"/>
          <a:stretch/>
        </p:blipFill>
        <p:spPr bwMode="auto">
          <a:xfrm>
            <a:off x="6096000" y="-12884"/>
            <a:ext cx="6130344" cy="68708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ángulo 3"/>
          <p:cNvSpPr/>
          <p:nvPr/>
        </p:nvSpPr>
        <p:spPr>
          <a:xfrm>
            <a:off x="4150723" y="983345"/>
            <a:ext cx="3890554" cy="479696"/>
          </a:xfrm>
          <a:prstGeom prst="rect">
            <a:avLst/>
          </a:prstGeom>
          <a:solidFill>
            <a:srgbClr val="C49BFB"/>
          </a:solidFill>
          <a:ln w="57150">
            <a:solidFill>
              <a:srgbClr val="A255F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800" smtClean="0">
                <a:solidFill>
                  <a:schemeClr val="tx1"/>
                </a:solidFill>
                <a:latin typeface="Berlin Sans FB" panose="020E0602020502020306" pitchFamily="34" charset="0"/>
              </a:rPr>
              <a:t>Jueves </a:t>
            </a:r>
            <a:r>
              <a:rPr lang="es-MX" sz="2800" dirty="0" smtClean="0">
                <a:solidFill>
                  <a:schemeClr val="tx1"/>
                </a:solidFill>
                <a:latin typeface="Berlin Sans FB" panose="020E0602020502020306" pitchFamily="34" charset="0"/>
              </a:rPr>
              <a:t>28</a:t>
            </a:r>
            <a:r>
              <a:rPr lang="es-MX" sz="2800" dirty="0" smtClean="0">
                <a:solidFill>
                  <a:schemeClr val="tx1"/>
                </a:solidFill>
                <a:latin typeface="Berlin Sans FB" panose="020E0602020502020306" pitchFamily="34" charset="0"/>
              </a:rPr>
              <a:t> </a:t>
            </a:r>
            <a:r>
              <a:rPr lang="es-MX" sz="2800" dirty="0" smtClean="0">
                <a:solidFill>
                  <a:schemeClr val="tx1"/>
                </a:solidFill>
                <a:latin typeface="Berlin Sans FB" panose="020E0602020502020306" pitchFamily="34" charset="0"/>
              </a:rPr>
              <a:t>de </a:t>
            </a:r>
            <a:r>
              <a:rPr lang="es-MX" sz="2800" dirty="0" smtClean="0">
                <a:solidFill>
                  <a:schemeClr val="tx1"/>
                </a:solidFill>
                <a:latin typeface="Berlin Sans FB" panose="020E0602020502020306" pitchFamily="34" charset="0"/>
              </a:rPr>
              <a:t>abril</a:t>
            </a:r>
            <a:r>
              <a:rPr lang="es-MX" sz="2800" dirty="0" smtClean="0">
                <a:solidFill>
                  <a:schemeClr val="tx1"/>
                </a:solidFill>
                <a:latin typeface="Berlin Sans FB" panose="020E0602020502020306" pitchFamily="34" charset="0"/>
              </a:rPr>
              <a:t> </a:t>
            </a:r>
            <a:endParaRPr lang="es-MX" sz="2800" dirty="0">
              <a:solidFill>
                <a:schemeClr val="tx1"/>
              </a:solidFill>
              <a:latin typeface="Berlin Sans FB" panose="020E0602020502020306" pitchFamily="34" charset="0"/>
            </a:endParaRPr>
          </a:p>
        </p:txBody>
      </p:sp>
      <p:graphicFrame>
        <p:nvGraphicFramePr>
          <p:cNvPr id="5" name="Tab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63264900"/>
              </p:ext>
            </p:extLst>
          </p:nvPr>
        </p:nvGraphicFramePr>
        <p:xfrm>
          <a:off x="1058091" y="1621248"/>
          <a:ext cx="10084526" cy="4267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51661">
                  <a:extLst>
                    <a:ext uri="{9D8B030D-6E8A-4147-A177-3AD203B41FA5}">
                      <a16:colId xmlns:a16="http://schemas.microsoft.com/office/drawing/2014/main" val="489850518"/>
                    </a:ext>
                  </a:extLst>
                </a:gridCol>
                <a:gridCol w="2319448">
                  <a:extLst>
                    <a:ext uri="{9D8B030D-6E8A-4147-A177-3AD203B41FA5}">
                      <a16:colId xmlns:a16="http://schemas.microsoft.com/office/drawing/2014/main" val="3903560345"/>
                    </a:ext>
                  </a:extLst>
                </a:gridCol>
                <a:gridCol w="4743749">
                  <a:extLst>
                    <a:ext uri="{9D8B030D-6E8A-4147-A177-3AD203B41FA5}">
                      <a16:colId xmlns:a16="http://schemas.microsoft.com/office/drawing/2014/main" val="2569440047"/>
                    </a:ext>
                  </a:extLst>
                </a:gridCol>
                <a:gridCol w="1369668">
                  <a:extLst>
                    <a:ext uri="{9D8B030D-6E8A-4147-A177-3AD203B41FA5}">
                      <a16:colId xmlns:a16="http://schemas.microsoft.com/office/drawing/2014/main" val="193408634"/>
                    </a:ext>
                  </a:extLst>
                </a:gridCol>
              </a:tblGrid>
              <a:tr h="777356">
                <a:tc>
                  <a:txBody>
                    <a:bodyPr/>
                    <a:lstStyle/>
                    <a:p>
                      <a:pPr algn="ctr"/>
                      <a:r>
                        <a:rPr lang="es-MX" sz="2400" dirty="0" smtClean="0">
                          <a:latin typeface="Berlin Sans FB" panose="020E0602020502020306" pitchFamily="34" charset="0"/>
                        </a:rPr>
                        <a:t>Campo de formación </a:t>
                      </a:r>
                      <a:endParaRPr lang="es-MX" sz="2400" dirty="0">
                        <a:latin typeface="Berlin Sans FB" panose="020E0602020502020306" pitchFamily="34" charset="0"/>
                      </a:endParaRPr>
                    </a:p>
                  </a:txBody>
                  <a:tcPr>
                    <a:solidFill>
                      <a:srgbClr val="FBBB5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400" dirty="0" smtClean="0">
                          <a:latin typeface="Berlin Sans FB" panose="020E0602020502020306" pitchFamily="34" charset="0"/>
                        </a:rPr>
                        <a:t>Aprendizaje esperado</a:t>
                      </a:r>
                      <a:endParaRPr lang="es-MX" sz="2400" dirty="0">
                        <a:latin typeface="Berlin Sans FB" panose="020E0602020502020306" pitchFamily="34" charset="0"/>
                      </a:endParaRPr>
                    </a:p>
                  </a:txBody>
                  <a:tcPr>
                    <a:solidFill>
                      <a:srgbClr val="A3FF5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400" dirty="0" smtClean="0">
                          <a:latin typeface="Berlin Sans FB" panose="020E0602020502020306" pitchFamily="34" charset="0"/>
                        </a:rPr>
                        <a:t>Actividad </a:t>
                      </a:r>
                      <a:endParaRPr lang="es-MX" sz="2400" dirty="0">
                        <a:latin typeface="Berlin Sans FB" panose="020E0602020502020306" pitchFamily="34" charset="0"/>
                      </a:endParaRPr>
                    </a:p>
                  </a:txBody>
                  <a:tcPr>
                    <a:solidFill>
                      <a:srgbClr val="4DBCF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400" dirty="0" smtClean="0">
                          <a:latin typeface="Berlin Sans FB" panose="020E0602020502020306" pitchFamily="34" charset="0"/>
                        </a:rPr>
                        <a:t>Material </a:t>
                      </a:r>
                      <a:endParaRPr lang="es-MX" sz="2400" dirty="0">
                        <a:latin typeface="Berlin Sans FB" panose="020E0602020502020306" pitchFamily="34" charset="0"/>
                      </a:endParaRPr>
                    </a:p>
                  </a:txBody>
                  <a:tcPr>
                    <a:solidFill>
                      <a:srgbClr val="F964D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6597840"/>
                  </a:ext>
                </a:extLst>
              </a:tr>
              <a:tr h="77735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2000" dirty="0" smtClean="0">
                          <a:effectLst/>
                          <a:latin typeface="Berlin Sans FB" panose="020E0602020502020306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Exploración y comprensión del mundo natural y social </a:t>
                      </a:r>
                      <a:endParaRPr lang="es-MX" sz="2000" dirty="0" smtClean="0">
                        <a:effectLst/>
                        <a:latin typeface="Berlin Sans FB" panose="020E0602020502020306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2000" dirty="0" smtClean="0">
                          <a:latin typeface="Berlin Sans FB" panose="020E0602020502020306" pitchFamily="34" charset="0"/>
                        </a:rPr>
                        <a:t>Participa en la conservación del medioambiente y propone medidas para su preservación, a partir del reconocimiento de algunas fuentes de contaminación del agua, aire y suelo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2000" b="0" baseline="0" dirty="0" smtClean="0">
                          <a:latin typeface="Berlin Sans FB" panose="020E0602020502020306" pitchFamily="34" charset="0"/>
                        </a:rPr>
                        <a:t>Inicio: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2000" b="0" baseline="0" dirty="0" smtClean="0">
                          <a:latin typeface="Berlin Sans FB" panose="020E0602020502020306" pitchFamily="34" charset="0"/>
                        </a:rPr>
                        <a:t>Investiga que significa la palabra “Reciclar” 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2000" b="0" baseline="0" dirty="0" smtClean="0">
                          <a:latin typeface="Berlin Sans FB" panose="020E0602020502020306" pitchFamily="34" charset="0"/>
                        </a:rPr>
                        <a:t>Desarrollo: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2000" b="0" baseline="0" dirty="0" smtClean="0">
                          <a:latin typeface="Berlin Sans FB" panose="020E0602020502020306" pitchFamily="34" charset="0"/>
                        </a:rPr>
                        <a:t>Con ayuda de un familiar elabora un juguete reciclado usando materiales reciclados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2000" b="0" baseline="0" dirty="0" smtClean="0">
                          <a:latin typeface="Berlin Sans FB" panose="020E0602020502020306" pitchFamily="34" charset="0"/>
                        </a:rPr>
                        <a:t>Cierre: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2000" b="0" baseline="0" dirty="0" smtClean="0">
                          <a:latin typeface="Berlin Sans FB" panose="020E0602020502020306" pitchFamily="34" charset="0"/>
                        </a:rPr>
                        <a:t>Graba un video mostrando su juguete y mencionando con que materiales lo elaboro </a:t>
                      </a:r>
                      <a:endParaRPr lang="es-MX" sz="2000" b="0" baseline="0" dirty="0" smtClean="0">
                        <a:latin typeface="Berlin Sans FB" panose="020E0602020502020306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000" dirty="0" smtClean="0">
                          <a:latin typeface="Berlin Sans FB" panose="020E0602020502020306" pitchFamily="34" charset="0"/>
                        </a:rPr>
                        <a:t>Materiales reciclados </a:t>
                      </a:r>
                      <a:endParaRPr lang="es-MX" sz="2000" dirty="0">
                        <a:latin typeface="Berlin Sans FB" panose="020E0602020502020306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467927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922582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Descripción no disponible.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125" t="499" r="67337" b="36177"/>
          <a:stretch/>
        </p:blipFill>
        <p:spPr bwMode="auto">
          <a:xfrm>
            <a:off x="4462628" y="365760"/>
            <a:ext cx="3266737" cy="32891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Descripción no disponible.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5702" b="66239"/>
          <a:stretch/>
        </p:blipFill>
        <p:spPr bwMode="auto">
          <a:xfrm>
            <a:off x="4312918" y="3762102"/>
            <a:ext cx="3566159" cy="27497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Descripción no disponible.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78" t="22036" r="67416" b="21468"/>
          <a:stretch/>
        </p:blipFill>
        <p:spPr bwMode="auto">
          <a:xfrm>
            <a:off x="8464732" y="841154"/>
            <a:ext cx="3422468" cy="52879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6" name="Picture 8" descr="Descripción no disponible.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15" t="8208" r="20748"/>
          <a:stretch/>
        </p:blipFill>
        <p:spPr bwMode="auto">
          <a:xfrm>
            <a:off x="387531" y="821561"/>
            <a:ext cx="3422468" cy="52879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1317728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2519</TotalTime>
  <Words>196</Words>
  <Application>Microsoft Office PowerPoint</Application>
  <PresentationFormat>Panorámica</PresentationFormat>
  <Paragraphs>43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12" baseType="lpstr">
      <vt:lpstr>Arial</vt:lpstr>
      <vt:lpstr>Berlin Sans FB</vt:lpstr>
      <vt:lpstr>Calibri</vt:lpstr>
      <vt:lpstr>Calibri Light</vt:lpstr>
      <vt:lpstr>Century Gothic</vt:lpstr>
      <vt:lpstr>Times New Roman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aagtz99@gmail.com</dc:creator>
  <cp:lastModifiedBy>aagtz99@gmail.com</cp:lastModifiedBy>
  <cp:revision>21</cp:revision>
  <dcterms:created xsi:type="dcterms:W3CDTF">2021-02-28T00:10:05Z</dcterms:created>
  <dcterms:modified xsi:type="dcterms:W3CDTF">2021-04-29T03:41:52Z</dcterms:modified>
</cp:coreProperties>
</file>