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68" r:id="rId4"/>
    <p:sldId id="267" r:id="rId5"/>
    <p:sldId id="269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6680-2C7E-4BDA-9708-18CE5FF7D426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3E59-3F93-4276-BF01-628FB29CE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960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6680-2C7E-4BDA-9708-18CE5FF7D426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3E59-3F93-4276-BF01-628FB29CE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883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6680-2C7E-4BDA-9708-18CE5FF7D426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3E59-3F93-4276-BF01-628FB29CE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635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6680-2C7E-4BDA-9708-18CE5FF7D426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3E59-3F93-4276-BF01-628FB29CE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799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6680-2C7E-4BDA-9708-18CE5FF7D426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3E59-3F93-4276-BF01-628FB29CE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2832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6680-2C7E-4BDA-9708-18CE5FF7D426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3E59-3F93-4276-BF01-628FB29CE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9442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6680-2C7E-4BDA-9708-18CE5FF7D426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3E59-3F93-4276-BF01-628FB29CE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999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6680-2C7E-4BDA-9708-18CE5FF7D426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3E59-3F93-4276-BF01-628FB29CE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084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6680-2C7E-4BDA-9708-18CE5FF7D426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3E59-3F93-4276-BF01-628FB29CE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484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6680-2C7E-4BDA-9708-18CE5FF7D426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3E59-3F93-4276-BF01-628FB29CE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663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6680-2C7E-4BDA-9708-18CE5FF7D426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33E59-3F93-4276-BF01-628FB29CE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006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B6680-2C7E-4BDA-9708-18CE5FF7D426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33E59-3F93-4276-BF01-628FB29CE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261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96834" y="930414"/>
            <a:ext cx="10685417" cy="477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s-MX" altLang="es-MX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MX" altLang="es-MX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lang="es-MX" altLang="es-MX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 DEL</a:t>
            </a:r>
            <a:endParaRPr lang="es-MX" altLang="es-MX" sz="1600" dirty="0"/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ESTADO DE COAHUILA DE </a:t>
            </a:r>
            <a:r>
              <a:rPr lang="es-MX" altLang="es-MX" sz="16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ZARAGOZA</a:t>
            </a:r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endParaRPr lang="es-MX" altLang="es-MX" sz="16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endParaRPr lang="es-MX" altLang="es-MX" sz="1600" b="1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endParaRPr lang="es-MX" altLang="es-MX" sz="1600" dirty="0"/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del Alumno Practicante: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Alejandra Abigail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Bustos 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Guti</a:t>
            </a:r>
            <a:r>
              <a:rPr lang="es-MX" altLang="es-MX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rrez</a:t>
            </a:r>
            <a:endParaRPr lang="es-MX" altLang="es-MX" sz="1600" dirty="0"/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Grado: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       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Secci</a:t>
            </a:r>
            <a:r>
              <a:rPr lang="es-MX" altLang="es-MX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s-MX" altLang="es-MX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mero de Lista: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endParaRPr lang="es-MX" altLang="es-MX" sz="1600" dirty="0"/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Instituci</a:t>
            </a:r>
            <a:r>
              <a:rPr lang="es-MX" altLang="es-MX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 Pr</a:t>
            </a:r>
            <a:r>
              <a:rPr lang="es-MX" altLang="es-MX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Jard</a:t>
            </a:r>
            <a:r>
              <a:rPr lang="es-MX" altLang="es-MX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 ni</a:t>
            </a:r>
            <a:r>
              <a:rPr lang="es-MX" altLang="es-MX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Nueva Creación </a:t>
            </a:r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Zona 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Escolar: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154</a:t>
            </a:r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Grado 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el que realiza su pr</a:t>
            </a:r>
            <a:r>
              <a:rPr lang="es-MX" altLang="es-MX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</a:t>
            </a:r>
            <a:r>
              <a:rPr lang="es-MX" alt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s-MX" alt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es-MX" altLang="es-MX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altLang="es-MX" sz="1600" dirty="0"/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del Educador(a) Titular: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Mirtha Molina Corral </a:t>
            </a:r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Total 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ni</a:t>
            </a:r>
            <a:r>
              <a:rPr lang="es-MX" altLang="es-MX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        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</a:t>
            </a:r>
            <a:r>
              <a:rPr lang="es-MX" altLang="es-MX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os: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17         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</a:t>
            </a:r>
            <a:r>
              <a:rPr lang="es-MX" altLang="es-MX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as: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</a:t>
            </a:r>
            <a:endParaRPr lang="es-MX" altLang="es-MX" sz="1600" dirty="0"/>
          </a:p>
        </p:txBody>
      </p:sp>
      <p:pic>
        <p:nvPicPr>
          <p:cNvPr id="1028" name="Picture 4" descr="Escuela Normal de Educación Preescolar – Desarrollo de competencias  linguistic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418" y="2047451"/>
            <a:ext cx="1363164" cy="1017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59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6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4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150723" y="1035596"/>
            <a:ext cx="3890554" cy="479696"/>
          </a:xfrm>
          <a:prstGeom prst="rect">
            <a:avLst/>
          </a:prstGeom>
          <a:solidFill>
            <a:srgbClr val="C49BFB"/>
          </a:solidFill>
          <a:ln w="57150">
            <a:solidFill>
              <a:srgbClr val="A25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Martes 27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de 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abril</a:t>
            </a:r>
            <a:endParaRPr lang="es-MX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140424"/>
              </p:ext>
            </p:extLst>
          </p:nvPr>
        </p:nvGraphicFramePr>
        <p:xfrm>
          <a:off x="1027610" y="1712689"/>
          <a:ext cx="10154196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739">
                  <a:extLst>
                    <a:ext uri="{9D8B030D-6E8A-4147-A177-3AD203B41FA5}">
                      <a16:colId xmlns:a16="http://schemas.microsoft.com/office/drawing/2014/main" val="489850518"/>
                    </a:ext>
                  </a:extLst>
                </a:gridCol>
                <a:gridCol w="2451931">
                  <a:extLst>
                    <a:ext uri="{9D8B030D-6E8A-4147-A177-3AD203B41FA5}">
                      <a16:colId xmlns:a16="http://schemas.microsoft.com/office/drawing/2014/main" val="3903560345"/>
                    </a:ext>
                  </a:extLst>
                </a:gridCol>
                <a:gridCol w="4701625">
                  <a:extLst>
                    <a:ext uri="{9D8B030D-6E8A-4147-A177-3AD203B41FA5}">
                      <a16:colId xmlns:a16="http://schemas.microsoft.com/office/drawing/2014/main" val="2569440047"/>
                    </a:ext>
                  </a:extLst>
                </a:gridCol>
                <a:gridCol w="1374901">
                  <a:extLst>
                    <a:ext uri="{9D8B030D-6E8A-4147-A177-3AD203B41FA5}">
                      <a16:colId xmlns:a16="http://schemas.microsoft.com/office/drawing/2014/main" val="193408634"/>
                    </a:ext>
                  </a:extLst>
                </a:gridCol>
              </a:tblGrid>
              <a:tr h="777356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Campo de formación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BB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Aprendizaje esperado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A3FF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Actividad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4DB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Material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964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597840"/>
                  </a:ext>
                </a:extLst>
              </a:tr>
              <a:tr h="7773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dirty="0" smtClean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Exploración y comprensión del mundo natural y social </a:t>
                      </a:r>
                      <a:endParaRPr lang="es-MX" sz="2000" dirty="0" smtClean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Participa en la conservación del medioambiente y propone medidas para su preservación, a partir del reconocimiento de algunas fuentes de contaminación del agua, aire y suelo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baseline="0" dirty="0" smtClean="0"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baseline="0" dirty="0" smtClean="0">
                          <a:latin typeface="Berlin Sans FB" panose="020E0602020502020306" pitchFamily="34" charset="0"/>
                        </a:rPr>
                        <a:t>Observa un video donde se menciona la importancia de cuidar el medio ambiente.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baseline="0" dirty="0" smtClean="0">
                          <a:latin typeface="Berlin Sans FB" panose="020E0602020502020306" pitchFamily="34" charset="0"/>
                        </a:rPr>
                        <a:t>Desarrollo: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baseline="0" dirty="0" smtClean="0">
                          <a:latin typeface="Berlin Sans FB" panose="020E0602020502020306" pitchFamily="34" charset="0"/>
                        </a:rPr>
                        <a:t>Elaboro un collage de las acciones que ayudan a cuidar el medio ambiente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baseline="0" dirty="0" smtClean="0">
                          <a:latin typeface="Berlin Sans FB" panose="020E0602020502020306" pitchFamily="34" charset="0"/>
                        </a:rPr>
                        <a:t>Cierre: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baseline="0" dirty="0" smtClean="0">
                          <a:latin typeface="Berlin Sans FB" panose="020E0602020502020306" pitchFamily="34" charset="0"/>
                        </a:rPr>
                        <a:t>Graba un video explicando su cartel y mencionando cuales acciones ya lleva a cabo y cuales se compromete a realizar  </a:t>
                      </a:r>
                      <a:endParaRPr lang="es-MX" sz="2000" b="0" baseline="0" dirty="0" smtClean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Video </a:t>
                      </a:r>
                    </a:p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Cartulina </a:t>
                      </a:r>
                    </a:p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Recortes</a:t>
                      </a:r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 o dibujos </a:t>
                      </a:r>
                    </a:p>
                    <a:p>
                      <a:pPr algn="ctr"/>
                      <a:r>
                        <a:rPr lang="es-MX" sz="2000" baseline="0" dirty="0" smtClean="0">
                          <a:latin typeface="Berlin Sans FB" panose="020E0602020502020306" pitchFamily="34" charset="0"/>
                        </a:rPr>
                        <a:t>Lápiz y colores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679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065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scripción no disponibl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34" y="766510"/>
            <a:ext cx="3812508" cy="492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escripción no disponible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5" t="27677" r="52110" b="15097"/>
          <a:stretch/>
        </p:blipFill>
        <p:spPr bwMode="auto">
          <a:xfrm>
            <a:off x="8153070" y="766510"/>
            <a:ext cx="3812508" cy="492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escripción no disponible.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" t="15385" r="50000" b="34211"/>
          <a:stretch/>
        </p:blipFill>
        <p:spPr bwMode="auto">
          <a:xfrm>
            <a:off x="4169360" y="263589"/>
            <a:ext cx="3812508" cy="296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escripción no disponible.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65" t="50846" r="16995" b="3420"/>
          <a:stretch/>
        </p:blipFill>
        <p:spPr bwMode="auto">
          <a:xfrm>
            <a:off x="4237444" y="3561962"/>
            <a:ext cx="3744424" cy="296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6323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6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4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150723" y="983345"/>
            <a:ext cx="3890554" cy="479696"/>
          </a:xfrm>
          <a:prstGeom prst="rect">
            <a:avLst/>
          </a:prstGeom>
          <a:solidFill>
            <a:srgbClr val="C49BFB"/>
          </a:solidFill>
          <a:ln w="57150">
            <a:solidFill>
              <a:srgbClr val="A25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smtClean="0">
                <a:solidFill>
                  <a:schemeClr val="tx1"/>
                </a:solidFill>
                <a:latin typeface="Berlin Sans FB" panose="020E0602020502020306" pitchFamily="34" charset="0"/>
              </a:rPr>
              <a:t>Jueves 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28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de 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abril</a:t>
            </a:r>
            <a:r>
              <a:rPr lang="es-MX" sz="2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endParaRPr lang="es-MX" sz="28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264900"/>
              </p:ext>
            </p:extLst>
          </p:nvPr>
        </p:nvGraphicFramePr>
        <p:xfrm>
          <a:off x="1058091" y="1621248"/>
          <a:ext cx="10084526" cy="426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1661">
                  <a:extLst>
                    <a:ext uri="{9D8B030D-6E8A-4147-A177-3AD203B41FA5}">
                      <a16:colId xmlns:a16="http://schemas.microsoft.com/office/drawing/2014/main" val="489850518"/>
                    </a:ext>
                  </a:extLst>
                </a:gridCol>
                <a:gridCol w="2319448">
                  <a:extLst>
                    <a:ext uri="{9D8B030D-6E8A-4147-A177-3AD203B41FA5}">
                      <a16:colId xmlns:a16="http://schemas.microsoft.com/office/drawing/2014/main" val="3903560345"/>
                    </a:ext>
                  </a:extLst>
                </a:gridCol>
                <a:gridCol w="4743749">
                  <a:extLst>
                    <a:ext uri="{9D8B030D-6E8A-4147-A177-3AD203B41FA5}">
                      <a16:colId xmlns:a16="http://schemas.microsoft.com/office/drawing/2014/main" val="2569440047"/>
                    </a:ext>
                  </a:extLst>
                </a:gridCol>
                <a:gridCol w="1369668">
                  <a:extLst>
                    <a:ext uri="{9D8B030D-6E8A-4147-A177-3AD203B41FA5}">
                      <a16:colId xmlns:a16="http://schemas.microsoft.com/office/drawing/2014/main" val="193408634"/>
                    </a:ext>
                  </a:extLst>
                </a:gridCol>
              </a:tblGrid>
              <a:tr h="777356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Campo de formación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BB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Aprendizaje esperado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A3FF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Actividad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4DB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latin typeface="Berlin Sans FB" panose="020E0602020502020306" pitchFamily="34" charset="0"/>
                        </a:rPr>
                        <a:t>Material </a:t>
                      </a:r>
                      <a:endParaRPr lang="es-MX" sz="24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964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597840"/>
                  </a:ext>
                </a:extLst>
              </a:tr>
              <a:tr h="7773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dirty="0" smtClean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Exploración y comprensión del mundo natural y social </a:t>
                      </a:r>
                      <a:endParaRPr lang="es-MX" sz="2000" dirty="0" smtClean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Participa en la conservación del medioambiente y propone medidas para su preservación, a partir del reconocimiento de algunas fuentes de contaminación del agua, aire y suelo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baseline="0" dirty="0" smtClean="0">
                          <a:latin typeface="Berlin Sans FB" panose="020E0602020502020306" pitchFamily="34" charset="0"/>
                        </a:rPr>
                        <a:t>Inicio: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baseline="0" dirty="0" smtClean="0">
                          <a:latin typeface="Berlin Sans FB" panose="020E0602020502020306" pitchFamily="34" charset="0"/>
                        </a:rPr>
                        <a:t>Investiga que significa la palabra “Reciclar”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baseline="0" dirty="0" smtClean="0">
                          <a:latin typeface="Berlin Sans FB" panose="020E0602020502020306" pitchFamily="34" charset="0"/>
                        </a:rPr>
                        <a:t>Desarrollo: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baseline="0" dirty="0" smtClean="0">
                          <a:latin typeface="Berlin Sans FB" panose="020E0602020502020306" pitchFamily="34" charset="0"/>
                        </a:rPr>
                        <a:t>Con ayuda de un familiar elabora un juguete reciclado usando materiales reciclados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baseline="0" dirty="0" smtClean="0">
                          <a:latin typeface="Berlin Sans FB" panose="020E0602020502020306" pitchFamily="34" charset="0"/>
                        </a:rPr>
                        <a:t>Cierre: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baseline="0" dirty="0" smtClean="0">
                          <a:latin typeface="Berlin Sans FB" panose="020E0602020502020306" pitchFamily="34" charset="0"/>
                        </a:rPr>
                        <a:t>Graba un video mostrando su juguete y mencionando con que materiales lo elaboro </a:t>
                      </a:r>
                      <a:endParaRPr lang="es-MX" sz="2000" b="0" baseline="0" dirty="0" smtClean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lin Sans FB" panose="020E0602020502020306" pitchFamily="34" charset="0"/>
                        </a:rPr>
                        <a:t>Materiales reciclados </a:t>
                      </a:r>
                      <a:endParaRPr lang="es-MX" sz="20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679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258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escripción no disponible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5" t="499" r="67337" b="36177"/>
          <a:stretch/>
        </p:blipFill>
        <p:spPr bwMode="auto">
          <a:xfrm>
            <a:off x="4462628" y="365760"/>
            <a:ext cx="3266737" cy="328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escripción no disponible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02" b="66239"/>
          <a:stretch/>
        </p:blipFill>
        <p:spPr bwMode="auto">
          <a:xfrm>
            <a:off x="4312918" y="3762102"/>
            <a:ext cx="3566159" cy="2749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escripción no disponible.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8" t="22036" r="67416" b="21468"/>
          <a:stretch/>
        </p:blipFill>
        <p:spPr bwMode="auto">
          <a:xfrm>
            <a:off x="8464732" y="841154"/>
            <a:ext cx="3422468" cy="5287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Descripción no disponible.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5" t="8208" r="20748"/>
          <a:stretch/>
        </p:blipFill>
        <p:spPr bwMode="auto">
          <a:xfrm>
            <a:off x="387531" y="821561"/>
            <a:ext cx="3422468" cy="528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1772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2519</TotalTime>
  <Words>196</Words>
  <Application>Microsoft Office PowerPoint</Application>
  <PresentationFormat>Panorámica</PresentationFormat>
  <Paragraphs>43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Berlin Sans FB</vt:lpstr>
      <vt:lpstr>Calibri</vt:lpstr>
      <vt:lpstr>Calibri Light</vt:lpstr>
      <vt:lpstr>Century Gothic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21</cp:revision>
  <dcterms:created xsi:type="dcterms:W3CDTF">2021-02-28T00:10:05Z</dcterms:created>
  <dcterms:modified xsi:type="dcterms:W3CDTF">2021-04-29T03:41:52Z</dcterms:modified>
</cp:coreProperties>
</file>