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74" r:id="rId4"/>
  </p:sldIdLst>
  <p:sldSz cx="1008062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4"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660"/>
  </p:normalViewPr>
  <p:slideViewPr>
    <p:cSldViewPr snapToGrid="0" showGuides="1">
      <p:cViewPr varScale="1">
        <p:scale>
          <a:sx n="65" d="100"/>
          <a:sy n="65" d="100"/>
        </p:scale>
        <p:origin x="1650" y="78"/>
      </p:cViewPr>
      <p:guideLst>
        <p:guide orient="horz" pos="2404"/>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11556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230037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332231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400425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351748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385551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los estilos de texto del patrón</a:t>
            </a:r>
          </a:p>
        </p:txBody>
      </p:sp>
      <p:sp>
        <p:nvSpPr>
          <p:cNvPr id="4" name="Content Placeholder 3"/>
          <p:cNvSpPr>
            <a:spLocks noGrp="1"/>
          </p:cNvSpPr>
          <p:nvPr>
            <p:ph sz="half" idx="2"/>
          </p:nvPr>
        </p:nvSpPr>
        <p:spPr>
          <a:xfrm>
            <a:off x="694357" y="2761381"/>
            <a:ext cx="4264576"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los estilos de texto del patrón</a:t>
            </a:r>
          </a:p>
        </p:txBody>
      </p:sp>
      <p:sp>
        <p:nvSpPr>
          <p:cNvPr id="6" name="Content Placeholder 5"/>
          <p:cNvSpPr>
            <a:spLocks noGrp="1"/>
          </p:cNvSpPr>
          <p:nvPr>
            <p:ph sz="quarter" idx="4"/>
          </p:nvPr>
        </p:nvSpPr>
        <p:spPr>
          <a:xfrm>
            <a:off x="5103317" y="2761381"/>
            <a:ext cx="4285579"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15659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111027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299033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26937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FA788B-E5C8-4E2C-9489-9A05CC5BDEC5}" type="datetimeFigureOut">
              <a:rPr lang="es-MX" smtClean="0"/>
              <a:t>28/04/2021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8CB2189-4587-4BBF-9A9D-25A3BC8CE66C}" type="slidenum">
              <a:rPr lang="es-MX" smtClean="0"/>
              <a:t>‹Nº›</a:t>
            </a:fld>
            <a:endParaRPr lang="es-MX" dirty="0"/>
          </a:p>
        </p:txBody>
      </p:sp>
    </p:spTree>
    <p:extLst>
      <p:ext uri="{BB962C8B-B14F-4D97-AF65-F5344CB8AC3E}">
        <p14:creationId xmlns:p14="http://schemas.microsoft.com/office/powerpoint/2010/main" val="303536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8FA788B-E5C8-4E2C-9489-9A05CC5BDEC5}" type="datetimeFigureOut">
              <a:rPr lang="es-MX" smtClean="0"/>
              <a:t>28/04/2021</a:t>
            </a:fld>
            <a:endParaRPr lang="es-MX" dirty="0"/>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8CB2189-4587-4BBF-9A9D-25A3BC8CE66C}" type="slidenum">
              <a:rPr lang="es-MX" smtClean="0"/>
              <a:t>‹Nº›</a:t>
            </a:fld>
            <a:endParaRPr lang="es-MX" dirty="0"/>
          </a:p>
        </p:txBody>
      </p:sp>
    </p:spTree>
    <p:extLst>
      <p:ext uri="{BB962C8B-B14F-4D97-AF65-F5344CB8AC3E}">
        <p14:creationId xmlns:p14="http://schemas.microsoft.com/office/powerpoint/2010/main" val="40442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633F2FC-1B65-4B84-AE8F-1C61672D6336}"/>
              </a:ext>
            </a:extLst>
          </p:cNvPr>
          <p:cNvSpPr/>
          <p:nvPr/>
        </p:nvSpPr>
        <p:spPr>
          <a:xfrm>
            <a:off x="398206" y="368710"/>
            <a:ext cx="9306233" cy="6843251"/>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74" dirty="0"/>
          </a:p>
        </p:txBody>
      </p:sp>
      <p:sp>
        <p:nvSpPr>
          <p:cNvPr id="3" name="Rectángulo 2">
            <a:extLst>
              <a:ext uri="{FF2B5EF4-FFF2-40B4-BE49-F238E27FC236}">
                <a16:creationId xmlns:a16="http://schemas.microsoft.com/office/drawing/2014/main" id="{4646C6F7-DFD7-4DB6-96FE-5D0876FE8230}"/>
              </a:ext>
            </a:extLst>
          </p:cNvPr>
          <p:cNvSpPr/>
          <p:nvPr/>
        </p:nvSpPr>
        <p:spPr>
          <a:xfrm>
            <a:off x="747836" y="4419699"/>
            <a:ext cx="8606971" cy="1518364"/>
          </a:xfrm>
          <a:prstGeom prst="rect">
            <a:avLst/>
          </a:prstGeom>
        </p:spPr>
        <p:txBody>
          <a:bodyPr wrap="square">
            <a:spAutoFit/>
          </a:bodyPr>
          <a:lstStyle/>
          <a:p>
            <a:pPr algn="ctr">
              <a:lnSpc>
                <a:spcPct val="90000"/>
              </a:lnSpc>
              <a:spcBef>
                <a:spcPts val="653"/>
              </a:spcBef>
            </a:pPr>
            <a:r>
              <a:rPr lang="es-MX" b="1" dirty="0">
                <a:latin typeface="Century Gothic" panose="020B0502020202020204" pitchFamily="34" charset="0"/>
                <a:cs typeface="Arial" pitchFamily="34" charset="0"/>
              </a:rPr>
              <a:t>NOMBRE DE LA INSTITUCION DE PRACTICA</a:t>
            </a:r>
            <a:r>
              <a:rPr lang="es-MX" dirty="0">
                <a:latin typeface="Century Gothic" pitchFamily="34" charset="0"/>
                <a:cs typeface="Arial" pitchFamily="34" charset="0"/>
              </a:rPr>
              <a:t> : Jardín de niños Ramón G. Bonfil   </a:t>
            </a:r>
            <a:br>
              <a:rPr lang="es-MX" dirty="0">
                <a:latin typeface="Century Gothic" pitchFamily="34" charset="0"/>
                <a:cs typeface="Arial" pitchFamily="34" charset="0"/>
              </a:rPr>
            </a:br>
            <a:r>
              <a:rPr lang="es-MX" b="1" dirty="0">
                <a:latin typeface="Century Gothic" pitchFamily="34" charset="0"/>
                <a:cs typeface="Arial" pitchFamily="34" charset="0"/>
              </a:rPr>
              <a:t>GRADO EN EL QUE REALIZA LAS PRACTICAS</a:t>
            </a:r>
            <a:r>
              <a:rPr lang="es-MX" dirty="0">
                <a:latin typeface="Century Gothic" pitchFamily="34" charset="0"/>
                <a:cs typeface="Arial" pitchFamily="34" charset="0"/>
              </a:rPr>
              <a:t>:  «2° y 3° B»</a:t>
            </a:r>
          </a:p>
          <a:p>
            <a:pPr algn="ctr">
              <a:lnSpc>
                <a:spcPct val="90000"/>
              </a:lnSpc>
              <a:spcBef>
                <a:spcPts val="653"/>
              </a:spcBef>
            </a:pPr>
            <a:r>
              <a:rPr lang="es-MX" b="1" dirty="0">
                <a:latin typeface="Century Gothic" pitchFamily="34" charset="0"/>
                <a:cs typeface="Arial" pitchFamily="34" charset="0"/>
              </a:rPr>
              <a:t>NOMBRE DE LA ALUMNA PRACTICANTE </a:t>
            </a:r>
            <a:r>
              <a:rPr lang="es-MX" dirty="0">
                <a:latin typeface="Century Gothic" pitchFamily="34" charset="0"/>
                <a:cs typeface="Arial" pitchFamily="34" charset="0"/>
              </a:rPr>
              <a:t>: Belén Zapata Castillo </a:t>
            </a:r>
          </a:p>
          <a:p>
            <a:pPr algn="ctr">
              <a:lnSpc>
                <a:spcPct val="90000"/>
              </a:lnSpc>
              <a:spcBef>
                <a:spcPts val="653"/>
              </a:spcBef>
            </a:pPr>
            <a:r>
              <a:rPr lang="es-MX" b="1" dirty="0">
                <a:latin typeface="Century Gothic" pitchFamily="34" charset="0"/>
                <a:cs typeface="Arial" pitchFamily="34" charset="0"/>
              </a:rPr>
              <a:t> OCTAVO SEMESTRE</a:t>
            </a:r>
            <a:br>
              <a:rPr lang="es-MX" dirty="0">
                <a:latin typeface="Century Gothic" pitchFamily="34" charset="0"/>
                <a:cs typeface="Arial" pitchFamily="34" charset="0"/>
              </a:rPr>
            </a:br>
            <a:endParaRPr lang="es-MX" dirty="0">
              <a:latin typeface="Century Gothic" pitchFamily="34" charset="0"/>
              <a:cs typeface="Arial" pitchFamily="34" charset="0"/>
            </a:endParaRPr>
          </a:p>
        </p:txBody>
      </p:sp>
      <p:pic>
        <p:nvPicPr>
          <p:cNvPr id="4" name="Imagen 3">
            <a:extLst>
              <a:ext uri="{FF2B5EF4-FFF2-40B4-BE49-F238E27FC236}">
                <a16:creationId xmlns:a16="http://schemas.microsoft.com/office/drawing/2014/main" id="{9E1630CD-08BA-4F67-A058-83DE82071A61}"/>
              </a:ext>
            </a:extLst>
          </p:cNvPr>
          <p:cNvPicPr>
            <a:picLocks noChangeAspect="1"/>
          </p:cNvPicPr>
          <p:nvPr/>
        </p:nvPicPr>
        <p:blipFill>
          <a:blip r:embed="rId2"/>
          <a:stretch>
            <a:fillRect/>
          </a:stretch>
        </p:blipFill>
        <p:spPr>
          <a:xfrm>
            <a:off x="3362631" y="1665154"/>
            <a:ext cx="3125254" cy="2422240"/>
          </a:xfrm>
          <a:prstGeom prst="rect">
            <a:avLst/>
          </a:prstGeom>
        </p:spPr>
      </p:pic>
      <p:sp>
        <p:nvSpPr>
          <p:cNvPr id="6" name="Rectángulo 5">
            <a:extLst>
              <a:ext uri="{FF2B5EF4-FFF2-40B4-BE49-F238E27FC236}">
                <a16:creationId xmlns:a16="http://schemas.microsoft.com/office/drawing/2014/main" id="{736A1AB4-344E-4F42-B5B2-C8B9BE063FC5}"/>
              </a:ext>
            </a:extLst>
          </p:cNvPr>
          <p:cNvSpPr/>
          <p:nvPr/>
        </p:nvSpPr>
        <p:spPr>
          <a:xfrm>
            <a:off x="503778" y="569846"/>
            <a:ext cx="9095088" cy="1138773"/>
          </a:xfrm>
          <a:prstGeom prst="rect">
            <a:avLst/>
          </a:prstGeom>
        </p:spPr>
        <p:txBody>
          <a:bodyPr wrap="square">
            <a:spAutoFit/>
          </a:bodyPr>
          <a:lstStyle/>
          <a:p>
            <a:pPr marL="449580" indent="-449580" algn="ctr">
              <a:spcAft>
                <a:spcPts val="0"/>
              </a:spcAft>
            </a:pPr>
            <a:r>
              <a:rPr lang="es-MX" b="1" dirty="0">
                <a:solidFill>
                  <a:srgbClr val="000000"/>
                </a:solidFill>
                <a:latin typeface="Century Gothic" panose="020B0502020202020204" pitchFamily="34" charset="0"/>
                <a:ea typeface="Times New Roman" panose="02020603050405020304" pitchFamily="18" charset="0"/>
              </a:rPr>
              <a:t>GOBIERNO DEL ESTADO DE COAHUILA DE ZARAGOZA</a:t>
            </a:r>
            <a:endParaRPr lang="es-MX" sz="1400" dirty="0">
              <a:latin typeface="Century Gothic" panose="020B0502020202020204" pitchFamily="34" charset="0"/>
              <a:ea typeface="Times New Roman" panose="02020603050405020304" pitchFamily="18" charset="0"/>
            </a:endParaRPr>
          </a:p>
          <a:p>
            <a:pPr algn="ctr">
              <a:spcAft>
                <a:spcPts val="0"/>
              </a:spcAft>
            </a:pPr>
            <a:r>
              <a:rPr lang="es-MX" b="1" dirty="0">
                <a:solidFill>
                  <a:srgbClr val="000000"/>
                </a:solidFill>
                <a:latin typeface="Century Gothic" panose="020B0502020202020204" pitchFamily="34" charset="0"/>
                <a:ea typeface="Times New Roman" panose="02020603050405020304" pitchFamily="18" charset="0"/>
              </a:rPr>
              <a:t>SECRETARÍA DE EDUCACIÓN</a:t>
            </a:r>
            <a:endParaRPr lang="es-MX" sz="1400" dirty="0">
              <a:latin typeface="Century Gothic" panose="020B0502020202020204" pitchFamily="34" charset="0"/>
              <a:ea typeface="Times New Roman" panose="02020603050405020304" pitchFamily="18" charset="0"/>
            </a:endParaRPr>
          </a:p>
          <a:p>
            <a:pPr algn="ctr">
              <a:spcAft>
                <a:spcPts val="0"/>
              </a:spcAft>
            </a:pPr>
            <a:r>
              <a:rPr lang="es-MX" dirty="0">
                <a:solidFill>
                  <a:srgbClr val="000000"/>
                </a:solidFill>
                <a:latin typeface="Century Gothic" panose="020B0502020202020204" pitchFamily="34" charset="0"/>
                <a:ea typeface="Times New Roman" panose="02020603050405020304" pitchFamily="18" charset="0"/>
              </a:rPr>
              <a:t>ESCUELA NORMAL DE EDUCACIÓN PREESCOLAR</a:t>
            </a:r>
            <a:endParaRPr lang="es-MX" sz="1400" dirty="0">
              <a:latin typeface="Century Gothic" panose="020B0502020202020204" pitchFamily="34" charset="0"/>
              <a:ea typeface="Times New Roman" panose="02020603050405020304" pitchFamily="18" charset="0"/>
            </a:endParaRPr>
          </a:p>
          <a:p>
            <a:pPr algn="ctr">
              <a:spcAft>
                <a:spcPts val="0"/>
              </a:spcAft>
            </a:pPr>
            <a:r>
              <a:rPr lang="es-MX" sz="1400" dirty="0">
                <a:solidFill>
                  <a:srgbClr val="000000"/>
                </a:solidFill>
                <a:latin typeface="Times New Roman" panose="02020603050405020304" pitchFamily="18" charset="0"/>
                <a:ea typeface="Times New Roman" panose="02020603050405020304" pitchFamily="18" charset="0"/>
              </a:rPr>
              <a:t> </a:t>
            </a:r>
            <a:endParaRPr lang="es-MX"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51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27BE08D-AE21-4AF4-8310-C4476AEF1B42}"/>
              </a:ext>
            </a:extLst>
          </p:cNvPr>
          <p:cNvSpPr/>
          <p:nvPr/>
        </p:nvSpPr>
        <p:spPr>
          <a:xfrm>
            <a:off x="398206" y="368710"/>
            <a:ext cx="9306233" cy="6843251"/>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74" dirty="0"/>
          </a:p>
        </p:txBody>
      </p:sp>
      <p:sp>
        <p:nvSpPr>
          <p:cNvPr id="4" name="Rectángulo 3">
            <a:extLst>
              <a:ext uri="{FF2B5EF4-FFF2-40B4-BE49-F238E27FC236}">
                <a16:creationId xmlns:a16="http://schemas.microsoft.com/office/drawing/2014/main" id="{BD5DD8A0-4233-4A5F-B98C-9D2960178506}"/>
              </a:ext>
            </a:extLst>
          </p:cNvPr>
          <p:cNvSpPr/>
          <p:nvPr/>
        </p:nvSpPr>
        <p:spPr>
          <a:xfrm>
            <a:off x="612356" y="1406740"/>
            <a:ext cx="8894012" cy="5539978"/>
          </a:xfrm>
          <a:prstGeom prst="rect">
            <a:avLst/>
          </a:prstGeom>
        </p:spPr>
        <p:txBody>
          <a:bodyPr wrap="square">
            <a:spAutoFit/>
          </a:bodyPr>
          <a:lstStyle/>
          <a:p>
            <a:pPr algn="ctr"/>
            <a:r>
              <a:rPr lang="es-MX" sz="2200" dirty="0">
                <a:solidFill>
                  <a:srgbClr val="000000"/>
                </a:solidFill>
                <a:latin typeface="Berlin Sans FB" panose="020E0602020502020306" pitchFamily="34" charset="0"/>
              </a:rPr>
              <a:t>Con motivo de la celebración del día del niño, durante el periodo correspondiente del 26 al 30 de abril, diseñé el plan de trabajo relacionado con los superhéroes, al reconocer que el esfuerzo que han puesto los niños  tras la educación a distancia ha sido titánico, han demostrado su valentía. </a:t>
            </a:r>
          </a:p>
          <a:p>
            <a:pPr algn="ctr"/>
            <a:r>
              <a:rPr lang="es-MX" sz="2200" dirty="0">
                <a:solidFill>
                  <a:srgbClr val="000000"/>
                </a:solidFill>
                <a:latin typeface="Berlin Sans FB" panose="020E0602020502020306" pitchFamily="34" charset="0"/>
              </a:rPr>
              <a:t>Es por eso que durante esta semana trabajaremos en la elaboración de un traje se superhéroe. </a:t>
            </a:r>
          </a:p>
          <a:p>
            <a:pPr algn="ctr"/>
            <a:r>
              <a:rPr lang="es-MX" sz="2200" dirty="0">
                <a:solidFill>
                  <a:srgbClr val="000000"/>
                </a:solidFill>
                <a:latin typeface="Berlin Sans FB" panose="020E0602020502020306" pitchFamily="34" charset="0"/>
              </a:rPr>
              <a:t>El día martes cada alumno pensó en su nombre de superhéroe y en su superpoder. La mayoría de ellos comentó que les gustaría ayudar a las personas, a los animales y a las plantas.</a:t>
            </a:r>
          </a:p>
          <a:p>
            <a:pPr algn="ctr"/>
            <a:r>
              <a:rPr lang="es-MX" sz="2200" dirty="0">
                <a:solidFill>
                  <a:srgbClr val="000000"/>
                </a:solidFill>
                <a:latin typeface="Berlin Sans FB" panose="020E0602020502020306" pitchFamily="34" charset="0"/>
              </a:rPr>
              <a:t> Al día siguiente comenzamos con la elaboración de una capa, usando una bolsa o alguna playera que ya no utilizaran. Para decorarla se solicitaron pedazos de hoja o fomi que les hayan sobrado de algún otro trabajo.</a:t>
            </a:r>
          </a:p>
          <a:p>
            <a:pPr algn="ctr"/>
            <a:r>
              <a:rPr lang="es-MX" sz="2200" dirty="0">
                <a:solidFill>
                  <a:srgbClr val="000000"/>
                </a:solidFill>
                <a:latin typeface="Berlin Sans FB" panose="020E0602020502020306" pitchFamily="34" charset="0"/>
              </a:rPr>
              <a:t>Continuando con complemento del traje de superhéroe, se utilizará para su antifaz y brazaletes tubos de papel de rollo. </a:t>
            </a:r>
          </a:p>
          <a:p>
            <a:pPr algn="ctr"/>
            <a:r>
              <a:rPr lang="es-MX" sz="2200" dirty="0">
                <a:solidFill>
                  <a:srgbClr val="000000"/>
                </a:solidFill>
                <a:latin typeface="Berlin Sans FB" panose="020E0602020502020306" pitchFamily="34" charset="0"/>
              </a:rPr>
              <a:t>Los alumnos se mostraron interesados y emocionados en elaborar su capa de superhéroe y poder cuidar de quienes le rodean.</a:t>
            </a:r>
            <a:r>
              <a:rPr lang="es-MX" sz="2400" dirty="0">
                <a:solidFill>
                  <a:srgbClr val="000000"/>
                </a:solidFill>
                <a:latin typeface="Berlin Sans FB" panose="020E0602020502020306" pitchFamily="34" charset="0"/>
              </a:rPr>
              <a:t> </a:t>
            </a:r>
          </a:p>
        </p:txBody>
      </p:sp>
      <p:pic>
        <p:nvPicPr>
          <p:cNvPr id="9" name="Imagen 8">
            <a:extLst>
              <a:ext uri="{FF2B5EF4-FFF2-40B4-BE49-F238E27FC236}">
                <a16:creationId xmlns:a16="http://schemas.microsoft.com/office/drawing/2014/main" id="{0583AE02-0209-42A4-8E2E-843F4A506A4B}"/>
              </a:ext>
            </a:extLst>
          </p:cNvPr>
          <p:cNvPicPr>
            <a:picLocks noChangeAspect="1"/>
          </p:cNvPicPr>
          <p:nvPr/>
        </p:nvPicPr>
        <p:blipFill>
          <a:blip r:embed="rId2"/>
          <a:stretch>
            <a:fillRect/>
          </a:stretch>
        </p:blipFill>
        <p:spPr>
          <a:xfrm>
            <a:off x="1848759" y="396799"/>
            <a:ext cx="6858594" cy="1286367"/>
          </a:xfrm>
          <a:prstGeom prst="rect">
            <a:avLst/>
          </a:prstGeom>
        </p:spPr>
      </p:pic>
    </p:spTree>
    <p:extLst>
      <p:ext uri="{BB962C8B-B14F-4D97-AF65-F5344CB8AC3E}">
        <p14:creationId xmlns:p14="http://schemas.microsoft.com/office/powerpoint/2010/main" val="104269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DE7BA4-5B0D-48F6-B8E4-EA534BBE89ED}"/>
              </a:ext>
            </a:extLst>
          </p:cNvPr>
          <p:cNvSpPr/>
          <p:nvPr/>
        </p:nvSpPr>
        <p:spPr>
          <a:xfrm>
            <a:off x="398206" y="368710"/>
            <a:ext cx="9306233" cy="6843251"/>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74" dirty="0"/>
          </a:p>
        </p:txBody>
      </p:sp>
      <p:pic>
        <p:nvPicPr>
          <p:cNvPr id="11" name="Imagen 10">
            <a:extLst>
              <a:ext uri="{FF2B5EF4-FFF2-40B4-BE49-F238E27FC236}">
                <a16:creationId xmlns:a16="http://schemas.microsoft.com/office/drawing/2014/main" id="{E2F2C91B-8D5A-42DA-888C-936F0F7C6EB0}"/>
              </a:ext>
            </a:extLst>
          </p:cNvPr>
          <p:cNvPicPr>
            <a:picLocks noChangeAspect="1"/>
          </p:cNvPicPr>
          <p:nvPr/>
        </p:nvPicPr>
        <p:blipFill>
          <a:blip r:embed="rId2"/>
          <a:stretch>
            <a:fillRect/>
          </a:stretch>
        </p:blipFill>
        <p:spPr>
          <a:xfrm>
            <a:off x="622195" y="1431240"/>
            <a:ext cx="8821677" cy="5547841"/>
          </a:xfrm>
          <a:prstGeom prst="rect">
            <a:avLst/>
          </a:prstGeom>
        </p:spPr>
      </p:pic>
      <p:pic>
        <p:nvPicPr>
          <p:cNvPr id="12" name="Imagen 11">
            <a:extLst>
              <a:ext uri="{FF2B5EF4-FFF2-40B4-BE49-F238E27FC236}">
                <a16:creationId xmlns:a16="http://schemas.microsoft.com/office/drawing/2014/main" id="{A6266788-CC7D-42D5-9349-DE6CB70D773A}"/>
              </a:ext>
            </a:extLst>
          </p:cNvPr>
          <p:cNvPicPr>
            <a:picLocks noChangeAspect="1"/>
          </p:cNvPicPr>
          <p:nvPr/>
        </p:nvPicPr>
        <p:blipFill>
          <a:blip r:embed="rId3"/>
          <a:stretch>
            <a:fillRect/>
          </a:stretch>
        </p:blipFill>
        <p:spPr>
          <a:xfrm>
            <a:off x="-1" y="347714"/>
            <a:ext cx="10080625" cy="1285980"/>
          </a:xfrm>
          <a:prstGeom prst="rect">
            <a:avLst/>
          </a:prstGeom>
        </p:spPr>
      </p:pic>
    </p:spTree>
    <p:extLst>
      <p:ext uri="{BB962C8B-B14F-4D97-AF65-F5344CB8AC3E}">
        <p14:creationId xmlns:p14="http://schemas.microsoft.com/office/powerpoint/2010/main" val="31022236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252</Words>
  <Application>Microsoft Office PowerPoint</Application>
  <PresentationFormat>Personalizado</PresentationFormat>
  <Paragraphs>13</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Berlin Sans FB</vt:lpstr>
      <vt:lpstr>Calibri</vt:lpstr>
      <vt:lpstr>Calibri Light</vt:lpstr>
      <vt:lpstr>Century Gothic</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 CASTILLO</dc:creator>
  <cp:lastModifiedBy>BELEN ZAPATA CASTILLO</cp:lastModifiedBy>
  <cp:revision>11</cp:revision>
  <dcterms:created xsi:type="dcterms:W3CDTF">2021-04-28T22:34:06Z</dcterms:created>
  <dcterms:modified xsi:type="dcterms:W3CDTF">2021-04-29T00:27:54Z</dcterms:modified>
</cp:coreProperties>
</file>