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7" r:id="rId3"/>
    <p:sldId id="258" r:id="rId4"/>
    <p:sldId id="261" r:id="rId5"/>
    <p:sldId id="260" r:id="rId6"/>
  </p:sldIdLst>
  <p:sldSz cx="12192000" cy="6858000"/>
  <p:notesSz cx="6858000" cy="9144000"/>
  <p:defaultTextStyle>
    <a:defPPr>
      <a:defRPr lang="es-ES_trad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ES_tradn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8C5F4-77F9-47C0-95B9-C210869B12BB}" type="datetimeFigureOut">
              <a:rPr lang="es-ES_tradnl" smtClean="0"/>
              <a:t>27/04/2021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80BA1-53CB-4E71-8170-41D185968AEA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40400286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8C5F4-77F9-47C0-95B9-C210869B12BB}" type="datetimeFigureOut">
              <a:rPr lang="es-ES_tradnl" smtClean="0"/>
              <a:t>27/04/2021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80BA1-53CB-4E71-8170-41D185968AEA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9264868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8C5F4-77F9-47C0-95B9-C210869B12BB}" type="datetimeFigureOut">
              <a:rPr lang="es-ES_tradnl" smtClean="0"/>
              <a:t>27/04/2021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80BA1-53CB-4E71-8170-41D185968AEA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5765714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8C5F4-77F9-47C0-95B9-C210869B12BB}" type="datetimeFigureOut">
              <a:rPr lang="es-ES_tradnl" smtClean="0"/>
              <a:t>27/04/2021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80BA1-53CB-4E71-8170-41D185968AEA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5318934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8C5F4-77F9-47C0-95B9-C210869B12BB}" type="datetimeFigureOut">
              <a:rPr lang="es-ES_tradnl" smtClean="0"/>
              <a:t>27/04/2021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80BA1-53CB-4E71-8170-41D185968AEA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7980311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8C5F4-77F9-47C0-95B9-C210869B12BB}" type="datetimeFigureOut">
              <a:rPr lang="es-ES_tradnl" smtClean="0"/>
              <a:t>27/04/2021</a:t>
            </a:fld>
            <a:endParaRPr lang="es-ES_tradn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80BA1-53CB-4E71-8170-41D185968AEA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2596050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8C5F4-77F9-47C0-95B9-C210869B12BB}" type="datetimeFigureOut">
              <a:rPr lang="es-ES_tradnl" smtClean="0"/>
              <a:t>27/04/2021</a:t>
            </a:fld>
            <a:endParaRPr lang="es-ES_tradnl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80BA1-53CB-4E71-8170-41D185968AEA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5163238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8C5F4-77F9-47C0-95B9-C210869B12BB}" type="datetimeFigureOut">
              <a:rPr lang="es-ES_tradnl" smtClean="0"/>
              <a:t>27/04/2021</a:t>
            </a:fld>
            <a:endParaRPr lang="es-ES_tradnl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80BA1-53CB-4E71-8170-41D185968AEA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1511507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8C5F4-77F9-47C0-95B9-C210869B12BB}" type="datetimeFigureOut">
              <a:rPr lang="es-ES_tradnl" smtClean="0"/>
              <a:t>27/04/2021</a:t>
            </a:fld>
            <a:endParaRPr lang="es-ES_tradnl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80BA1-53CB-4E71-8170-41D185968AEA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4742433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8C5F4-77F9-47C0-95B9-C210869B12BB}" type="datetimeFigureOut">
              <a:rPr lang="es-ES_tradnl" smtClean="0"/>
              <a:t>27/04/2021</a:t>
            </a:fld>
            <a:endParaRPr lang="es-ES_tradn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80BA1-53CB-4E71-8170-41D185968AEA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1317417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_tradn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8C5F4-77F9-47C0-95B9-C210869B12BB}" type="datetimeFigureOut">
              <a:rPr lang="es-ES_tradnl" smtClean="0"/>
              <a:t>27/04/2021</a:t>
            </a:fld>
            <a:endParaRPr lang="es-ES_tradn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80BA1-53CB-4E71-8170-41D185968AEA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9626459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58C5F4-77F9-47C0-95B9-C210869B12BB}" type="datetimeFigureOut">
              <a:rPr lang="es-ES_tradnl" smtClean="0"/>
              <a:t>27/04/2021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D80BA1-53CB-4E71-8170-41D185968AEA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7887321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_trad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_tradnl"/>
          </a:p>
        </p:txBody>
      </p:sp>
      <p:pic>
        <p:nvPicPr>
          <p:cNvPr id="1026" name="Picture 2" descr="https://i.pinimg.com/564x/ef/75/e1/ef75e11e054361eeffa5c064acd9b9c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2662949" y="-2662948"/>
            <a:ext cx="6858001" cy="121838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ángulo redondeado 6"/>
          <p:cNvSpPr/>
          <p:nvPr/>
        </p:nvSpPr>
        <p:spPr>
          <a:xfrm>
            <a:off x="1971809" y="1550013"/>
            <a:ext cx="8248379" cy="3919899"/>
          </a:xfrm>
          <a:prstGeom prst="roundRect">
            <a:avLst/>
          </a:prstGeom>
          <a:ln w="762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  <a:spcAft>
                <a:spcPts val="0"/>
              </a:spcAft>
            </a:pPr>
            <a:r>
              <a:rPr lang="es-MX" sz="2000" dirty="0" smtClean="0">
                <a:solidFill>
                  <a:srgbClr val="00000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ESCUELA NORMAL DE EDUCACIÓN PREESCOLAR DEL ESTADO</a:t>
            </a:r>
            <a:endParaRPr lang="es-ES_tradnl" sz="20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algn="ctr">
              <a:lnSpc>
                <a:spcPct val="90000"/>
              </a:lnSpc>
              <a:spcAft>
                <a:spcPts val="0"/>
              </a:spcAft>
            </a:pPr>
            <a:r>
              <a:rPr lang="es-MX" sz="2000" dirty="0" smtClean="0">
                <a:solidFill>
                  <a:srgbClr val="00000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Nombre de la Institución de práctica: </a:t>
            </a:r>
            <a:endParaRPr lang="es-ES_tradnl" sz="20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algn="ctr">
              <a:lnSpc>
                <a:spcPct val="90000"/>
              </a:lnSpc>
              <a:spcAft>
                <a:spcPts val="0"/>
              </a:spcAft>
            </a:pPr>
            <a:r>
              <a:rPr lang="es-MX" sz="2000" b="1" dirty="0" smtClean="0">
                <a:solidFill>
                  <a:srgbClr val="00000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“Jardín de niños Diego Rivera ”</a:t>
            </a:r>
            <a:endParaRPr lang="es-ES_tradnl" sz="20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algn="ctr">
              <a:lnSpc>
                <a:spcPct val="90000"/>
              </a:lnSpc>
              <a:spcAft>
                <a:spcPts val="0"/>
              </a:spcAft>
            </a:pPr>
            <a:r>
              <a:rPr lang="es-MX" sz="2000" dirty="0" smtClean="0">
                <a:solidFill>
                  <a:srgbClr val="00000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Nombre de la educadora titular: </a:t>
            </a:r>
            <a:endParaRPr lang="es-ES_tradnl" sz="20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algn="ctr">
              <a:lnSpc>
                <a:spcPct val="90000"/>
              </a:lnSpc>
              <a:spcAft>
                <a:spcPts val="0"/>
              </a:spcAft>
            </a:pPr>
            <a:r>
              <a:rPr lang="es-MX" sz="2000" b="1" dirty="0" smtClean="0">
                <a:solidFill>
                  <a:srgbClr val="00000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Carla  Priscila Amarillas de la Cruz </a:t>
            </a:r>
            <a:endParaRPr lang="es-ES_tradnl" sz="20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algn="ctr">
              <a:lnSpc>
                <a:spcPct val="90000"/>
              </a:lnSpc>
              <a:spcAft>
                <a:spcPts val="0"/>
              </a:spcAft>
            </a:pPr>
            <a:r>
              <a:rPr lang="es-MX" sz="2000" dirty="0" smtClean="0">
                <a:solidFill>
                  <a:srgbClr val="00000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Grado en el que realiza las prácticas: 2ª y 3ª “B” </a:t>
            </a:r>
            <a:endParaRPr lang="es-ES_tradnl" sz="20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algn="ctr">
              <a:lnSpc>
                <a:spcPct val="90000"/>
              </a:lnSpc>
              <a:spcAft>
                <a:spcPts val="0"/>
              </a:spcAft>
            </a:pPr>
            <a:r>
              <a:rPr lang="es-MX" sz="2000" dirty="0" smtClean="0">
                <a:solidFill>
                  <a:srgbClr val="00000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total, de niños: 35 </a:t>
            </a:r>
          </a:p>
          <a:p>
            <a:pPr marL="228600" algn="ctr">
              <a:lnSpc>
                <a:spcPct val="90000"/>
              </a:lnSpc>
              <a:spcAft>
                <a:spcPts val="0"/>
              </a:spcAft>
            </a:pPr>
            <a:r>
              <a:rPr lang="es-MX" sz="2000" dirty="0" smtClean="0">
                <a:solidFill>
                  <a:srgbClr val="00000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Nombre de la alumna practicante:</a:t>
            </a:r>
            <a:endParaRPr lang="es-ES_tradnl" sz="20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algn="ctr">
              <a:lnSpc>
                <a:spcPct val="90000"/>
              </a:lnSpc>
              <a:spcAft>
                <a:spcPts val="0"/>
              </a:spcAft>
            </a:pPr>
            <a:r>
              <a:rPr lang="es-MX" sz="2000" b="1" dirty="0" smtClean="0">
                <a:solidFill>
                  <a:srgbClr val="00000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Yadira Alejandra Palomo Rodríguez</a:t>
            </a:r>
            <a:endParaRPr lang="es-ES_tradnl" sz="20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algn="ctr">
              <a:lnSpc>
                <a:spcPct val="90000"/>
              </a:lnSpc>
              <a:spcAft>
                <a:spcPts val="0"/>
              </a:spcAft>
            </a:pPr>
            <a:r>
              <a:rPr lang="es-MX" sz="2000" dirty="0" smtClean="0">
                <a:solidFill>
                  <a:srgbClr val="00000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grado: 4° sección: “B” número de lista: 13</a:t>
            </a:r>
            <a:endParaRPr lang="es-ES_tradnl" sz="20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algn="ctr">
              <a:lnSpc>
                <a:spcPct val="90000"/>
              </a:lnSpc>
              <a:spcAft>
                <a:spcPts val="0"/>
              </a:spcAft>
            </a:pPr>
            <a:r>
              <a:rPr lang="es-MX" sz="2000" dirty="0" smtClean="0">
                <a:solidFill>
                  <a:srgbClr val="00000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periodo de práctica:</a:t>
            </a:r>
            <a:endParaRPr lang="es-ES_tradnl" sz="20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algn="ctr">
              <a:lnSpc>
                <a:spcPct val="90000"/>
              </a:lnSpc>
              <a:spcAft>
                <a:spcPts val="0"/>
              </a:spcAft>
            </a:pPr>
            <a:r>
              <a:rPr lang="es-MX" sz="2000" dirty="0" smtClean="0">
                <a:solidFill>
                  <a:srgbClr val="00000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01 de marzo al 02 de julio del 2021.</a:t>
            </a:r>
            <a:endParaRPr lang="es-ES_tradnl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22596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redondeado 5"/>
          <p:cNvSpPr/>
          <p:nvPr/>
        </p:nvSpPr>
        <p:spPr>
          <a:xfrm>
            <a:off x="8660674" y="5721531"/>
            <a:ext cx="2913017" cy="809898"/>
          </a:xfrm>
          <a:prstGeom prst="round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MX" sz="1600" b="1" dirty="0" smtClean="0">
                <a:latin typeface="Century Gothic" panose="020B0502020202020204" pitchFamily="34" charset="0"/>
              </a:rPr>
              <a:t>Medio de contacto:  </a:t>
            </a:r>
            <a:endParaRPr lang="es-ES_tradnl" sz="1600" b="1" dirty="0">
              <a:latin typeface="Century Gothic" panose="020B0502020202020204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/>
          </p:nvPr>
        </p:nvGraphicFramePr>
        <p:xfrm>
          <a:off x="0" y="0"/>
          <a:ext cx="12191999" cy="2491522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2191999">
                  <a:extLst>
                    <a:ext uri="{9D8B030D-6E8A-4147-A177-3AD203B41FA5}">
                      <a16:colId xmlns:a16="http://schemas.microsoft.com/office/drawing/2014/main" val="1719882468"/>
                    </a:ext>
                  </a:extLst>
                </a:gridCol>
              </a:tblGrid>
              <a:tr h="783771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>
                          <a:latin typeface="Century Gothic" panose="020B0502020202020204" pitchFamily="34" charset="0"/>
                        </a:rPr>
                        <a:t>Jardín de niños “Diego Rivera” T.M </a:t>
                      </a:r>
                    </a:p>
                    <a:p>
                      <a:pPr algn="ctr"/>
                      <a:r>
                        <a:rPr lang="es-MX" sz="1400" dirty="0" smtClean="0">
                          <a:latin typeface="Century Gothic" panose="020B0502020202020204" pitchFamily="34" charset="0"/>
                        </a:rPr>
                        <a:t>Plan de trabajo:</a:t>
                      </a:r>
                      <a:r>
                        <a:rPr lang="es-MX" sz="1400" baseline="0" dirty="0" smtClean="0">
                          <a:latin typeface="Century Gothic" panose="020B0502020202020204" pitchFamily="34" charset="0"/>
                        </a:rPr>
                        <a:t>  </a:t>
                      </a:r>
                      <a:r>
                        <a:rPr lang="es-MX" sz="1400" dirty="0" smtClean="0">
                          <a:latin typeface="Century Gothic" panose="020B0502020202020204" pitchFamily="34" charset="0"/>
                        </a:rPr>
                        <a:t>Educación a distancia</a:t>
                      </a:r>
                    </a:p>
                    <a:p>
                      <a:pPr algn="ctr"/>
                      <a:r>
                        <a:rPr lang="es-MX" sz="1400" baseline="0" dirty="0" smtClean="0">
                          <a:latin typeface="Century Gothic" panose="020B0502020202020204" pitchFamily="34" charset="0"/>
                        </a:rPr>
                        <a:t>Jueves 22 abril del año 2021.</a:t>
                      </a:r>
                      <a:endParaRPr lang="es-MX" sz="1400" b="1" dirty="0" smtClean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3075637"/>
                  </a:ext>
                </a:extLst>
              </a:tr>
              <a:tr h="39502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b="1" dirty="0" smtClean="0">
                          <a:latin typeface="Century Gothic" panose="020B0502020202020204" pitchFamily="34" charset="0"/>
                        </a:rPr>
                        <a:t>Campo de formación: </a:t>
                      </a:r>
                      <a:r>
                        <a:rPr lang="es-ES" sz="1600" dirty="0" smtClean="0">
                          <a:latin typeface="Century Gothic" panose="020B0502020202020204" pitchFamily="34" charset="0"/>
                        </a:rPr>
                        <a:t>Lenguaje</a:t>
                      </a:r>
                      <a:r>
                        <a:rPr lang="es-ES" sz="1600" baseline="0" dirty="0" smtClean="0">
                          <a:latin typeface="Century Gothic" panose="020B0502020202020204" pitchFamily="34" charset="0"/>
                        </a:rPr>
                        <a:t> y comunicación</a:t>
                      </a:r>
                      <a:endParaRPr lang="es-MX" sz="1600" b="0" dirty="0" smtClean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4445857"/>
                  </a:ext>
                </a:extLst>
              </a:tr>
              <a:tr h="32030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b="1" dirty="0" smtClean="0">
                          <a:latin typeface="Century Gothic" panose="020B0502020202020204" pitchFamily="34" charset="0"/>
                        </a:rPr>
                        <a:t>Aprendizaje esperado: </a:t>
                      </a:r>
                      <a:r>
                        <a:rPr lang="es-ES" sz="1600" dirty="0" smtClean="0">
                          <a:latin typeface="Century Gothic" panose="020B0502020202020204" pitchFamily="34" charset="0"/>
                        </a:rPr>
                        <a:t>Expresa con eficacia sus ideas acerca de diversos temas y atiende lo que se dice en interacciones con otras personas. </a:t>
                      </a:r>
                      <a:endParaRPr lang="es-MX" sz="1600" b="1" dirty="0" smtClean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67057572"/>
                  </a:ext>
                </a:extLst>
              </a:tr>
              <a:tr h="733610">
                <a:tc>
                  <a:txBody>
                    <a:bodyPr/>
                    <a:lstStyle/>
                    <a:p>
                      <a:r>
                        <a:rPr lang="es-MX" sz="1600" b="1" dirty="0" smtClean="0">
                          <a:latin typeface="Century Gothic" panose="020B0502020202020204" pitchFamily="34" charset="0"/>
                        </a:rPr>
                        <a:t>Titulo del programa o recurso a utilizar:</a:t>
                      </a:r>
                      <a:r>
                        <a:rPr lang="es-MX" sz="1600" b="1" baseline="0" dirty="0" smtClean="0">
                          <a:latin typeface="Century Gothic" panose="020B0502020202020204" pitchFamily="34" charset="0"/>
                        </a:rPr>
                        <a:t>  </a:t>
                      </a:r>
                      <a:r>
                        <a:rPr lang="es-ES_tradnl" sz="1600" dirty="0" smtClean="0">
                          <a:latin typeface="Century Gothic" panose="020B0502020202020204" pitchFamily="34" charset="0"/>
                        </a:rPr>
                        <a:t>¿Qué es mejor? </a:t>
                      </a:r>
                      <a:r>
                        <a:rPr lang="es-MX" sz="1600" b="1" baseline="0" dirty="0" smtClean="0">
                          <a:latin typeface="Century Gothic" panose="020B0502020202020204" pitchFamily="34" charset="0"/>
                        </a:rPr>
                        <a:t>Énfasis: </a:t>
                      </a:r>
                      <a:r>
                        <a:rPr lang="es-ES" sz="1600" dirty="0" smtClean="0">
                          <a:latin typeface="Century Gothic" panose="020B0502020202020204" pitchFamily="34" charset="0"/>
                        </a:rPr>
                        <a:t>Expresa su opinión acerca de un tema y escucha otras opiniones. </a:t>
                      </a:r>
                      <a:endParaRPr lang="es-ES_tradnl" sz="1600" b="0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60153294"/>
                  </a:ext>
                </a:extLst>
              </a:tr>
            </a:tbl>
          </a:graphicData>
        </a:graphic>
      </p:graphicFrame>
      <p:pic>
        <p:nvPicPr>
          <p:cNvPr id="4" name="Imagen 3"/>
          <p:cNvPicPr>
            <a:picLocks noChangeAspect="1"/>
          </p:cNvPicPr>
          <p:nvPr/>
        </p:nvPicPr>
        <p:blipFill rotWithShape="1">
          <a:blip r:embed="rId2"/>
          <a:srcRect l="16607" t="17991" r="17233" b="17455"/>
          <a:stretch/>
        </p:blipFill>
        <p:spPr>
          <a:xfrm>
            <a:off x="10855234" y="5852160"/>
            <a:ext cx="531025" cy="518126"/>
          </a:xfrm>
          <a:prstGeom prst="rect">
            <a:avLst/>
          </a:prstGeom>
        </p:spPr>
      </p:pic>
      <p:graphicFrame>
        <p:nvGraphicFramePr>
          <p:cNvPr id="7" name="Tabla 6"/>
          <p:cNvGraphicFramePr>
            <a:graphicFrameLocks noGrp="1"/>
          </p:cNvGraphicFramePr>
          <p:nvPr>
            <p:extLst/>
          </p:nvPr>
        </p:nvGraphicFramePr>
        <p:xfrm>
          <a:off x="0" y="2313991"/>
          <a:ext cx="12191999" cy="3906902"/>
        </p:xfrm>
        <a:graphic>
          <a:graphicData uri="http://schemas.openxmlformats.org/drawingml/2006/table">
            <a:tbl>
              <a:tblPr firstRow="1" bandRow="1">
                <a:tableStyleId>{912C8C85-51F0-491E-9774-3900AFEF0FD7}</a:tableStyleId>
              </a:tblPr>
              <a:tblGrid>
                <a:gridCol w="5042263">
                  <a:extLst>
                    <a:ext uri="{9D8B030D-6E8A-4147-A177-3AD203B41FA5}">
                      <a16:colId xmlns:a16="http://schemas.microsoft.com/office/drawing/2014/main" val="2134505713"/>
                    </a:ext>
                  </a:extLst>
                </a:gridCol>
                <a:gridCol w="4108681">
                  <a:extLst>
                    <a:ext uri="{9D8B030D-6E8A-4147-A177-3AD203B41FA5}">
                      <a16:colId xmlns:a16="http://schemas.microsoft.com/office/drawing/2014/main" val="2351731104"/>
                    </a:ext>
                  </a:extLst>
                </a:gridCol>
                <a:gridCol w="3041055">
                  <a:extLst>
                    <a:ext uri="{9D8B030D-6E8A-4147-A177-3AD203B41FA5}">
                      <a16:colId xmlns:a16="http://schemas.microsoft.com/office/drawing/2014/main" val="3846312822"/>
                    </a:ext>
                  </a:extLst>
                </a:gridCol>
              </a:tblGrid>
              <a:tr h="821094">
                <a:tc>
                  <a:txBody>
                    <a:bodyPr/>
                    <a:lstStyle/>
                    <a:p>
                      <a:pPr algn="ctr"/>
                      <a:r>
                        <a:rPr lang="es-MX" sz="1600" dirty="0" smtClean="0"/>
                        <a:t>Actividades de reforzamientos para los alumnos</a:t>
                      </a:r>
                      <a:endParaRPr lang="es-ES_tradnl" sz="1600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 smtClean="0"/>
                        <a:t>Acciones para los</a:t>
                      </a:r>
                      <a:r>
                        <a:rPr lang="es-MX" sz="1600" baseline="0" dirty="0" smtClean="0"/>
                        <a:t> alumnos que requieren apoyo</a:t>
                      </a:r>
                    </a:p>
                    <a:p>
                      <a:pPr algn="ctr"/>
                      <a:r>
                        <a:rPr lang="es-MX" sz="1600" baseline="0" dirty="0" smtClean="0"/>
                        <a:t>ADECUACIONES CURRICULARES 3ª AÑO</a:t>
                      </a:r>
                      <a:endParaRPr lang="es-ES_tradnl" sz="1600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 smtClean="0"/>
                        <a:t>Materiales</a:t>
                      </a:r>
                      <a:endParaRPr lang="es-ES_tradnl" sz="1600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34538813"/>
                  </a:ext>
                </a:extLst>
              </a:tr>
              <a:tr h="3083942"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r>
                        <a:rPr lang="es-MX" sz="1600" dirty="0" smtClean="0">
                          <a:latin typeface="Century Gothic" panose="020B0502020202020204" pitchFamily="34" charset="0"/>
                        </a:rPr>
                        <a:t>Observa el programa APRENDE EN CASA III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r>
                        <a:rPr lang="es-MX" sz="1600" dirty="0" smtClean="0">
                          <a:latin typeface="Century Gothic" panose="020B0502020202020204" pitchFamily="34" charset="0"/>
                        </a:rPr>
                        <a:t>Elige</a:t>
                      </a:r>
                      <a:r>
                        <a:rPr lang="es-MX" sz="1600" baseline="0" dirty="0" smtClean="0">
                          <a:latin typeface="Century Gothic" panose="020B0502020202020204" pitchFamily="34" charset="0"/>
                        </a:rPr>
                        <a:t> una acción acerca del cuidado del medio ambiente y realiza un cartel en donde puedas exponer al resto de tus compañeros ¿Qué es mejor, para cuidar el medio ambiente? 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endParaRPr lang="es-MX" sz="1600" baseline="0" dirty="0" smtClean="0">
                        <a:latin typeface="Century Gothic" panose="020B0502020202020204" pitchFamily="34" charset="0"/>
                      </a:endParaRPr>
                    </a:p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endParaRPr lang="es-MX" sz="1600" b="1" baseline="0" dirty="0" smtClean="0">
                        <a:solidFill>
                          <a:srgbClr val="FF000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r>
                        <a:rPr lang="es-MX" sz="1600" b="1" baseline="0" dirty="0" smtClean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NOTA: Esta tarea deberá estar lista para la clase en línea.</a:t>
                      </a:r>
                      <a:endParaRPr lang="es-MX" sz="1800" b="1" dirty="0" smtClean="0">
                        <a:solidFill>
                          <a:srgbClr val="FF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_tradnl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>
                          <a:latin typeface="Century Gothic" panose="020B0502020202020204" pitchFamily="34" charset="0"/>
                        </a:rPr>
                        <a:t>Cartel </a:t>
                      </a:r>
                    </a:p>
                    <a:p>
                      <a:r>
                        <a:rPr lang="es-ES" dirty="0" smtClean="0">
                          <a:latin typeface="Century Gothic" panose="020B0502020202020204" pitchFamily="34" charset="0"/>
                        </a:rPr>
                        <a:t>Recortes</a:t>
                      </a:r>
                    </a:p>
                    <a:p>
                      <a:r>
                        <a:rPr lang="es-ES" dirty="0" smtClean="0">
                          <a:latin typeface="Century Gothic" panose="020B0502020202020204" pitchFamily="34" charset="0"/>
                        </a:rPr>
                        <a:t>Dibujos</a:t>
                      </a:r>
                    </a:p>
                    <a:p>
                      <a:r>
                        <a:rPr lang="es-ES" dirty="0" smtClean="0">
                          <a:latin typeface="Century Gothic" panose="020B0502020202020204" pitchFamily="34" charset="0"/>
                        </a:rPr>
                        <a:t>Colores</a:t>
                      </a:r>
                    </a:p>
                    <a:p>
                      <a:endParaRPr lang="es-ES" dirty="0" smtClean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988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800770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s://i.pinimg.com/564x/ef/75/e1/ef75e11e054361eeffa5c064acd9b9c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2662949" y="-2662948"/>
            <a:ext cx="6858001" cy="121838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ángulo redondeado 2"/>
          <p:cNvSpPr/>
          <p:nvPr/>
        </p:nvSpPr>
        <p:spPr>
          <a:xfrm>
            <a:off x="3783838" y="439671"/>
            <a:ext cx="4616222" cy="1114810"/>
          </a:xfrm>
          <a:prstGeom prst="roundRect">
            <a:avLst/>
          </a:prstGeom>
          <a:ln w="762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  <a:spcAft>
                <a:spcPts val="0"/>
              </a:spcAft>
            </a:pPr>
            <a:r>
              <a:rPr lang="es-MX" sz="4400" b="1" dirty="0" smtClean="0">
                <a:solidFill>
                  <a:srgbClr val="00000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RESULTADOS</a:t>
            </a:r>
            <a:endParaRPr lang="es-ES_tradnl" sz="44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1828800" y="2299063"/>
            <a:ext cx="8595360" cy="34470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000" dirty="0" smtClean="0">
                <a:latin typeface="Century Gothic" panose="020B0502020202020204" pitchFamily="34" charset="0"/>
              </a:rPr>
              <a:t>La actividad impacta de cierta manera dos campos de formación académica como el de exploración y conocimiento del mundo natural y social al proponer acciones que ayudan a cuidar el medio ambiente y el de lenguaje y comunicación </a:t>
            </a:r>
            <a:r>
              <a:rPr lang="es-ES" sz="2000" dirty="0" smtClean="0">
                <a:latin typeface="Century Gothic" panose="020B0502020202020204" pitchFamily="34" charset="0"/>
              </a:rPr>
              <a:t> en donde logran expresarse acerca de algunos temas en especifico y atienden lo que interactúan con otras personas de la familia al realizar la exposición a través de recortes y dibujos dando a conocer las acciones para cuidar el medio ambiente y porque es mejor hacerlo de cierta manera y asumen su compromiso de la importancia de cuidar el medio ambiente. </a:t>
            </a:r>
            <a:endParaRPr lang="es-MX" sz="2000" b="1" dirty="0">
              <a:latin typeface="Century Gothic" panose="020B0502020202020204" pitchFamily="34" charset="0"/>
            </a:endParaRPr>
          </a:p>
          <a:p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35779022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s://i.pinimg.com/564x/ef/75/e1/ef75e11e054361eeffa5c064acd9b9c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2662949" y="-2662948"/>
            <a:ext cx="6858001" cy="121838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0597" y="1208091"/>
            <a:ext cx="3178074" cy="5649909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85479" y="1208091"/>
            <a:ext cx="3178074" cy="5649909"/>
          </a:xfrm>
          <a:prstGeom prst="rect">
            <a:avLst/>
          </a:prstGeom>
        </p:spPr>
      </p:pic>
      <p:sp>
        <p:nvSpPr>
          <p:cNvPr id="7" name="Rectángulo redondeado 6"/>
          <p:cNvSpPr/>
          <p:nvPr/>
        </p:nvSpPr>
        <p:spPr>
          <a:xfrm>
            <a:off x="757646" y="230666"/>
            <a:ext cx="10463348" cy="1114810"/>
          </a:xfrm>
          <a:prstGeom prst="roundRect">
            <a:avLst/>
          </a:prstGeom>
          <a:ln w="762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  <a:spcAft>
                <a:spcPts val="0"/>
              </a:spcAft>
            </a:pPr>
            <a:r>
              <a:rPr lang="es-MX" sz="4400" b="1" dirty="0" smtClean="0">
                <a:solidFill>
                  <a:srgbClr val="00000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EVIDENCIAS FOTOGRAFICAS </a:t>
            </a:r>
            <a:endParaRPr lang="es-ES_tradnl" sz="44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6744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s://i.pinimg.com/564x/ef/75/e1/ef75e11e054361eeffa5c064acd9b9c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2662949" y="-2662948"/>
            <a:ext cx="6858001" cy="121838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Imagen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79313" y="-156754"/>
            <a:ext cx="3857625" cy="6858000"/>
          </a:xfrm>
          <a:prstGeom prst="rect">
            <a:avLst/>
          </a:prstGeom>
        </p:spPr>
      </p:pic>
      <p:pic>
        <p:nvPicPr>
          <p:cNvPr id="4" name="Imagen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9850" y="0"/>
            <a:ext cx="385762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866995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355</Words>
  <Application>Microsoft Office PowerPoint</Application>
  <PresentationFormat>Panorámica</PresentationFormat>
  <Paragraphs>35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12" baseType="lpstr">
      <vt:lpstr>Arial</vt:lpstr>
      <vt:lpstr>Calibri</vt:lpstr>
      <vt:lpstr>Calibri Light</vt:lpstr>
      <vt:lpstr>Century Gothic</vt:lpstr>
      <vt:lpstr>Times New Roman</vt:lpstr>
      <vt:lpstr>Wingdings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yadiraapolomoo@gmail.com</dc:creator>
  <cp:lastModifiedBy>yadiraapolomoo@gmail.com</cp:lastModifiedBy>
  <cp:revision>4</cp:revision>
  <dcterms:created xsi:type="dcterms:W3CDTF">2021-04-28T00:10:15Z</dcterms:created>
  <dcterms:modified xsi:type="dcterms:W3CDTF">2021-04-28T00:50:10Z</dcterms:modified>
</cp:coreProperties>
</file>