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7559675" cy="100806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5"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79" autoAdjust="0"/>
    <p:restoredTop sz="94660"/>
  </p:normalViewPr>
  <p:slideViewPr>
    <p:cSldViewPr snapToGrid="0" showGuides="1">
      <p:cViewPr>
        <p:scale>
          <a:sx n="100" d="100"/>
          <a:sy n="100" d="100"/>
        </p:scale>
        <p:origin x="1248" y="-882"/>
      </p:cViewPr>
      <p:guideLst>
        <p:guide orient="horz" pos="3175"/>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649770"/>
            <a:ext cx="6425724" cy="3509551"/>
          </a:xfrm>
        </p:spPr>
        <p:txBody>
          <a:bodyPr anchor="b"/>
          <a:lstStyle>
            <a:lvl1pPr algn="ctr">
              <a:defRPr sz="496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44960" y="5294662"/>
            <a:ext cx="5669756" cy="2433817"/>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3B01168D-B27A-4F02-A692-98F04C736ADE}" type="datetimeFigureOut">
              <a:rPr lang="es-MX" smtClean="0"/>
              <a:t>27/04/2021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F5C870-8C53-4797-B102-5943BC5FEBD4}" type="slidenum">
              <a:rPr lang="es-MX" smtClean="0"/>
              <a:t>‹Nº›</a:t>
            </a:fld>
            <a:endParaRPr lang="es-MX" dirty="0"/>
          </a:p>
        </p:txBody>
      </p:sp>
    </p:spTree>
    <p:extLst>
      <p:ext uri="{BB962C8B-B14F-4D97-AF65-F5344CB8AC3E}">
        <p14:creationId xmlns:p14="http://schemas.microsoft.com/office/powerpoint/2010/main" val="495781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B01168D-B27A-4F02-A692-98F04C736ADE}" type="datetimeFigureOut">
              <a:rPr lang="es-MX" smtClean="0"/>
              <a:t>27/04/2021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F5C870-8C53-4797-B102-5943BC5FEBD4}" type="slidenum">
              <a:rPr lang="es-MX" smtClean="0"/>
              <a:t>‹Nº›</a:t>
            </a:fld>
            <a:endParaRPr lang="es-MX" dirty="0"/>
          </a:p>
        </p:txBody>
      </p:sp>
    </p:spTree>
    <p:extLst>
      <p:ext uri="{BB962C8B-B14F-4D97-AF65-F5344CB8AC3E}">
        <p14:creationId xmlns:p14="http://schemas.microsoft.com/office/powerpoint/2010/main" val="1717425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36700"/>
            <a:ext cx="1630055" cy="854286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19728" y="536700"/>
            <a:ext cx="4795669" cy="854286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B01168D-B27A-4F02-A692-98F04C736ADE}" type="datetimeFigureOut">
              <a:rPr lang="es-MX" smtClean="0"/>
              <a:t>27/04/2021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F5C870-8C53-4797-B102-5943BC5FEBD4}" type="slidenum">
              <a:rPr lang="es-MX" smtClean="0"/>
              <a:t>‹Nº›</a:t>
            </a:fld>
            <a:endParaRPr lang="es-MX" dirty="0"/>
          </a:p>
        </p:txBody>
      </p:sp>
    </p:spTree>
    <p:extLst>
      <p:ext uri="{BB962C8B-B14F-4D97-AF65-F5344CB8AC3E}">
        <p14:creationId xmlns:p14="http://schemas.microsoft.com/office/powerpoint/2010/main" val="1049962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B01168D-B27A-4F02-A692-98F04C736ADE}" type="datetimeFigureOut">
              <a:rPr lang="es-MX" smtClean="0"/>
              <a:t>27/04/2021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F5C870-8C53-4797-B102-5943BC5FEBD4}" type="slidenum">
              <a:rPr lang="es-MX" smtClean="0"/>
              <a:t>‹Nº›</a:t>
            </a:fld>
            <a:endParaRPr lang="es-MX" dirty="0"/>
          </a:p>
        </p:txBody>
      </p:sp>
    </p:spTree>
    <p:extLst>
      <p:ext uri="{BB962C8B-B14F-4D97-AF65-F5344CB8AC3E}">
        <p14:creationId xmlns:p14="http://schemas.microsoft.com/office/powerpoint/2010/main" val="3237357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15791" y="2513159"/>
            <a:ext cx="6520220" cy="4193259"/>
          </a:xfrm>
        </p:spPr>
        <p:txBody>
          <a:bodyPr anchor="b"/>
          <a:lstStyle>
            <a:lvl1pPr>
              <a:defRPr sz="496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15791" y="6746088"/>
            <a:ext cx="6520220" cy="2205136"/>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B01168D-B27A-4F02-A692-98F04C736ADE}" type="datetimeFigureOut">
              <a:rPr lang="es-MX" smtClean="0"/>
              <a:t>27/04/2021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F5C870-8C53-4797-B102-5943BC5FEBD4}" type="slidenum">
              <a:rPr lang="es-MX" smtClean="0"/>
              <a:t>‹Nº›</a:t>
            </a:fld>
            <a:endParaRPr lang="es-MX" dirty="0"/>
          </a:p>
        </p:txBody>
      </p:sp>
    </p:spTree>
    <p:extLst>
      <p:ext uri="{BB962C8B-B14F-4D97-AF65-F5344CB8AC3E}">
        <p14:creationId xmlns:p14="http://schemas.microsoft.com/office/powerpoint/2010/main" val="3745987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19728" y="2683500"/>
            <a:ext cx="3212862" cy="639606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27085" y="2683500"/>
            <a:ext cx="3212862" cy="639606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B01168D-B27A-4F02-A692-98F04C736ADE}" type="datetimeFigureOut">
              <a:rPr lang="es-MX" smtClean="0"/>
              <a:t>27/04/2021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A9F5C870-8C53-4797-B102-5943BC5FEBD4}" type="slidenum">
              <a:rPr lang="es-MX" smtClean="0"/>
              <a:t>‹Nº›</a:t>
            </a:fld>
            <a:endParaRPr lang="es-MX" dirty="0"/>
          </a:p>
        </p:txBody>
      </p:sp>
    </p:spTree>
    <p:extLst>
      <p:ext uri="{BB962C8B-B14F-4D97-AF65-F5344CB8AC3E}">
        <p14:creationId xmlns:p14="http://schemas.microsoft.com/office/powerpoint/2010/main" val="3004433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20712" y="536702"/>
            <a:ext cx="6520220" cy="1948455"/>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20713" y="2471154"/>
            <a:ext cx="3198096" cy="1211074"/>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s-ES"/>
              <a:t>Haga clic para modificar los estilos de texto del patrón</a:t>
            </a:r>
          </a:p>
        </p:txBody>
      </p:sp>
      <p:sp>
        <p:nvSpPr>
          <p:cNvPr id="4" name="Content Placeholder 3"/>
          <p:cNvSpPr>
            <a:spLocks noGrp="1"/>
          </p:cNvSpPr>
          <p:nvPr>
            <p:ph sz="half" idx="2"/>
          </p:nvPr>
        </p:nvSpPr>
        <p:spPr>
          <a:xfrm>
            <a:off x="520713" y="3682228"/>
            <a:ext cx="3198096" cy="54160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27086" y="2471154"/>
            <a:ext cx="3213847" cy="1211074"/>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s-ES"/>
              <a:t>Haga clic para modificar los estilos de texto del patrón</a:t>
            </a:r>
          </a:p>
        </p:txBody>
      </p:sp>
      <p:sp>
        <p:nvSpPr>
          <p:cNvPr id="6" name="Content Placeholder 5"/>
          <p:cNvSpPr>
            <a:spLocks noGrp="1"/>
          </p:cNvSpPr>
          <p:nvPr>
            <p:ph sz="quarter" idx="4"/>
          </p:nvPr>
        </p:nvSpPr>
        <p:spPr>
          <a:xfrm>
            <a:off x="3827086" y="3682228"/>
            <a:ext cx="3213847" cy="54160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B01168D-B27A-4F02-A692-98F04C736ADE}" type="datetimeFigureOut">
              <a:rPr lang="es-MX" smtClean="0"/>
              <a:t>27/04/2021</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A9F5C870-8C53-4797-B102-5943BC5FEBD4}" type="slidenum">
              <a:rPr lang="es-MX" smtClean="0"/>
              <a:t>‹Nº›</a:t>
            </a:fld>
            <a:endParaRPr lang="es-MX" dirty="0"/>
          </a:p>
        </p:txBody>
      </p:sp>
    </p:spTree>
    <p:extLst>
      <p:ext uri="{BB962C8B-B14F-4D97-AF65-F5344CB8AC3E}">
        <p14:creationId xmlns:p14="http://schemas.microsoft.com/office/powerpoint/2010/main" val="3103217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B01168D-B27A-4F02-A692-98F04C736ADE}" type="datetimeFigureOut">
              <a:rPr lang="es-MX" smtClean="0"/>
              <a:t>27/04/2021</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A9F5C870-8C53-4797-B102-5943BC5FEBD4}" type="slidenum">
              <a:rPr lang="es-MX" smtClean="0"/>
              <a:t>‹Nº›</a:t>
            </a:fld>
            <a:endParaRPr lang="es-MX" dirty="0"/>
          </a:p>
        </p:txBody>
      </p:sp>
    </p:spTree>
    <p:extLst>
      <p:ext uri="{BB962C8B-B14F-4D97-AF65-F5344CB8AC3E}">
        <p14:creationId xmlns:p14="http://schemas.microsoft.com/office/powerpoint/2010/main" val="4075317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01168D-B27A-4F02-A692-98F04C736ADE}" type="datetimeFigureOut">
              <a:rPr lang="es-MX" smtClean="0"/>
              <a:t>27/04/2021</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A9F5C870-8C53-4797-B102-5943BC5FEBD4}" type="slidenum">
              <a:rPr lang="es-MX" smtClean="0"/>
              <a:t>‹Nº›</a:t>
            </a:fld>
            <a:endParaRPr lang="es-MX" dirty="0"/>
          </a:p>
        </p:txBody>
      </p:sp>
    </p:spTree>
    <p:extLst>
      <p:ext uri="{BB962C8B-B14F-4D97-AF65-F5344CB8AC3E}">
        <p14:creationId xmlns:p14="http://schemas.microsoft.com/office/powerpoint/2010/main" val="3482881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712" y="672042"/>
            <a:ext cx="2438192" cy="2352146"/>
          </a:xfrm>
        </p:spPr>
        <p:txBody>
          <a:bodyPr anchor="b"/>
          <a:lstStyle>
            <a:lvl1pPr>
              <a:defRPr sz="2645"/>
            </a:lvl1pPr>
          </a:lstStyle>
          <a:p>
            <a:r>
              <a:rPr lang="es-ES"/>
              <a:t>Haga clic para modificar el estilo de título del patrón</a:t>
            </a:r>
            <a:endParaRPr lang="en-US" dirty="0"/>
          </a:p>
        </p:txBody>
      </p:sp>
      <p:sp>
        <p:nvSpPr>
          <p:cNvPr id="3" name="Content Placeholder 2"/>
          <p:cNvSpPr>
            <a:spLocks noGrp="1"/>
          </p:cNvSpPr>
          <p:nvPr>
            <p:ph idx="1"/>
          </p:nvPr>
        </p:nvSpPr>
        <p:spPr>
          <a:xfrm>
            <a:off x="3213847" y="1451426"/>
            <a:ext cx="3827085" cy="716377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20712" y="3024188"/>
            <a:ext cx="2438192" cy="5602681"/>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B01168D-B27A-4F02-A692-98F04C736ADE}" type="datetimeFigureOut">
              <a:rPr lang="es-MX" smtClean="0"/>
              <a:t>27/04/2021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A9F5C870-8C53-4797-B102-5943BC5FEBD4}" type="slidenum">
              <a:rPr lang="es-MX" smtClean="0"/>
              <a:t>‹Nº›</a:t>
            </a:fld>
            <a:endParaRPr lang="es-MX" dirty="0"/>
          </a:p>
        </p:txBody>
      </p:sp>
    </p:spTree>
    <p:extLst>
      <p:ext uri="{BB962C8B-B14F-4D97-AF65-F5344CB8AC3E}">
        <p14:creationId xmlns:p14="http://schemas.microsoft.com/office/powerpoint/2010/main" val="3191845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712" y="672042"/>
            <a:ext cx="2438192" cy="2352146"/>
          </a:xfrm>
        </p:spPr>
        <p:txBody>
          <a:bodyPr anchor="b"/>
          <a:lstStyle>
            <a:lvl1pPr>
              <a:defRPr sz="2645"/>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213847" y="1451426"/>
            <a:ext cx="3827085" cy="716377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520712" y="3024188"/>
            <a:ext cx="2438192" cy="5602681"/>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B01168D-B27A-4F02-A692-98F04C736ADE}" type="datetimeFigureOut">
              <a:rPr lang="es-MX" smtClean="0"/>
              <a:t>27/04/2021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A9F5C870-8C53-4797-B102-5943BC5FEBD4}" type="slidenum">
              <a:rPr lang="es-MX" smtClean="0"/>
              <a:t>‹Nº›</a:t>
            </a:fld>
            <a:endParaRPr lang="es-MX" dirty="0"/>
          </a:p>
        </p:txBody>
      </p:sp>
    </p:spTree>
    <p:extLst>
      <p:ext uri="{BB962C8B-B14F-4D97-AF65-F5344CB8AC3E}">
        <p14:creationId xmlns:p14="http://schemas.microsoft.com/office/powerpoint/2010/main" val="4262930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36702"/>
            <a:ext cx="6520220" cy="1948455"/>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19728" y="2683500"/>
            <a:ext cx="6520220" cy="639606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19728" y="9343248"/>
            <a:ext cx="1700927" cy="536700"/>
          </a:xfrm>
          <a:prstGeom prst="rect">
            <a:avLst/>
          </a:prstGeom>
        </p:spPr>
        <p:txBody>
          <a:bodyPr vert="horz" lIns="91440" tIns="45720" rIns="91440" bIns="45720" rtlCol="0" anchor="ctr"/>
          <a:lstStyle>
            <a:lvl1pPr algn="l">
              <a:defRPr sz="992">
                <a:solidFill>
                  <a:schemeClr val="tx1">
                    <a:tint val="75000"/>
                  </a:schemeClr>
                </a:solidFill>
              </a:defRPr>
            </a:lvl1pPr>
          </a:lstStyle>
          <a:p>
            <a:fld id="{3B01168D-B27A-4F02-A692-98F04C736ADE}" type="datetimeFigureOut">
              <a:rPr lang="es-MX" smtClean="0"/>
              <a:t>27/04/2021</a:t>
            </a:fld>
            <a:endParaRPr lang="es-MX" dirty="0"/>
          </a:p>
        </p:txBody>
      </p:sp>
      <p:sp>
        <p:nvSpPr>
          <p:cNvPr id="5" name="Footer Placeholder 4"/>
          <p:cNvSpPr>
            <a:spLocks noGrp="1"/>
          </p:cNvSpPr>
          <p:nvPr>
            <p:ph type="ftr" sz="quarter" idx="3"/>
          </p:nvPr>
        </p:nvSpPr>
        <p:spPr>
          <a:xfrm>
            <a:off x="2504143" y="9343248"/>
            <a:ext cx="2551390" cy="53670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s-MX" dirty="0"/>
          </a:p>
        </p:txBody>
      </p:sp>
      <p:sp>
        <p:nvSpPr>
          <p:cNvPr id="6" name="Slide Number Placeholder 5"/>
          <p:cNvSpPr>
            <a:spLocks noGrp="1"/>
          </p:cNvSpPr>
          <p:nvPr>
            <p:ph type="sldNum" sz="quarter" idx="4"/>
          </p:nvPr>
        </p:nvSpPr>
        <p:spPr>
          <a:xfrm>
            <a:off x="5339020" y="9343248"/>
            <a:ext cx="1700927" cy="536700"/>
          </a:xfrm>
          <a:prstGeom prst="rect">
            <a:avLst/>
          </a:prstGeom>
        </p:spPr>
        <p:txBody>
          <a:bodyPr vert="horz" lIns="91440" tIns="45720" rIns="91440" bIns="45720" rtlCol="0" anchor="ctr"/>
          <a:lstStyle>
            <a:lvl1pPr algn="r">
              <a:defRPr sz="992">
                <a:solidFill>
                  <a:schemeClr val="tx1">
                    <a:tint val="75000"/>
                  </a:schemeClr>
                </a:solidFill>
              </a:defRPr>
            </a:lvl1pPr>
          </a:lstStyle>
          <a:p>
            <a:fld id="{A9F5C870-8C53-4797-B102-5943BC5FEBD4}" type="slidenum">
              <a:rPr lang="es-MX" smtClean="0"/>
              <a:t>‹Nº›</a:t>
            </a:fld>
            <a:endParaRPr lang="es-MX" dirty="0"/>
          </a:p>
        </p:txBody>
      </p:sp>
    </p:spTree>
    <p:extLst>
      <p:ext uri="{BB962C8B-B14F-4D97-AF65-F5344CB8AC3E}">
        <p14:creationId xmlns:p14="http://schemas.microsoft.com/office/powerpoint/2010/main" val="23386989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F5D5603C-13B0-47CB-87A7-911976505E4A}"/>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1223926" y="1344261"/>
            <a:ext cx="6163765" cy="6538854"/>
          </a:xfrm>
          <a:prstGeom prst="rect">
            <a:avLst/>
          </a:prstGeom>
          <a:ln>
            <a:noFill/>
          </a:ln>
          <a:extLst>
            <a:ext uri="{53640926-AAD7-44D8-BBD7-CCE9431645EC}">
              <a14:shadowObscured xmlns:a14="http://schemas.microsoft.com/office/drawing/2010/main"/>
            </a:ext>
          </a:extLst>
        </p:spPr>
      </p:pic>
      <p:sp>
        <p:nvSpPr>
          <p:cNvPr id="5" name="Rectángulo 4">
            <a:extLst>
              <a:ext uri="{FF2B5EF4-FFF2-40B4-BE49-F238E27FC236}">
                <a16:creationId xmlns:a16="http://schemas.microsoft.com/office/drawing/2014/main" id="{A4864214-8F64-4B83-A5DE-92592901AB2D}"/>
              </a:ext>
            </a:extLst>
          </p:cNvPr>
          <p:cNvSpPr/>
          <p:nvPr/>
        </p:nvSpPr>
        <p:spPr>
          <a:xfrm>
            <a:off x="297929" y="415174"/>
            <a:ext cx="3496791" cy="545662"/>
          </a:xfrm>
          <a:prstGeom prst="rect">
            <a:avLst/>
          </a:prstGeom>
        </p:spPr>
        <p:txBody>
          <a:bodyPr wrap="none">
            <a:spAutoFit/>
          </a:bodyPr>
          <a:lstStyle/>
          <a:p>
            <a:pPr marL="300650" indent="-300650">
              <a:buFont typeface="Wingdings" panose="05000000000000000000" pitchFamily="2" charset="2"/>
              <a:buChar char="Ø"/>
            </a:pPr>
            <a:r>
              <a:rPr lang="es-MX" sz="2946" dirty="0">
                <a:solidFill>
                  <a:schemeClr val="accent1"/>
                </a:solidFill>
                <a:latin typeface="Ink Free" panose="03080402000500000000" pitchFamily="66" charset="0"/>
              </a:rPr>
              <a:t>Diario de la alumna</a:t>
            </a:r>
            <a:endParaRPr lang="es-MX" sz="2946" dirty="0">
              <a:solidFill>
                <a:schemeClr val="accent1"/>
              </a:solidFill>
            </a:endParaRPr>
          </a:p>
        </p:txBody>
      </p:sp>
      <p:sp>
        <p:nvSpPr>
          <p:cNvPr id="6" name="CuadroTexto 5">
            <a:extLst>
              <a:ext uri="{FF2B5EF4-FFF2-40B4-BE49-F238E27FC236}">
                <a16:creationId xmlns:a16="http://schemas.microsoft.com/office/drawing/2014/main" id="{E30FF41B-9B3F-4FA2-9299-43298DB9BACA}"/>
              </a:ext>
            </a:extLst>
          </p:cNvPr>
          <p:cNvSpPr txBox="1"/>
          <p:nvPr/>
        </p:nvSpPr>
        <p:spPr>
          <a:xfrm>
            <a:off x="297927" y="914065"/>
            <a:ext cx="3457582" cy="1258293"/>
          </a:xfrm>
          <a:prstGeom prst="rect">
            <a:avLst/>
          </a:prstGeom>
          <a:solidFill>
            <a:schemeClr val="bg2">
              <a:lumMod val="90000"/>
            </a:schemeClr>
          </a:solidFill>
        </p:spPr>
        <p:txBody>
          <a:bodyPr wrap="square" rtlCol="0">
            <a:spAutoFit/>
          </a:bodyPr>
          <a:lstStyle/>
          <a:p>
            <a:pPr algn="ctr"/>
            <a:endParaRPr lang="es-MX" sz="1894" dirty="0"/>
          </a:p>
          <a:p>
            <a:pPr algn="ctr"/>
            <a:endParaRPr lang="es-MX" sz="1894" dirty="0"/>
          </a:p>
          <a:p>
            <a:pPr algn="ctr"/>
            <a:endParaRPr lang="es-MX" sz="1894" dirty="0"/>
          </a:p>
          <a:p>
            <a:pPr algn="ctr"/>
            <a:endParaRPr lang="es-MX" sz="1894" dirty="0"/>
          </a:p>
        </p:txBody>
      </p:sp>
      <p:pic>
        <p:nvPicPr>
          <p:cNvPr id="7" name="Imagen 6">
            <a:extLst>
              <a:ext uri="{FF2B5EF4-FFF2-40B4-BE49-F238E27FC236}">
                <a16:creationId xmlns:a16="http://schemas.microsoft.com/office/drawing/2014/main" id="{EE1E30FC-BE54-4826-9475-239779B5B45E}"/>
              </a:ext>
            </a:extLst>
          </p:cNvPr>
          <p:cNvPicPr>
            <a:picLocks noChangeAspect="1"/>
          </p:cNvPicPr>
          <p:nvPr/>
        </p:nvPicPr>
        <p:blipFill>
          <a:blip r:embed="rId3"/>
          <a:stretch>
            <a:fillRect/>
          </a:stretch>
        </p:blipFill>
        <p:spPr>
          <a:xfrm>
            <a:off x="458558" y="6991961"/>
            <a:ext cx="1132055" cy="2764510"/>
          </a:xfrm>
          <a:prstGeom prst="rect">
            <a:avLst/>
          </a:prstGeom>
        </p:spPr>
      </p:pic>
      <p:sp>
        <p:nvSpPr>
          <p:cNvPr id="8" name="CuadroTexto 7">
            <a:extLst>
              <a:ext uri="{FF2B5EF4-FFF2-40B4-BE49-F238E27FC236}">
                <a16:creationId xmlns:a16="http://schemas.microsoft.com/office/drawing/2014/main" id="{2F8060AB-7111-4017-88B0-763536F4DFBB}"/>
              </a:ext>
            </a:extLst>
          </p:cNvPr>
          <p:cNvSpPr txBox="1"/>
          <p:nvPr/>
        </p:nvSpPr>
        <p:spPr>
          <a:xfrm>
            <a:off x="4111112" y="334216"/>
            <a:ext cx="3357939" cy="1258293"/>
          </a:xfrm>
          <a:prstGeom prst="rect">
            <a:avLst/>
          </a:prstGeom>
          <a:noFill/>
        </p:spPr>
        <p:txBody>
          <a:bodyPr wrap="square" rtlCol="0">
            <a:spAutoFit/>
          </a:bodyPr>
          <a:lstStyle/>
          <a:p>
            <a:r>
              <a:rPr lang="es-MX" sz="1894" b="1" dirty="0">
                <a:latin typeface="Ink Free" panose="03080402000500000000" pitchFamily="66" charset="0"/>
              </a:rPr>
              <a:t>La asistencia las jornadas de práctica se corroborara con la actividad de entrega de diario a diario en escuela en red .</a:t>
            </a:r>
          </a:p>
        </p:txBody>
      </p:sp>
      <p:sp>
        <p:nvSpPr>
          <p:cNvPr id="9" name="Rectángulo: esquinas redondeadas 8">
            <a:extLst>
              <a:ext uri="{FF2B5EF4-FFF2-40B4-BE49-F238E27FC236}">
                <a16:creationId xmlns:a16="http://schemas.microsoft.com/office/drawing/2014/main" id="{BF03A648-E19F-4915-87A9-6D2BC0412280}"/>
              </a:ext>
            </a:extLst>
          </p:cNvPr>
          <p:cNvSpPr/>
          <p:nvPr/>
        </p:nvSpPr>
        <p:spPr>
          <a:xfrm>
            <a:off x="1428719" y="5830285"/>
            <a:ext cx="6030807" cy="3916124"/>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894" dirty="0"/>
          </a:p>
        </p:txBody>
      </p:sp>
      <p:sp>
        <p:nvSpPr>
          <p:cNvPr id="11" name="Rectángulo 10">
            <a:extLst>
              <a:ext uri="{FF2B5EF4-FFF2-40B4-BE49-F238E27FC236}">
                <a16:creationId xmlns:a16="http://schemas.microsoft.com/office/drawing/2014/main" id="{DE7D9CD1-1E57-4568-B83A-9669B52643D8}"/>
              </a:ext>
            </a:extLst>
          </p:cNvPr>
          <p:cNvSpPr/>
          <p:nvPr/>
        </p:nvSpPr>
        <p:spPr>
          <a:xfrm>
            <a:off x="171404" y="967068"/>
            <a:ext cx="3606339" cy="1149802"/>
          </a:xfrm>
          <a:prstGeom prst="rect">
            <a:avLst/>
          </a:prstGeom>
        </p:spPr>
        <p:txBody>
          <a:bodyPr>
            <a:spAutoFit/>
          </a:bodyPr>
          <a:lstStyle/>
          <a:p>
            <a:pPr algn="ctr"/>
            <a:r>
              <a:rPr lang="es-MX" sz="1718" b="1" dirty="0">
                <a:solidFill>
                  <a:srgbClr val="0070C0"/>
                </a:solidFill>
                <a:latin typeface="Ink Free" panose="03080402000500000000" pitchFamily="66" charset="0"/>
              </a:rPr>
              <a:t>Jardín de niños Ramón G. Bonfil</a:t>
            </a:r>
          </a:p>
          <a:p>
            <a:pPr algn="ctr"/>
            <a:r>
              <a:rPr lang="es-MX" sz="1718" b="1" dirty="0">
                <a:solidFill>
                  <a:srgbClr val="0070C0"/>
                </a:solidFill>
                <a:latin typeface="Ink Free" panose="03080402000500000000" pitchFamily="66" charset="0"/>
              </a:rPr>
              <a:t>2° y 3° B</a:t>
            </a:r>
          </a:p>
          <a:p>
            <a:pPr algn="ctr"/>
            <a:r>
              <a:rPr lang="es-MX" sz="1718" b="1" dirty="0">
                <a:solidFill>
                  <a:srgbClr val="0070C0"/>
                </a:solidFill>
                <a:latin typeface="Ink Free" panose="03080402000500000000" pitchFamily="66" charset="0"/>
              </a:rPr>
              <a:t>Educadora practicante: Belén Zapata Castillo </a:t>
            </a:r>
          </a:p>
        </p:txBody>
      </p:sp>
      <p:sp>
        <p:nvSpPr>
          <p:cNvPr id="12" name="Rectángulo 11">
            <a:extLst>
              <a:ext uri="{FF2B5EF4-FFF2-40B4-BE49-F238E27FC236}">
                <a16:creationId xmlns:a16="http://schemas.microsoft.com/office/drawing/2014/main" id="{75769379-B2AD-4AD9-AEAA-F65BD3C27A6B}"/>
              </a:ext>
            </a:extLst>
          </p:cNvPr>
          <p:cNvSpPr/>
          <p:nvPr/>
        </p:nvSpPr>
        <p:spPr>
          <a:xfrm rot="21416216">
            <a:off x="5611599" y="1600814"/>
            <a:ext cx="1702845" cy="440659"/>
          </a:xfrm>
          <a:prstGeom prst="rect">
            <a:avLst/>
          </a:prstGeom>
        </p:spPr>
        <p:txBody>
          <a:bodyPr wrap="square">
            <a:spAutoFit/>
          </a:bodyPr>
          <a:lstStyle/>
          <a:p>
            <a:pPr algn="ctr"/>
            <a:r>
              <a:rPr lang="es-MX" sz="2291" dirty="0">
                <a:latin typeface="Berlin Sans FB" panose="020E0602020502020306" pitchFamily="34" charset="0"/>
              </a:rPr>
              <a:t>27/04/2021</a:t>
            </a:r>
          </a:p>
        </p:txBody>
      </p:sp>
      <p:sp>
        <p:nvSpPr>
          <p:cNvPr id="13" name="Signo de multiplicación 12">
            <a:extLst>
              <a:ext uri="{FF2B5EF4-FFF2-40B4-BE49-F238E27FC236}">
                <a16:creationId xmlns:a16="http://schemas.microsoft.com/office/drawing/2014/main" id="{9B4F683B-67EA-4D82-AC18-924372578478}"/>
              </a:ext>
            </a:extLst>
          </p:cNvPr>
          <p:cNvSpPr/>
          <p:nvPr/>
        </p:nvSpPr>
        <p:spPr>
          <a:xfrm>
            <a:off x="6636723" y="2505142"/>
            <a:ext cx="254547" cy="25864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4" dirty="0"/>
          </a:p>
        </p:txBody>
      </p:sp>
      <p:sp>
        <p:nvSpPr>
          <p:cNvPr id="14" name="Signo de multiplicación 13">
            <a:extLst>
              <a:ext uri="{FF2B5EF4-FFF2-40B4-BE49-F238E27FC236}">
                <a16:creationId xmlns:a16="http://schemas.microsoft.com/office/drawing/2014/main" id="{577C8956-914F-42A5-8730-C8DE932A81A4}"/>
              </a:ext>
            </a:extLst>
          </p:cNvPr>
          <p:cNvSpPr/>
          <p:nvPr/>
        </p:nvSpPr>
        <p:spPr>
          <a:xfrm>
            <a:off x="6198793" y="2372000"/>
            <a:ext cx="254547" cy="25864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4" dirty="0"/>
          </a:p>
        </p:txBody>
      </p:sp>
      <p:sp>
        <p:nvSpPr>
          <p:cNvPr id="16" name="Signo de multiplicación 15">
            <a:extLst>
              <a:ext uri="{FF2B5EF4-FFF2-40B4-BE49-F238E27FC236}">
                <a16:creationId xmlns:a16="http://schemas.microsoft.com/office/drawing/2014/main" id="{FCDE360B-A831-474D-B2C4-2CF27B8F51FF}"/>
              </a:ext>
            </a:extLst>
          </p:cNvPr>
          <p:cNvSpPr/>
          <p:nvPr/>
        </p:nvSpPr>
        <p:spPr>
          <a:xfrm>
            <a:off x="5178372" y="3338738"/>
            <a:ext cx="254547" cy="25864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4" dirty="0"/>
          </a:p>
        </p:txBody>
      </p:sp>
      <p:sp>
        <p:nvSpPr>
          <p:cNvPr id="17" name="CuadroTexto 16">
            <a:extLst>
              <a:ext uri="{FF2B5EF4-FFF2-40B4-BE49-F238E27FC236}">
                <a16:creationId xmlns:a16="http://schemas.microsoft.com/office/drawing/2014/main" id="{095723EB-62FC-4D09-A30E-A76084042566}"/>
              </a:ext>
            </a:extLst>
          </p:cNvPr>
          <p:cNvSpPr txBox="1"/>
          <p:nvPr/>
        </p:nvSpPr>
        <p:spPr>
          <a:xfrm>
            <a:off x="6402618" y="4908773"/>
            <a:ext cx="722759" cy="562333"/>
          </a:xfrm>
          <a:prstGeom prst="rect">
            <a:avLst/>
          </a:prstGeom>
          <a:noFill/>
        </p:spPr>
        <p:txBody>
          <a:bodyPr wrap="square" rtlCol="0">
            <a:spAutoFit/>
          </a:bodyPr>
          <a:lstStyle/>
          <a:p>
            <a:pPr algn="ctr"/>
            <a:r>
              <a:rPr lang="es-MX" sz="3054" dirty="0">
                <a:latin typeface="Berlin Sans FB" panose="020E0602020502020306" pitchFamily="34" charset="0"/>
              </a:rPr>
              <a:t>27</a:t>
            </a:r>
          </a:p>
        </p:txBody>
      </p:sp>
      <p:sp>
        <p:nvSpPr>
          <p:cNvPr id="18" name="Rectángulo 17">
            <a:extLst>
              <a:ext uri="{FF2B5EF4-FFF2-40B4-BE49-F238E27FC236}">
                <a16:creationId xmlns:a16="http://schemas.microsoft.com/office/drawing/2014/main" id="{B1221EFD-E84F-4E31-8F5F-94BC6FAA5E09}"/>
              </a:ext>
            </a:extLst>
          </p:cNvPr>
          <p:cNvSpPr/>
          <p:nvPr/>
        </p:nvSpPr>
        <p:spPr>
          <a:xfrm>
            <a:off x="6578691" y="4055520"/>
            <a:ext cx="370615" cy="562333"/>
          </a:xfrm>
          <a:prstGeom prst="rect">
            <a:avLst/>
          </a:prstGeom>
        </p:spPr>
        <p:txBody>
          <a:bodyPr wrap="none">
            <a:spAutoFit/>
          </a:bodyPr>
          <a:lstStyle/>
          <a:p>
            <a:pPr algn="ctr"/>
            <a:r>
              <a:rPr lang="es-MX" sz="3054" dirty="0">
                <a:latin typeface="Berlin Sans FB" panose="020E0602020502020306" pitchFamily="34" charset="0"/>
              </a:rPr>
              <a:t>5</a:t>
            </a:r>
          </a:p>
        </p:txBody>
      </p:sp>
      <p:sp>
        <p:nvSpPr>
          <p:cNvPr id="19" name="Rectángulo 18">
            <a:extLst>
              <a:ext uri="{FF2B5EF4-FFF2-40B4-BE49-F238E27FC236}">
                <a16:creationId xmlns:a16="http://schemas.microsoft.com/office/drawing/2014/main" id="{441D1DCF-5762-4A14-81C7-B4A56C46B654}"/>
              </a:ext>
            </a:extLst>
          </p:cNvPr>
          <p:cNvSpPr/>
          <p:nvPr/>
        </p:nvSpPr>
        <p:spPr>
          <a:xfrm>
            <a:off x="6617163" y="4432712"/>
            <a:ext cx="293671" cy="562333"/>
          </a:xfrm>
          <a:prstGeom prst="rect">
            <a:avLst/>
          </a:prstGeom>
        </p:spPr>
        <p:txBody>
          <a:bodyPr wrap="none">
            <a:spAutoFit/>
          </a:bodyPr>
          <a:lstStyle/>
          <a:p>
            <a:pPr algn="ctr"/>
            <a:r>
              <a:rPr lang="es-MX" sz="3054" dirty="0">
                <a:latin typeface="Berlin Sans FB" panose="020E0602020502020306" pitchFamily="34" charset="0"/>
              </a:rPr>
              <a:t>1</a:t>
            </a:r>
          </a:p>
        </p:txBody>
      </p:sp>
      <p:sp>
        <p:nvSpPr>
          <p:cNvPr id="3" name="Rectángulo 2">
            <a:extLst>
              <a:ext uri="{FF2B5EF4-FFF2-40B4-BE49-F238E27FC236}">
                <a16:creationId xmlns:a16="http://schemas.microsoft.com/office/drawing/2014/main" id="{D701E180-92F4-48DE-A2CB-84F997754415}"/>
              </a:ext>
            </a:extLst>
          </p:cNvPr>
          <p:cNvSpPr/>
          <p:nvPr/>
        </p:nvSpPr>
        <p:spPr>
          <a:xfrm>
            <a:off x="1563164" y="6485533"/>
            <a:ext cx="2542835" cy="1223412"/>
          </a:xfrm>
          <a:prstGeom prst="rect">
            <a:avLst/>
          </a:prstGeom>
        </p:spPr>
        <p:txBody>
          <a:bodyPr wrap="square">
            <a:spAutoFit/>
          </a:bodyPr>
          <a:lstStyle/>
          <a:p>
            <a:endParaRPr lang="es-MX" sz="1050" dirty="0">
              <a:latin typeface="Berlin Sans FB" panose="020E0602020502020306" pitchFamily="34" charset="0"/>
            </a:endParaRPr>
          </a:p>
          <a:p>
            <a:pPr marL="163649" indent="-163649">
              <a:buFont typeface="Arial" panose="020B0604020202020204" pitchFamily="34" charset="0"/>
              <a:buChar char="•"/>
            </a:pPr>
            <a:endParaRPr lang="es-MX" sz="1050" dirty="0">
              <a:latin typeface="Berlin Sans FB" panose="020E0602020502020306" pitchFamily="34" charset="0"/>
            </a:endParaRPr>
          </a:p>
          <a:p>
            <a:pPr marL="163649" indent="-163649">
              <a:buFont typeface="Arial" panose="020B0604020202020204" pitchFamily="34" charset="0"/>
              <a:buChar char="•"/>
            </a:pPr>
            <a:endParaRPr lang="es-MX" sz="1050" dirty="0">
              <a:latin typeface="Berlin Sans FB" panose="020E0602020502020306" pitchFamily="34" charset="0"/>
            </a:endParaRPr>
          </a:p>
          <a:p>
            <a:pPr marL="163649" indent="-163649">
              <a:buFont typeface="Arial" panose="020B0604020202020204" pitchFamily="34" charset="0"/>
              <a:buChar char="•"/>
            </a:pPr>
            <a:endParaRPr lang="es-MX" sz="1050" dirty="0">
              <a:latin typeface="Berlin Sans FB" panose="020E0602020502020306" pitchFamily="34" charset="0"/>
            </a:endParaRPr>
          </a:p>
          <a:p>
            <a:pPr marL="163649" indent="-163649">
              <a:buFont typeface="Arial" panose="020B0604020202020204" pitchFamily="34" charset="0"/>
              <a:buChar char="•"/>
            </a:pPr>
            <a:endParaRPr lang="es-MX" sz="1050" dirty="0">
              <a:latin typeface="Berlin Sans FB" panose="020E0602020502020306" pitchFamily="34" charset="0"/>
            </a:endParaRPr>
          </a:p>
          <a:p>
            <a:pPr marL="163649" indent="-163649">
              <a:buFont typeface="Arial" panose="020B0604020202020204" pitchFamily="34" charset="0"/>
              <a:buChar char="•"/>
            </a:pPr>
            <a:endParaRPr lang="es-MX" sz="1050" dirty="0">
              <a:latin typeface="Berlin Sans FB" panose="020E0602020502020306" pitchFamily="34" charset="0"/>
            </a:endParaRPr>
          </a:p>
          <a:p>
            <a:pPr marL="163649" indent="-163649">
              <a:buFont typeface="Arial" panose="020B0604020202020204" pitchFamily="34" charset="0"/>
              <a:buChar char="•"/>
            </a:pPr>
            <a:endParaRPr lang="es-MX" sz="1050" dirty="0">
              <a:latin typeface="Berlin Sans FB" panose="020E0602020502020306" pitchFamily="34" charset="0"/>
            </a:endParaRPr>
          </a:p>
        </p:txBody>
      </p:sp>
      <p:sp>
        <p:nvSpPr>
          <p:cNvPr id="21" name="CuadroTexto 20">
            <a:extLst>
              <a:ext uri="{FF2B5EF4-FFF2-40B4-BE49-F238E27FC236}">
                <a16:creationId xmlns:a16="http://schemas.microsoft.com/office/drawing/2014/main" id="{E40DF905-D828-45B9-A9EE-DF29680E140B}"/>
              </a:ext>
            </a:extLst>
          </p:cNvPr>
          <p:cNvSpPr txBox="1"/>
          <p:nvPr/>
        </p:nvSpPr>
        <p:spPr>
          <a:xfrm>
            <a:off x="4954820" y="5921168"/>
            <a:ext cx="3093901" cy="400751"/>
          </a:xfrm>
          <a:prstGeom prst="rect">
            <a:avLst/>
          </a:prstGeom>
          <a:noFill/>
        </p:spPr>
        <p:txBody>
          <a:bodyPr wrap="square" rtlCol="0">
            <a:spAutoFit/>
          </a:bodyPr>
          <a:lstStyle/>
          <a:p>
            <a:pPr algn="ctr"/>
            <a:r>
              <a:rPr lang="es-MX" sz="1000" dirty="0">
                <a:solidFill>
                  <a:schemeClr val="accent1"/>
                </a:solidFill>
                <a:latin typeface="Berlin Sans FB" panose="020E0602020502020306" pitchFamily="34" charset="0"/>
              </a:rPr>
              <a:t>Pensamiento matemático</a:t>
            </a:r>
          </a:p>
          <a:p>
            <a:pPr algn="ctr"/>
            <a:r>
              <a:rPr lang="es-MX" sz="1000" dirty="0">
                <a:solidFill>
                  <a:schemeClr val="accent1"/>
                </a:solidFill>
                <a:latin typeface="Berlin Sans FB" panose="020E0602020502020306" pitchFamily="34" charset="0"/>
              </a:rPr>
              <a:t>Cuento puntos </a:t>
            </a:r>
          </a:p>
        </p:txBody>
      </p:sp>
      <p:sp>
        <p:nvSpPr>
          <p:cNvPr id="22" name="Rectángulo 21">
            <a:extLst>
              <a:ext uri="{FF2B5EF4-FFF2-40B4-BE49-F238E27FC236}">
                <a16:creationId xmlns:a16="http://schemas.microsoft.com/office/drawing/2014/main" id="{D6ACF942-E01E-40EE-A611-18A8DDC300A4}"/>
              </a:ext>
            </a:extLst>
          </p:cNvPr>
          <p:cNvSpPr/>
          <p:nvPr/>
        </p:nvSpPr>
        <p:spPr>
          <a:xfrm>
            <a:off x="4558282" y="6485534"/>
            <a:ext cx="2542835" cy="1061829"/>
          </a:xfrm>
          <a:prstGeom prst="rect">
            <a:avLst/>
          </a:prstGeom>
        </p:spPr>
        <p:txBody>
          <a:bodyPr wrap="square">
            <a:spAutoFit/>
          </a:bodyPr>
          <a:lstStyle/>
          <a:p>
            <a:endParaRPr lang="es-MX" sz="1050" dirty="0">
              <a:latin typeface="Berlin Sans FB" panose="020E0602020502020306" pitchFamily="34" charset="0"/>
            </a:endParaRPr>
          </a:p>
          <a:p>
            <a:pPr marL="163649" indent="-163649">
              <a:buFont typeface="Arial" panose="020B0604020202020204" pitchFamily="34" charset="0"/>
              <a:buChar char="•"/>
            </a:pPr>
            <a:endParaRPr lang="es-MX" sz="1050" dirty="0">
              <a:latin typeface="Berlin Sans FB" panose="020E0602020502020306" pitchFamily="34" charset="0"/>
            </a:endParaRPr>
          </a:p>
          <a:p>
            <a:pPr marL="163649" indent="-163649">
              <a:buFont typeface="Arial" panose="020B0604020202020204" pitchFamily="34" charset="0"/>
              <a:buChar char="•"/>
            </a:pPr>
            <a:endParaRPr lang="es-MX" sz="1050" dirty="0">
              <a:latin typeface="Berlin Sans FB" panose="020E0602020502020306" pitchFamily="34" charset="0"/>
            </a:endParaRPr>
          </a:p>
          <a:p>
            <a:pPr marL="163649" indent="-163649">
              <a:buFont typeface="Arial" panose="020B0604020202020204" pitchFamily="34" charset="0"/>
              <a:buChar char="•"/>
            </a:pPr>
            <a:endParaRPr lang="es-MX" sz="1050" dirty="0">
              <a:latin typeface="Berlin Sans FB" panose="020E0602020502020306" pitchFamily="34" charset="0"/>
            </a:endParaRPr>
          </a:p>
          <a:p>
            <a:pPr marL="163649" indent="-163649">
              <a:buFont typeface="Arial" panose="020B0604020202020204" pitchFamily="34" charset="0"/>
              <a:buChar char="•"/>
            </a:pPr>
            <a:endParaRPr lang="es-MX" sz="1050" dirty="0">
              <a:latin typeface="Berlin Sans FB" panose="020E0602020502020306" pitchFamily="34" charset="0"/>
            </a:endParaRPr>
          </a:p>
          <a:p>
            <a:pPr marL="163649" indent="-163649">
              <a:buFont typeface="Arial" panose="020B0604020202020204" pitchFamily="34" charset="0"/>
              <a:buChar char="•"/>
            </a:pPr>
            <a:endParaRPr lang="es-MX" sz="1050" dirty="0">
              <a:latin typeface="Berlin Sans FB" panose="020E0602020502020306" pitchFamily="34" charset="0"/>
            </a:endParaRPr>
          </a:p>
        </p:txBody>
      </p:sp>
      <p:sp>
        <p:nvSpPr>
          <p:cNvPr id="2" name="Rectángulo 1">
            <a:extLst>
              <a:ext uri="{FF2B5EF4-FFF2-40B4-BE49-F238E27FC236}">
                <a16:creationId xmlns:a16="http://schemas.microsoft.com/office/drawing/2014/main" id="{53B326C7-3A4C-4979-B336-94763FDA3135}"/>
              </a:ext>
            </a:extLst>
          </p:cNvPr>
          <p:cNvSpPr/>
          <p:nvPr/>
        </p:nvSpPr>
        <p:spPr>
          <a:xfrm>
            <a:off x="1419192" y="6301179"/>
            <a:ext cx="3759179" cy="3277820"/>
          </a:xfrm>
          <a:prstGeom prst="rect">
            <a:avLst/>
          </a:prstGeom>
        </p:spPr>
        <p:txBody>
          <a:bodyPr wrap="square">
            <a:spAutoFit/>
          </a:bodyPr>
          <a:lstStyle/>
          <a:p>
            <a:pPr marL="163649" indent="-163649">
              <a:buFont typeface="Arial" panose="020B0604020202020204" pitchFamily="34" charset="0"/>
              <a:buChar char="•"/>
            </a:pPr>
            <a:r>
              <a:rPr lang="es-MX" sz="800" dirty="0">
                <a:latin typeface="Berlin Sans FB" panose="020E0602020502020306" pitchFamily="34" charset="0"/>
              </a:rPr>
              <a:t>¿Tienes mascota?</a:t>
            </a:r>
          </a:p>
          <a:p>
            <a:pPr marL="163649" indent="-163649">
              <a:buFont typeface="Arial" panose="020B0604020202020204" pitchFamily="34" charset="0"/>
              <a:buChar char="•"/>
            </a:pPr>
            <a:r>
              <a:rPr lang="es-MX" sz="800" dirty="0">
                <a:latin typeface="Berlin Sans FB" panose="020E0602020502020306" pitchFamily="34" charset="0"/>
              </a:rPr>
              <a:t>¿Qué nombre le pusiste? </a:t>
            </a:r>
          </a:p>
          <a:p>
            <a:pPr marL="163649" indent="-163649">
              <a:buFont typeface="Arial" panose="020B0604020202020204" pitchFamily="34" charset="0"/>
              <a:buChar char="•"/>
            </a:pPr>
            <a:r>
              <a:rPr lang="es-MX" sz="800" dirty="0">
                <a:latin typeface="Berlin Sans FB" panose="020E0602020502020306" pitchFamily="34" charset="0"/>
              </a:rPr>
              <a:t>¿Por qué le pusiste ese nombre?</a:t>
            </a:r>
          </a:p>
          <a:p>
            <a:pPr marL="163649" indent="-163649">
              <a:buFont typeface="Arial" panose="020B0604020202020204" pitchFamily="34" charset="0"/>
              <a:buChar char="•"/>
            </a:pPr>
            <a:r>
              <a:rPr lang="es-MX" sz="800" dirty="0">
                <a:latin typeface="Berlin Sans FB" panose="020E0602020502020306" pitchFamily="34" charset="0"/>
              </a:rPr>
              <a:t>¿Cómo es?</a:t>
            </a:r>
          </a:p>
          <a:p>
            <a:pPr marL="163649" indent="-163649">
              <a:buFont typeface="Arial" panose="020B0604020202020204" pitchFamily="34" charset="0"/>
              <a:buChar char="•"/>
            </a:pPr>
            <a:r>
              <a:rPr lang="es-MX" sz="800" dirty="0">
                <a:latin typeface="Berlin Sans FB" panose="020E0602020502020306" pitchFamily="34" charset="0"/>
              </a:rPr>
              <a:t>Cuidados para mascotas:</a:t>
            </a:r>
          </a:p>
          <a:p>
            <a:r>
              <a:rPr lang="es-MX" sz="800" dirty="0">
                <a:latin typeface="Berlin Sans FB" panose="020E0602020502020306" pitchFamily="34" charset="0"/>
              </a:rPr>
              <a:t>Aspectos de la salud: veterinario, vacunas y desparasitación  </a:t>
            </a:r>
          </a:p>
          <a:p>
            <a:r>
              <a:rPr lang="es-MX" sz="800" dirty="0">
                <a:latin typeface="Berlin Sans FB" panose="020E0602020502020306" pitchFamily="34" charset="0"/>
              </a:rPr>
              <a:t>Higiene: corte de pelo, baño y cepillado del pelo</a:t>
            </a:r>
          </a:p>
          <a:p>
            <a:r>
              <a:rPr lang="es-MX" sz="800" dirty="0">
                <a:latin typeface="Berlin Sans FB" panose="020E0602020502020306" pitchFamily="34" charset="0"/>
              </a:rPr>
              <a:t>Alimentación: comida y agua, la cantidad de comida varia según el tamaño y la edad del perro</a:t>
            </a:r>
          </a:p>
          <a:p>
            <a:r>
              <a:rPr lang="es-MX" sz="800" dirty="0">
                <a:latin typeface="Berlin Sans FB" panose="020E0602020502020306" pitchFamily="34" charset="0"/>
              </a:rPr>
              <a:t>Entretenimiento y ejercicio: salir a pasear, jugar con el y tener un espacio para vivir. </a:t>
            </a:r>
          </a:p>
          <a:p>
            <a:pPr marL="171450" indent="-171450">
              <a:buFont typeface="Arial" panose="020B0604020202020204" pitchFamily="34" charset="0"/>
              <a:buChar char="•"/>
            </a:pPr>
            <a:r>
              <a:rPr lang="es-MX" sz="800" dirty="0">
                <a:latin typeface="Berlin Sans FB" panose="020E0602020502020306" pitchFamily="34" charset="0"/>
              </a:rPr>
              <a:t>¿Que cuidados le has dado a tu mascota?</a:t>
            </a:r>
          </a:p>
          <a:p>
            <a:pPr marL="171450" indent="-171450">
              <a:buFont typeface="Arial" panose="020B0604020202020204" pitchFamily="34" charset="0"/>
              <a:buChar char="•"/>
            </a:pPr>
            <a:r>
              <a:rPr lang="es-MX" sz="800" dirty="0">
                <a:latin typeface="Berlin Sans FB" panose="020E0602020502020306" pitchFamily="34" charset="0"/>
              </a:rPr>
              <a:t>Tener una mascota es una responsabilidad y un compromiso muy grande. Es importante estar al pendiente de todo los cuidados que necesitan.</a:t>
            </a:r>
          </a:p>
          <a:p>
            <a:pPr marL="171450" indent="-171450">
              <a:buFont typeface="Arial" panose="020B0604020202020204" pitchFamily="34" charset="0"/>
              <a:buChar char="•"/>
            </a:pPr>
            <a:r>
              <a:rPr lang="es-MX" sz="800" dirty="0">
                <a:latin typeface="Berlin Sans FB" panose="020E0602020502020306" pitchFamily="34" charset="0"/>
              </a:rPr>
              <a:t>Las mascotas necesitan amor y cariño</a:t>
            </a:r>
          </a:p>
          <a:p>
            <a:pPr marL="171450" indent="-171450">
              <a:buFont typeface="Arial" panose="020B0604020202020204" pitchFamily="34" charset="0"/>
              <a:buChar char="•"/>
            </a:pPr>
            <a:r>
              <a:rPr lang="es-MX" sz="800" dirty="0">
                <a:latin typeface="Berlin Sans FB" panose="020E0602020502020306" pitchFamily="34" charset="0"/>
              </a:rPr>
              <a:t>¿Qué tipo de mascotas tienen?</a:t>
            </a:r>
          </a:p>
          <a:p>
            <a:pPr marL="171450" indent="-171450">
              <a:buFont typeface="Arial" panose="020B0604020202020204" pitchFamily="34" charset="0"/>
              <a:buChar char="•"/>
            </a:pPr>
            <a:r>
              <a:rPr lang="es-MX" sz="800" dirty="0">
                <a:latin typeface="Berlin Sans FB" panose="020E0602020502020306" pitchFamily="34" charset="0"/>
              </a:rPr>
              <a:t>Cada mascota necesita diferentes cuidados, dependiendo de su especie. </a:t>
            </a:r>
          </a:p>
          <a:p>
            <a:pPr marL="171450" indent="-171450">
              <a:buFont typeface="Arial" panose="020B0604020202020204" pitchFamily="34" charset="0"/>
              <a:buChar char="•"/>
            </a:pPr>
            <a:r>
              <a:rPr lang="es-MX" sz="800" dirty="0">
                <a:latin typeface="Berlin Sans FB" panose="020E0602020502020306" pitchFamily="34" charset="0"/>
              </a:rPr>
              <a:t>Importancia del baño para perros y gatos: buscar un cuarto cerrado, usar ropa vieja y cómoda, </a:t>
            </a:r>
          </a:p>
          <a:p>
            <a:pPr marL="171450" indent="-171450">
              <a:buFont typeface="Arial" panose="020B0604020202020204" pitchFamily="34" charset="0"/>
              <a:buChar char="•"/>
            </a:pPr>
            <a:r>
              <a:rPr lang="es-MX" sz="800" dirty="0">
                <a:latin typeface="Berlin Sans FB" panose="020E0602020502020306" pitchFamily="34" charset="0"/>
              </a:rPr>
              <a:t>¿Cada cuando se debe bañar un perro? Se recomienda bañarlo cada 15 días. Usar jabones especiales que no irriten su piel. </a:t>
            </a:r>
          </a:p>
          <a:p>
            <a:pPr marL="171450" indent="-171450">
              <a:buFont typeface="Arial" panose="020B0604020202020204" pitchFamily="34" charset="0"/>
              <a:buChar char="•"/>
            </a:pPr>
            <a:r>
              <a:rPr lang="es-MX" sz="800" dirty="0">
                <a:latin typeface="Berlin Sans FB" panose="020E0602020502020306" pitchFamily="34" charset="0"/>
              </a:rPr>
              <a:t>A un cachorro se debe de bañar con menos frecuencia que un adulto para evitar que se enferme, porque ellos son mas sensibles a los cambios de temperatura.</a:t>
            </a:r>
          </a:p>
          <a:p>
            <a:pPr marL="171450" indent="-171450">
              <a:buFont typeface="Arial" panose="020B0604020202020204" pitchFamily="34" charset="0"/>
              <a:buChar char="•"/>
            </a:pPr>
            <a:r>
              <a:rPr lang="es-MX" sz="800" dirty="0">
                <a:latin typeface="Berlin Sans FB" panose="020E0602020502020306" pitchFamily="34" charset="0"/>
              </a:rPr>
              <a:t>Cepillas a los gatos a la misma hora en las partes que disfruta mas y por poco tiempo. Con pelo corto cepillar cada 10 días. Cepillar diario o tres veces por semana cuando tienen el pelo largo. </a:t>
            </a:r>
          </a:p>
          <a:p>
            <a:pPr marL="163649" indent="-163649">
              <a:buFont typeface="Arial" panose="020B0604020202020204" pitchFamily="34" charset="0"/>
              <a:buChar char="•"/>
            </a:pPr>
            <a:endParaRPr lang="es-MX" sz="700" dirty="0">
              <a:latin typeface="Berlin Sans FB" panose="020E0602020502020306" pitchFamily="34" charset="0"/>
            </a:endParaRPr>
          </a:p>
        </p:txBody>
      </p:sp>
      <p:sp>
        <p:nvSpPr>
          <p:cNvPr id="10" name="Rectángulo 9">
            <a:extLst>
              <a:ext uri="{FF2B5EF4-FFF2-40B4-BE49-F238E27FC236}">
                <a16:creationId xmlns:a16="http://schemas.microsoft.com/office/drawing/2014/main" id="{6A946326-A9E1-4BF7-9152-EA4B7093F931}"/>
              </a:ext>
            </a:extLst>
          </p:cNvPr>
          <p:cNvSpPr/>
          <p:nvPr/>
        </p:nvSpPr>
        <p:spPr>
          <a:xfrm>
            <a:off x="1684475" y="5861070"/>
            <a:ext cx="2542835" cy="507831"/>
          </a:xfrm>
          <a:prstGeom prst="rect">
            <a:avLst/>
          </a:prstGeom>
        </p:spPr>
        <p:txBody>
          <a:bodyPr wrap="square">
            <a:spAutoFit/>
          </a:bodyPr>
          <a:lstStyle/>
          <a:p>
            <a:pPr algn="ctr"/>
            <a:r>
              <a:rPr lang="es-MX" sz="900" dirty="0">
                <a:solidFill>
                  <a:srgbClr val="00B050"/>
                </a:solidFill>
                <a:latin typeface="Berlin Sans FB" panose="020E0602020502020306" pitchFamily="34" charset="0"/>
              </a:rPr>
              <a:t>Exploración y comprensión del mundo natural y social</a:t>
            </a:r>
          </a:p>
          <a:p>
            <a:pPr algn="ctr"/>
            <a:r>
              <a:rPr lang="es-MX" sz="900" dirty="0">
                <a:solidFill>
                  <a:srgbClr val="00B050"/>
                </a:solidFill>
                <a:latin typeface="Berlin Sans FB" panose="020E0602020502020306" pitchFamily="34" charset="0"/>
              </a:rPr>
              <a:t>Tengo una mascota </a:t>
            </a:r>
            <a:endParaRPr lang="es-MX" sz="900" dirty="0">
              <a:latin typeface="Berlin Sans FB" panose="020E0602020502020306" pitchFamily="34" charset="0"/>
            </a:endParaRPr>
          </a:p>
        </p:txBody>
      </p:sp>
      <p:sp>
        <p:nvSpPr>
          <p:cNvPr id="24" name="CuadroTexto 23">
            <a:extLst>
              <a:ext uri="{FF2B5EF4-FFF2-40B4-BE49-F238E27FC236}">
                <a16:creationId xmlns:a16="http://schemas.microsoft.com/office/drawing/2014/main" id="{32ABA0F4-B91C-468E-A7EF-436660197BF0}"/>
              </a:ext>
            </a:extLst>
          </p:cNvPr>
          <p:cNvSpPr txBox="1"/>
          <p:nvPr/>
        </p:nvSpPr>
        <p:spPr>
          <a:xfrm>
            <a:off x="5362575" y="6231036"/>
            <a:ext cx="2061033" cy="3917867"/>
          </a:xfrm>
          <a:prstGeom prst="rect">
            <a:avLst/>
          </a:prstGeom>
          <a:noFill/>
        </p:spPr>
        <p:txBody>
          <a:bodyPr wrap="square" rtlCol="0">
            <a:spAutoFit/>
          </a:bodyPr>
          <a:lstStyle/>
          <a:p>
            <a:endParaRPr lang="es-MX" sz="800" dirty="0">
              <a:latin typeface="Berlin Sans FB" panose="020E0602020502020306" pitchFamily="34" charset="0"/>
            </a:endParaRPr>
          </a:p>
          <a:p>
            <a:pPr marL="163649" indent="-163649">
              <a:buFont typeface="Arial" panose="020B0604020202020204" pitchFamily="34" charset="0"/>
              <a:buChar char="•"/>
            </a:pPr>
            <a:r>
              <a:rPr lang="es-MX" sz="800" dirty="0">
                <a:latin typeface="Berlin Sans FB" panose="020E0602020502020306" pitchFamily="34" charset="0"/>
              </a:rPr>
              <a:t>¿Cuántos puntos necesitas para ganar la muñeca/carro?</a:t>
            </a:r>
          </a:p>
          <a:p>
            <a:pPr marL="163649" indent="-163649">
              <a:buFont typeface="Arial" panose="020B0604020202020204" pitchFamily="34" charset="0"/>
              <a:buChar char="•"/>
            </a:pPr>
            <a:r>
              <a:rPr lang="es-MX" sz="800" dirty="0">
                <a:latin typeface="Berlin Sans FB" panose="020E0602020502020306" pitchFamily="34" charset="0"/>
              </a:rPr>
              <a:t>Canicas: tres canicas, rodad una canica hacia el hueco y observar en que numero cae, esa es la cantidad de puntos que te hará ganar un premio. Al terminar tienes que buscar que premio puedes ganar con los puntos que obtuviste. Registrar cuantos puntos gana cada quien. </a:t>
            </a:r>
          </a:p>
          <a:p>
            <a:pPr marL="163649" indent="-163649">
              <a:buFont typeface="Arial" panose="020B0604020202020204" pitchFamily="34" charset="0"/>
              <a:buChar char="•"/>
            </a:pPr>
            <a:r>
              <a:rPr lang="es-MX" sz="800" dirty="0">
                <a:latin typeface="Berlin Sans FB" panose="020E0602020502020306" pitchFamily="34" charset="0"/>
              </a:rPr>
              <a:t>Observa distintos objetos y preguntar que pueden elegir con los puntos que obtuvieron.</a:t>
            </a:r>
          </a:p>
          <a:p>
            <a:pPr marL="163649" indent="-163649">
              <a:buFont typeface="Arial" panose="020B0604020202020204" pitchFamily="34" charset="0"/>
              <a:buChar char="•"/>
            </a:pPr>
            <a:r>
              <a:rPr lang="es-MX" sz="800" dirty="0">
                <a:latin typeface="Berlin Sans FB" panose="020E0602020502020306" pitchFamily="34" charset="0"/>
              </a:rPr>
              <a:t>Tirar dos canicas y cuestionar. ¿Cuántos puntos se ganaron en total?</a:t>
            </a:r>
          </a:p>
          <a:p>
            <a:pPr marL="163649" indent="-163649">
              <a:buFont typeface="Arial" panose="020B0604020202020204" pitchFamily="34" charset="0"/>
              <a:buChar char="•"/>
            </a:pPr>
            <a:r>
              <a:rPr lang="es-MX" sz="800" dirty="0">
                <a:latin typeface="Berlin Sans FB" panose="020E0602020502020306" pitchFamily="34" charset="0"/>
              </a:rPr>
              <a:t>Aros: botellas de 5 diferentes colores, cada color tiene un valor distinto de puntos. </a:t>
            </a:r>
          </a:p>
          <a:p>
            <a:pPr marL="163649" indent="-163649">
              <a:buFont typeface="Arial" panose="020B0604020202020204" pitchFamily="34" charset="0"/>
              <a:buChar char="•"/>
            </a:pPr>
            <a:r>
              <a:rPr lang="es-MX" sz="800" dirty="0">
                <a:latin typeface="Berlin Sans FB" panose="020E0602020502020306" pitchFamily="34" charset="0"/>
              </a:rPr>
              <a:t>¿Cuál premio te gustaría ganar? ¿Cuantos puntos vas a necesitar?, ¿Cuántos puntos te faltan para conseguir el premio?</a:t>
            </a:r>
          </a:p>
          <a:p>
            <a:pPr marL="163649" indent="-163649">
              <a:buFont typeface="Arial" panose="020B0604020202020204" pitchFamily="34" charset="0"/>
              <a:buChar char="•"/>
            </a:pPr>
            <a:r>
              <a:rPr lang="es-MX" sz="800" dirty="0">
                <a:latin typeface="Berlin Sans FB" panose="020E0602020502020306" pitchFamily="34" charset="0"/>
              </a:rPr>
              <a:t>Pesca: cada pez tiene un numero que corresponde a los puntos que puede ganar. Puedes juntar tus puntos para solo tener un premio o varios.</a:t>
            </a:r>
          </a:p>
          <a:p>
            <a:pPr marL="163649" indent="-163649">
              <a:buFont typeface="Arial" panose="020B0604020202020204" pitchFamily="34" charset="0"/>
              <a:buChar char="•"/>
            </a:pPr>
            <a:endParaRPr lang="es-MX" sz="800" dirty="0">
              <a:latin typeface="Berlin Sans FB" panose="020E0602020502020306" pitchFamily="34" charset="0"/>
            </a:endParaRPr>
          </a:p>
          <a:p>
            <a:endParaRPr lang="es-MX" sz="800" dirty="0">
              <a:latin typeface="Berlin Sans FB" panose="020E0602020502020306" pitchFamily="34" charset="0"/>
            </a:endParaRPr>
          </a:p>
          <a:p>
            <a:pPr marL="163649" indent="-163649">
              <a:buFont typeface="Arial" panose="020B0604020202020204" pitchFamily="34" charset="0"/>
              <a:buChar char="•"/>
            </a:pPr>
            <a:endParaRPr lang="es-MX" sz="800" dirty="0">
              <a:latin typeface="Berlin Sans FB" panose="020E0602020502020306" pitchFamily="34" charset="0"/>
            </a:endParaRPr>
          </a:p>
          <a:p>
            <a:pPr marL="163649" indent="-163649">
              <a:buFont typeface="Arial" panose="020B0604020202020204" pitchFamily="34" charset="0"/>
              <a:buChar char="•"/>
            </a:pPr>
            <a:endParaRPr lang="es-MX" sz="859" dirty="0">
              <a:latin typeface="Berlin Sans FB" panose="020E0602020502020306" pitchFamily="34" charset="0"/>
            </a:endParaRPr>
          </a:p>
        </p:txBody>
      </p:sp>
    </p:spTree>
    <p:extLst>
      <p:ext uri="{BB962C8B-B14F-4D97-AF65-F5344CB8AC3E}">
        <p14:creationId xmlns:p14="http://schemas.microsoft.com/office/powerpoint/2010/main" val="335566290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TotalTime>
  <Words>481</Words>
  <Application>Microsoft Office PowerPoint</Application>
  <PresentationFormat>Personalizado</PresentationFormat>
  <Paragraphs>52</Paragraphs>
  <Slides>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Arial</vt:lpstr>
      <vt:lpstr>Berlin Sans FB</vt:lpstr>
      <vt:lpstr>Calibri</vt:lpstr>
      <vt:lpstr>Calibri Light</vt:lpstr>
      <vt:lpstr>Ink Free</vt:lpstr>
      <vt:lpstr>Wingdings</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Exploracion tengo una mascota </dc:title>
  <dc:creator>BELEN ZAPATA CASTILLO</dc:creator>
  <cp:lastModifiedBy>BELEN ZAPATA CASTILLO</cp:lastModifiedBy>
  <cp:revision>6</cp:revision>
  <dcterms:created xsi:type="dcterms:W3CDTF">2021-04-28T02:34:08Z</dcterms:created>
  <dcterms:modified xsi:type="dcterms:W3CDTF">2021-04-28T04:01:16Z</dcterms:modified>
</cp:coreProperties>
</file>