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92" y="12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253E7-02B5-4569-82DB-BB1D701C4FE8}" type="datetimeFigureOut">
              <a:rPr lang="es-ES" smtClean="0"/>
              <a:t>29/04/2021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A6849-424F-4384-A68F-CA362777005D}" type="slidenum">
              <a:rPr lang="es-ES" smtClean="0"/>
              <a:t>‹Nº›</a:t>
            </a:fld>
            <a:endParaRPr lang="es-ES"/>
          </a:p>
        </p:txBody>
      </p:sp>
    </p:spTree>
    <p:extLst>
      <p:ext uri="{BB962C8B-B14F-4D97-AF65-F5344CB8AC3E}">
        <p14:creationId xmlns:p14="http://schemas.microsoft.com/office/powerpoint/2010/main" val="265446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72073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200883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146029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36287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255633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220247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335595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17355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284129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33679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C8CEF7-6BE6-4305-A438-AEE151B455A8}" type="datetimeFigureOut">
              <a:rPr lang="es-ES" smtClean="0"/>
              <a:t>29/04/2021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4C8DDB-9218-4AFE-B04F-168A28B67F28}" type="slidenum">
              <a:rPr lang="es-ES" smtClean="0"/>
              <a:t>‹Nº›</a:t>
            </a:fld>
            <a:endParaRPr lang="es-ES"/>
          </a:p>
        </p:txBody>
      </p:sp>
    </p:spTree>
    <p:extLst>
      <p:ext uri="{BB962C8B-B14F-4D97-AF65-F5344CB8AC3E}">
        <p14:creationId xmlns:p14="http://schemas.microsoft.com/office/powerpoint/2010/main" val="273505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8C8CEF7-6BE6-4305-A438-AEE151B455A8}" type="datetimeFigureOut">
              <a:rPr lang="es-ES" smtClean="0"/>
              <a:t>29/04/2021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84C8DDB-9218-4AFE-B04F-168A28B67F28}" type="slidenum">
              <a:rPr lang="es-ES" smtClean="0"/>
              <a:t>‹Nº›</a:t>
            </a:fld>
            <a:endParaRPr lang="es-ES"/>
          </a:p>
        </p:txBody>
      </p:sp>
    </p:spTree>
    <p:extLst>
      <p:ext uri="{BB962C8B-B14F-4D97-AF65-F5344CB8AC3E}">
        <p14:creationId xmlns:p14="http://schemas.microsoft.com/office/powerpoint/2010/main" val="191874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197645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29 </a:t>
            </a:r>
            <a:r>
              <a:rPr lang="es-MX" b="1" dirty="0" smtClean="0">
                <a:latin typeface="Century Gothic" panose="020B0502020202020204" pitchFamily="34" charset="0"/>
              </a:rPr>
              <a:t>de Abril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95355" y="6558986"/>
            <a:ext cx="6182423" cy="2308324"/>
          </a:xfrm>
          <a:prstGeom prst="rect">
            <a:avLst/>
          </a:prstGeom>
          <a:noFill/>
        </p:spPr>
        <p:txBody>
          <a:bodyPr wrap="square" rtlCol="0">
            <a:spAutoFit/>
          </a:bodyPr>
          <a:lstStyle/>
          <a:p>
            <a:pPr algn="just">
              <a:lnSpc>
                <a:spcPct val="200000"/>
              </a:lnSpc>
            </a:pPr>
            <a:r>
              <a:rPr lang="es-MX" sz="1200" dirty="0" smtClean="0">
                <a:latin typeface="Century Gothic" panose="020B0502020202020204" pitchFamily="34" charset="0"/>
              </a:rPr>
              <a:t>La </a:t>
            </a:r>
            <a:r>
              <a:rPr lang="es-MX" sz="1200" dirty="0" smtClean="0">
                <a:latin typeface="Century Gothic" panose="020B0502020202020204" pitchFamily="34" charset="0"/>
              </a:rPr>
              <a:t>asistencia del grupo fue regular, debo mencionar que la interacción con los niños de 2º es más fluida, su participación es activa, se muestran curiosos y expectantes en todo momento, en 3º también participan pero se han presentado algunas situaciones al tiempo que se comparte pantalla, pues comienzan a realizar trazos o líneas con la opción de lápiz, lo que obstaculiza la visión óptima de las imágenes o presentaciones que se manejan en la sesión.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smtClean="0">
                <a:latin typeface="Century Gothic" pitchFamily="34" charset="0"/>
              </a:rPr>
              <a:t>7 alumnos de 2º y </a:t>
            </a:r>
            <a:r>
              <a:rPr lang="es-MX" sz="1000" dirty="0" smtClean="0">
                <a:latin typeface="Century Gothic" pitchFamily="34" charset="0"/>
              </a:rPr>
              <a:t>6 </a:t>
            </a:r>
            <a:r>
              <a:rPr lang="es-MX" sz="1000" dirty="0" smtClean="0">
                <a:latin typeface="Century Gothic" pitchFamily="34" charset="0"/>
              </a:rPr>
              <a:t> </a:t>
            </a:r>
            <a:r>
              <a:rPr lang="es-MX" sz="1000" dirty="0" smtClean="0">
                <a:latin typeface="Century Gothic" pitchFamily="34" charset="0"/>
              </a:rPr>
              <a:t>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517231" y="1741140"/>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43646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37031"/>
            <a:ext cx="6858000" cy="9393382"/>
          </a:xfrm>
          <a:prstGeom prst="rect">
            <a:avLst/>
          </a:prstGeom>
        </p:spPr>
      </p:pic>
      <p:sp>
        <p:nvSpPr>
          <p:cNvPr id="5" name="CuadroTexto 4"/>
          <p:cNvSpPr txBox="1"/>
          <p:nvPr/>
        </p:nvSpPr>
        <p:spPr>
          <a:xfrm>
            <a:off x="1801337" y="5401785"/>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59052" y="5426538"/>
            <a:ext cx="4821772" cy="3717462"/>
          </a:xfrm>
          <a:prstGeom prst="rect">
            <a:avLst/>
          </a:prstGeom>
        </p:spPr>
      </p:pic>
      <p:sp>
        <p:nvSpPr>
          <p:cNvPr id="2" name="1 Rectángulo"/>
          <p:cNvSpPr/>
          <p:nvPr/>
        </p:nvSpPr>
        <p:spPr>
          <a:xfrm>
            <a:off x="488729" y="611560"/>
            <a:ext cx="5713002" cy="4524315"/>
          </a:xfrm>
          <a:prstGeom prst="rect">
            <a:avLst/>
          </a:prstGeom>
        </p:spPr>
        <p:txBody>
          <a:bodyPr wrap="square">
            <a:spAutoFit/>
          </a:bodyPr>
          <a:lstStyle/>
          <a:p>
            <a:pPr>
              <a:lnSpc>
                <a:spcPct val="150000"/>
              </a:lnSpc>
            </a:pPr>
            <a:r>
              <a:rPr lang="es-MX" sz="800" b="1" dirty="0" smtClean="0">
                <a:latin typeface="Century Gothic" pitchFamily="34" charset="0"/>
              </a:rPr>
              <a:t>De la intervención de la clase virtual reflexiona acerca de:</a:t>
            </a:r>
          </a:p>
          <a:p>
            <a:pPr>
              <a:lnSpc>
                <a:spcPct val="150000"/>
              </a:lnSpc>
            </a:pPr>
            <a:r>
              <a:rPr lang="es-MX" sz="800" b="1" dirty="0" smtClean="0">
                <a:solidFill>
                  <a:schemeClr val="accent2"/>
                </a:solidFill>
                <a:latin typeface="Century Gothic" pitchFamily="34" charset="0"/>
              </a:rPr>
              <a:t>¿Cómo desarrollé la clase?</a:t>
            </a:r>
            <a:r>
              <a:rPr lang="es-MX" sz="800" dirty="0" smtClean="0">
                <a:solidFill>
                  <a:schemeClr val="accent2"/>
                </a:solidFill>
                <a:latin typeface="Century Gothic" pitchFamily="34" charset="0"/>
              </a:rPr>
              <a:t> </a:t>
            </a:r>
            <a:r>
              <a:rPr lang="es-MX" sz="800" dirty="0">
                <a:latin typeface="Century Gothic" pitchFamily="34" charset="0"/>
              </a:rPr>
              <a:t> </a:t>
            </a:r>
            <a:endParaRPr lang="es-MX" sz="800" dirty="0" smtClean="0">
              <a:latin typeface="Century Gothic" pitchFamily="34" charset="0"/>
            </a:endParaRPr>
          </a:p>
          <a:p>
            <a:pPr>
              <a:lnSpc>
                <a:spcPct val="150000"/>
              </a:lnSpc>
            </a:pPr>
            <a:r>
              <a:rPr lang="es-MX" sz="800" dirty="0" smtClean="0">
                <a:latin typeface="Century Gothic" pitchFamily="34" charset="0"/>
              </a:rPr>
              <a:t>En ambas clases tuve la mejor disposición, con una actitud armónica y propositiva, comenzamos con el saludo de bienvenida, la colocación de la fecha, además los niños en el pase de lista mencionaron cuál es su deporte favorito, debido a que la caracterización del día de hoy fue ésta. </a:t>
            </a:r>
          </a:p>
          <a:p>
            <a:pPr>
              <a:lnSpc>
                <a:spcPct val="150000"/>
              </a:lnSpc>
            </a:pPr>
            <a:r>
              <a:rPr lang="es-MX" sz="800" dirty="0" smtClean="0">
                <a:latin typeface="Century Gothic" pitchFamily="34" charset="0"/>
              </a:rPr>
              <a:t>Posteriormente comentaron lo que conocen sobre los relatos, qué son, en dónde se utilizan, en qué situación han escuchado esa palabra, etc. </a:t>
            </a:r>
          </a:p>
          <a:p>
            <a:pPr>
              <a:lnSpc>
                <a:spcPct val="150000"/>
              </a:lnSpc>
            </a:pPr>
            <a:r>
              <a:rPr lang="es-MX" sz="800" dirty="0" smtClean="0">
                <a:latin typeface="Century Gothic" pitchFamily="34" charset="0"/>
              </a:rPr>
              <a:t>Observaron con atención las imágenes de la presentación, enfocadas a diferentes lugares, compartieron su experiencia al visitarlos, si pasó algo interesante, cómico, o digno de recordar. </a:t>
            </a:r>
          </a:p>
          <a:p>
            <a:pPr>
              <a:lnSpc>
                <a:spcPct val="150000"/>
              </a:lnSpc>
            </a:pPr>
            <a:r>
              <a:rPr lang="es-MX" sz="800" dirty="0" smtClean="0">
                <a:latin typeface="Century Gothic" pitchFamily="34" charset="0"/>
              </a:rPr>
              <a:t>Al final, escribieron las palabras clave en su cuaderno, resaltando las vocales y contando el número de letras de cada palabra. </a:t>
            </a:r>
          </a:p>
          <a:p>
            <a:pPr>
              <a:lnSpc>
                <a:spcPct val="150000"/>
              </a:lnSpc>
            </a:pPr>
            <a:r>
              <a:rPr lang="es-MX" sz="800" dirty="0" smtClean="0">
                <a:latin typeface="Century Gothic" pitchFamily="34" charset="0"/>
              </a:rPr>
              <a:t>Externaron que les pareció un tema divertido, en 3º llegamos al acuerdo de seguir las indicaciones, con la finalidad de poder aprender de la mejor forma, en las próximas sesiones se reflejará el compromiso que hay de por medio y que se estableció el día de hoy. </a:t>
            </a:r>
          </a:p>
          <a:p>
            <a:pPr>
              <a:lnSpc>
                <a:spcPct val="150000"/>
              </a:lnSpc>
            </a:pPr>
            <a:r>
              <a:rPr lang="es-MX" sz="800" b="1" dirty="0" smtClean="0">
                <a:solidFill>
                  <a:schemeClr val="accent2"/>
                </a:solidFill>
                <a:latin typeface="Century Gothic" pitchFamily="34" charset="0"/>
              </a:rPr>
              <a:t>¿</a:t>
            </a:r>
            <a:r>
              <a:rPr lang="es-MX" sz="800" b="1" dirty="0" smtClean="0">
                <a:solidFill>
                  <a:schemeClr val="accent2"/>
                </a:solidFill>
                <a:latin typeface="Century Gothic" pitchFamily="34" charset="0"/>
              </a:rPr>
              <a:t>Qué mejoras puedo realizar? </a:t>
            </a:r>
            <a:r>
              <a:rPr lang="es-MX" sz="800" dirty="0" smtClean="0">
                <a:latin typeface="Century Gothic" pitchFamily="34" charset="0"/>
              </a:rPr>
              <a:t> En la clase de 3º </a:t>
            </a:r>
            <a:r>
              <a:rPr lang="es-MX" sz="800" dirty="0" smtClean="0">
                <a:latin typeface="Century Gothic" pitchFamily="34" charset="0"/>
              </a:rPr>
              <a:t>, tal como en situaciones anteriores, hubo </a:t>
            </a:r>
            <a:r>
              <a:rPr lang="es-MX" sz="800" dirty="0" smtClean="0">
                <a:latin typeface="Century Gothic" pitchFamily="34" charset="0"/>
              </a:rPr>
              <a:t>algunos inconvenientes al compartir la presentación, pues hubo quienes comenzaron a formar trazos que obstaculizaron la visión óptima de las imágenes, </a:t>
            </a:r>
            <a:r>
              <a:rPr lang="es-MX" sz="800" dirty="0" smtClean="0">
                <a:latin typeface="Century Gothic" pitchFamily="34" charset="0"/>
              </a:rPr>
              <a:t>la </a:t>
            </a:r>
            <a:r>
              <a:rPr lang="es-MX" sz="800" dirty="0" smtClean="0">
                <a:latin typeface="Century Gothic" pitchFamily="34" charset="0"/>
              </a:rPr>
              <a:t>mejora que puedo realizar en mi intervención, es dar las indicaciones descriptiva y claramente, con la finalidad de evitar que los niños jueguen con las diferentes herramientas que proporciona la plataforma de ZOOM, hablar con ellos y exponerles que el tiempo de las reuniones debe ser </a:t>
            </a:r>
            <a:r>
              <a:rPr lang="es-MX" sz="800" dirty="0" smtClean="0">
                <a:latin typeface="Century Gothic" pitchFamily="34" charset="0"/>
              </a:rPr>
              <a:t>aprovechado</a:t>
            </a:r>
            <a:r>
              <a:rPr lang="es-MX" sz="800" dirty="0" smtClean="0">
                <a:latin typeface="Century Gothic" pitchFamily="34" charset="0"/>
              </a:rPr>
              <a:t>, darles a conocer también a los padres de familia para que puedan apoyar.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Señalar y describir cómo se realizó la evaluación del aprendizaje esperado: </a:t>
            </a:r>
            <a:r>
              <a:rPr lang="es-MX" sz="800" dirty="0">
                <a:latin typeface="Century Gothic" pitchFamily="34" charset="0"/>
              </a:rPr>
              <a:t> </a:t>
            </a:r>
            <a:r>
              <a:rPr lang="es-MX" sz="800" dirty="0" smtClean="0">
                <a:latin typeface="Century Gothic" pitchFamily="34" charset="0"/>
              </a:rPr>
              <a:t>La evaluación del aprendizaje esperado se realizó al escuchar las participaciones de los alumnos </a:t>
            </a:r>
            <a:r>
              <a:rPr lang="es-MX" sz="800" dirty="0" smtClean="0">
                <a:latin typeface="Century Gothic" pitchFamily="34" charset="0"/>
              </a:rPr>
              <a:t>, contando sus relatos personales, involucraron personajes, lugares y diferentes tiempos, la entonación y el repertorio de su vocabulario. Además, como todos los días, se tiene a la mano los indicadores de la evaluación continua. </a:t>
            </a:r>
            <a:endParaRPr lang="es-MX" sz="800" dirty="0" smtClean="0">
              <a:latin typeface="Century Gothic" pitchFamily="34"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485" t="9656" r="14132" b="17786"/>
          <a:stretch/>
        </p:blipFill>
        <p:spPr bwMode="auto">
          <a:xfrm>
            <a:off x="308841" y="6444208"/>
            <a:ext cx="1824015" cy="198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1866" y="6519592"/>
            <a:ext cx="1495166" cy="191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7257" y="6372200"/>
            <a:ext cx="1483567" cy="179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82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528</Words>
  <Application>Microsoft Office PowerPoint</Application>
  <PresentationFormat>Presentación en pantalla (4:3)</PresentationFormat>
  <Paragraphs>21</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5</cp:revision>
  <dcterms:created xsi:type="dcterms:W3CDTF">2021-04-29T17:06:00Z</dcterms:created>
  <dcterms:modified xsi:type="dcterms:W3CDTF">2021-04-29T17:53:55Z</dcterms:modified>
</cp:coreProperties>
</file>