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7559675" cy="10080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75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125" d="100"/>
          <a:sy n="125" d="100"/>
        </p:scale>
        <p:origin x="444" y="-1050"/>
      </p:cViewPr>
      <p:guideLst>
        <p:guide orient="horz" pos="3175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649770"/>
            <a:ext cx="6425724" cy="3509551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294662"/>
            <a:ext cx="5669756" cy="2433817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F458-FDEE-40B6-9151-DE382680E7C4}" type="datetimeFigureOut">
              <a:rPr lang="es-MX" smtClean="0"/>
              <a:t>30/04/2021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5E092-BD36-4798-802C-4EBDE11D5A3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30842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F458-FDEE-40B6-9151-DE382680E7C4}" type="datetimeFigureOut">
              <a:rPr lang="es-MX" smtClean="0"/>
              <a:t>30/04/2021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5E092-BD36-4798-802C-4EBDE11D5A3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59269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36700"/>
            <a:ext cx="1630055" cy="854286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36700"/>
            <a:ext cx="4795669" cy="854286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F458-FDEE-40B6-9151-DE382680E7C4}" type="datetimeFigureOut">
              <a:rPr lang="es-MX" smtClean="0"/>
              <a:t>30/04/2021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5E092-BD36-4798-802C-4EBDE11D5A3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04047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F458-FDEE-40B6-9151-DE382680E7C4}" type="datetimeFigureOut">
              <a:rPr lang="es-MX" smtClean="0"/>
              <a:t>30/04/2021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5E092-BD36-4798-802C-4EBDE11D5A3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83826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513159"/>
            <a:ext cx="6520220" cy="4193259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6746088"/>
            <a:ext cx="6520220" cy="2205136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F458-FDEE-40B6-9151-DE382680E7C4}" type="datetimeFigureOut">
              <a:rPr lang="es-MX" smtClean="0"/>
              <a:t>30/04/2021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5E092-BD36-4798-802C-4EBDE11D5A3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09225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683500"/>
            <a:ext cx="3212862" cy="639606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683500"/>
            <a:ext cx="3212862" cy="639606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F458-FDEE-40B6-9151-DE382680E7C4}" type="datetimeFigureOut">
              <a:rPr lang="es-MX" smtClean="0"/>
              <a:t>30/04/2021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5E092-BD36-4798-802C-4EBDE11D5A3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32010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36702"/>
            <a:ext cx="6520220" cy="194845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471154"/>
            <a:ext cx="3198096" cy="1211074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682228"/>
            <a:ext cx="3198096" cy="54160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471154"/>
            <a:ext cx="3213847" cy="1211074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682228"/>
            <a:ext cx="3213847" cy="54160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F458-FDEE-40B6-9151-DE382680E7C4}" type="datetimeFigureOut">
              <a:rPr lang="es-MX" smtClean="0"/>
              <a:t>30/04/2021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5E092-BD36-4798-802C-4EBDE11D5A3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7999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F458-FDEE-40B6-9151-DE382680E7C4}" type="datetimeFigureOut">
              <a:rPr lang="es-MX" smtClean="0"/>
              <a:t>30/04/2021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5E092-BD36-4798-802C-4EBDE11D5A3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04720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F458-FDEE-40B6-9151-DE382680E7C4}" type="datetimeFigureOut">
              <a:rPr lang="es-MX" smtClean="0"/>
              <a:t>30/04/2021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5E092-BD36-4798-802C-4EBDE11D5A3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58893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72042"/>
            <a:ext cx="2438192" cy="235214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451426"/>
            <a:ext cx="3827085" cy="716377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024188"/>
            <a:ext cx="2438192" cy="5602681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F458-FDEE-40B6-9151-DE382680E7C4}" type="datetimeFigureOut">
              <a:rPr lang="es-MX" smtClean="0"/>
              <a:t>30/04/2021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5E092-BD36-4798-802C-4EBDE11D5A3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06587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72042"/>
            <a:ext cx="2438192" cy="235214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451426"/>
            <a:ext cx="3827085" cy="716377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024188"/>
            <a:ext cx="2438192" cy="5602681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F458-FDEE-40B6-9151-DE382680E7C4}" type="datetimeFigureOut">
              <a:rPr lang="es-MX" smtClean="0"/>
              <a:t>30/04/2021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5E092-BD36-4798-802C-4EBDE11D5A3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67741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36702"/>
            <a:ext cx="6520220" cy="1948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683500"/>
            <a:ext cx="6520220" cy="639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343248"/>
            <a:ext cx="1700927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FF458-FDEE-40B6-9151-DE382680E7C4}" type="datetimeFigureOut">
              <a:rPr lang="es-MX" smtClean="0"/>
              <a:t>30/04/2021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343248"/>
            <a:ext cx="2551390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343248"/>
            <a:ext cx="1700927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5E092-BD36-4798-802C-4EBDE11D5A3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83638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F5D5603C-13B0-47CB-87A7-911976505E4A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1223926" y="1344261"/>
            <a:ext cx="6163765" cy="653885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A4864214-8F64-4B83-A5DE-92592901AB2D}"/>
              </a:ext>
            </a:extLst>
          </p:cNvPr>
          <p:cNvSpPr/>
          <p:nvPr/>
        </p:nvSpPr>
        <p:spPr>
          <a:xfrm>
            <a:off x="297929" y="415174"/>
            <a:ext cx="3496791" cy="5456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00650" indent="-300650">
              <a:buFont typeface="Wingdings" panose="05000000000000000000" pitchFamily="2" charset="2"/>
              <a:buChar char="Ø"/>
            </a:pPr>
            <a:r>
              <a:rPr lang="es-MX" sz="2946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2946" dirty="0">
              <a:solidFill>
                <a:schemeClr val="accent1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30FF41B-9B3F-4FA2-9299-43298DB9BACA}"/>
              </a:ext>
            </a:extLst>
          </p:cNvPr>
          <p:cNvSpPr txBox="1"/>
          <p:nvPr/>
        </p:nvSpPr>
        <p:spPr>
          <a:xfrm>
            <a:off x="297927" y="914065"/>
            <a:ext cx="3457582" cy="125829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MX" sz="1894" dirty="0"/>
          </a:p>
          <a:p>
            <a:pPr algn="ctr"/>
            <a:endParaRPr lang="es-MX" sz="1894" dirty="0"/>
          </a:p>
          <a:p>
            <a:pPr algn="ctr"/>
            <a:endParaRPr lang="es-MX" sz="1894" dirty="0"/>
          </a:p>
          <a:p>
            <a:pPr algn="ctr"/>
            <a:endParaRPr lang="es-MX" sz="1894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EE1E30FC-BE54-4826-9475-239779B5B4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558" y="6991961"/>
            <a:ext cx="1132055" cy="2764510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2F8060AB-7111-4017-88B0-763536F4DFBB}"/>
              </a:ext>
            </a:extLst>
          </p:cNvPr>
          <p:cNvSpPr txBox="1"/>
          <p:nvPr/>
        </p:nvSpPr>
        <p:spPr>
          <a:xfrm>
            <a:off x="4111112" y="334216"/>
            <a:ext cx="3357939" cy="1258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894" b="1" dirty="0">
                <a:latin typeface="Ink Free" panose="03080402000500000000" pitchFamily="66" charset="0"/>
              </a:rPr>
              <a:t>La asistencia las jornadas de práctica se corroborara con la actividad de entrega de diario a diario en escuela en red .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BF03A648-E19F-4915-87A9-6D2BC0412280}"/>
              </a:ext>
            </a:extLst>
          </p:cNvPr>
          <p:cNvSpPr/>
          <p:nvPr/>
        </p:nvSpPr>
        <p:spPr>
          <a:xfrm>
            <a:off x="1438244" y="5816682"/>
            <a:ext cx="5886757" cy="4132865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94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DE7D9CD1-1E57-4568-B83A-9669B52643D8}"/>
              </a:ext>
            </a:extLst>
          </p:cNvPr>
          <p:cNvSpPr/>
          <p:nvPr/>
        </p:nvSpPr>
        <p:spPr>
          <a:xfrm>
            <a:off x="171404" y="967068"/>
            <a:ext cx="3606339" cy="114980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sz="1718" b="1" dirty="0">
                <a:solidFill>
                  <a:srgbClr val="0070C0"/>
                </a:solidFill>
                <a:latin typeface="Ink Free" panose="03080402000500000000" pitchFamily="66" charset="0"/>
              </a:rPr>
              <a:t>Jardín de niños Ramón G. Bonfil</a:t>
            </a:r>
          </a:p>
          <a:p>
            <a:pPr algn="ctr"/>
            <a:r>
              <a:rPr lang="es-MX" sz="1718" b="1" dirty="0">
                <a:solidFill>
                  <a:srgbClr val="0070C0"/>
                </a:solidFill>
                <a:latin typeface="Ink Free" panose="03080402000500000000" pitchFamily="66" charset="0"/>
              </a:rPr>
              <a:t>2° y 3° B</a:t>
            </a:r>
          </a:p>
          <a:p>
            <a:pPr algn="ctr"/>
            <a:r>
              <a:rPr lang="es-MX" sz="1718" b="1" dirty="0">
                <a:solidFill>
                  <a:srgbClr val="0070C0"/>
                </a:solidFill>
                <a:latin typeface="Ink Free" panose="03080402000500000000" pitchFamily="66" charset="0"/>
              </a:rPr>
              <a:t>Educadora practicante: Belén Zapata Castillo 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75769379-B2AD-4AD9-AEAA-F65BD3C27A6B}"/>
              </a:ext>
            </a:extLst>
          </p:cNvPr>
          <p:cNvSpPr/>
          <p:nvPr/>
        </p:nvSpPr>
        <p:spPr>
          <a:xfrm rot="21416216">
            <a:off x="5611599" y="1600814"/>
            <a:ext cx="1702845" cy="440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291">
                <a:latin typeface="Berlin Sans FB" panose="020E0602020502020306" pitchFamily="34" charset="0"/>
              </a:rPr>
              <a:t>30/04/2021</a:t>
            </a:r>
            <a:endParaRPr lang="es-MX" sz="2291" dirty="0">
              <a:latin typeface="Berlin Sans FB" panose="020E0602020502020306" pitchFamily="34" charset="0"/>
            </a:endParaRPr>
          </a:p>
        </p:txBody>
      </p:sp>
      <p:sp>
        <p:nvSpPr>
          <p:cNvPr id="16" name="Signo de multiplicación 15">
            <a:extLst>
              <a:ext uri="{FF2B5EF4-FFF2-40B4-BE49-F238E27FC236}">
                <a16:creationId xmlns:a16="http://schemas.microsoft.com/office/drawing/2014/main" id="{FCDE360B-A831-474D-B2C4-2CF27B8F51FF}"/>
              </a:ext>
            </a:extLst>
          </p:cNvPr>
          <p:cNvSpPr/>
          <p:nvPr/>
        </p:nvSpPr>
        <p:spPr>
          <a:xfrm>
            <a:off x="5178372" y="3338738"/>
            <a:ext cx="254547" cy="25864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004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095723EB-62FC-4D09-A30E-A76084042566}"/>
              </a:ext>
            </a:extLst>
          </p:cNvPr>
          <p:cNvSpPr txBox="1"/>
          <p:nvPr/>
        </p:nvSpPr>
        <p:spPr>
          <a:xfrm>
            <a:off x="6419010" y="4956538"/>
            <a:ext cx="722759" cy="562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054" dirty="0">
                <a:latin typeface="Berlin Sans FB" panose="020E0602020502020306" pitchFamily="34" charset="0"/>
              </a:rPr>
              <a:t>30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B1221EFD-E84F-4E31-8F5F-94BC6FAA5E09}"/>
              </a:ext>
            </a:extLst>
          </p:cNvPr>
          <p:cNvSpPr/>
          <p:nvPr/>
        </p:nvSpPr>
        <p:spPr>
          <a:xfrm>
            <a:off x="6577088" y="4055520"/>
            <a:ext cx="373820" cy="56233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3054" dirty="0">
                <a:latin typeface="Berlin Sans FB" panose="020E0602020502020306" pitchFamily="34" charset="0"/>
              </a:rPr>
              <a:t>2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441D1DCF-5762-4A14-81C7-B4A56C46B654}"/>
              </a:ext>
            </a:extLst>
          </p:cNvPr>
          <p:cNvSpPr/>
          <p:nvPr/>
        </p:nvSpPr>
        <p:spPr>
          <a:xfrm>
            <a:off x="6617162" y="4432712"/>
            <a:ext cx="293671" cy="56233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3054" dirty="0">
                <a:latin typeface="Berlin Sans FB" panose="020E0602020502020306" pitchFamily="34" charset="0"/>
              </a:rPr>
              <a:t>1</a:t>
            </a: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B19A5919-D5CF-4FC2-BCC7-10FD56AFF703}"/>
              </a:ext>
            </a:extLst>
          </p:cNvPr>
          <p:cNvSpPr/>
          <p:nvPr/>
        </p:nvSpPr>
        <p:spPr>
          <a:xfrm>
            <a:off x="1438243" y="5840608"/>
            <a:ext cx="58867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solidFill>
                  <a:schemeClr val="accent1"/>
                </a:solidFill>
                <a:latin typeface="Berlin Sans FB" panose="020E0602020502020306" pitchFamily="34" charset="0"/>
              </a:rPr>
              <a:t>Artes </a:t>
            </a:r>
          </a:p>
          <a:p>
            <a:pPr algn="ctr"/>
            <a:r>
              <a:rPr lang="es-MX" sz="1200" dirty="0">
                <a:solidFill>
                  <a:schemeClr val="accent1"/>
                </a:solidFill>
                <a:latin typeface="Berlin Sans FB" panose="020E0602020502020306" pitchFamily="34" charset="0"/>
              </a:rPr>
              <a:t>Juguemos con títeres </a:t>
            </a:r>
          </a:p>
        </p:txBody>
      </p:sp>
      <p:sp>
        <p:nvSpPr>
          <p:cNvPr id="20" name="Signo de multiplicación 19">
            <a:extLst>
              <a:ext uri="{FF2B5EF4-FFF2-40B4-BE49-F238E27FC236}">
                <a16:creationId xmlns:a16="http://schemas.microsoft.com/office/drawing/2014/main" id="{EC6D45E0-51AA-45EF-8294-874D2CF43AB1}"/>
              </a:ext>
            </a:extLst>
          </p:cNvPr>
          <p:cNvSpPr/>
          <p:nvPr/>
        </p:nvSpPr>
        <p:spPr>
          <a:xfrm>
            <a:off x="3961819" y="2883482"/>
            <a:ext cx="254547" cy="25864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004" dirty="0"/>
          </a:p>
        </p:txBody>
      </p:sp>
      <p:sp>
        <p:nvSpPr>
          <p:cNvPr id="21" name="Signo de multiplicación 20">
            <a:extLst>
              <a:ext uri="{FF2B5EF4-FFF2-40B4-BE49-F238E27FC236}">
                <a16:creationId xmlns:a16="http://schemas.microsoft.com/office/drawing/2014/main" id="{F4AF7FB0-CDDB-463F-9E1C-C2CA9FD3A157}"/>
              </a:ext>
            </a:extLst>
          </p:cNvPr>
          <p:cNvSpPr/>
          <p:nvPr/>
        </p:nvSpPr>
        <p:spPr>
          <a:xfrm>
            <a:off x="3196451" y="2751762"/>
            <a:ext cx="254547" cy="25864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004" dirty="0"/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AC6AD16B-2564-4937-86CB-9109DA4B20B8}"/>
              </a:ext>
            </a:extLst>
          </p:cNvPr>
          <p:cNvSpPr/>
          <p:nvPr/>
        </p:nvSpPr>
        <p:spPr>
          <a:xfrm>
            <a:off x="1438241" y="6271495"/>
            <a:ext cx="588675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050" dirty="0">
                <a:latin typeface="Berlin Sans FB" panose="020E0602020502020306" pitchFamily="34" charset="0"/>
              </a:rPr>
              <a:t>Títere: es un muñeco que se mueve mediante hilos, barillas o directamente con la mano del titiritero</a:t>
            </a:r>
          </a:p>
          <a:p>
            <a:r>
              <a:rPr lang="es-MX" sz="1050" dirty="0">
                <a:latin typeface="Berlin Sans FB" panose="020E0602020502020306" pitchFamily="34" charset="0"/>
              </a:rPr>
              <a:t>¿Todos los títeres se mueven igual?</a:t>
            </a:r>
          </a:p>
          <a:p>
            <a:r>
              <a:rPr lang="es-MX" sz="1050" dirty="0">
                <a:latin typeface="Berlin Sans FB" panose="020E0602020502020306" pitchFamily="34" charset="0"/>
              </a:rPr>
              <a:t>Los títeres pueden estar fabricados de diferentes materiales como  tela, madera y de calcetín, permiten representar obas de  teatro.</a:t>
            </a:r>
          </a:p>
          <a:p>
            <a:r>
              <a:rPr lang="es-MX" sz="1050" dirty="0">
                <a:latin typeface="Berlin Sans FB" panose="020E0602020502020306" pitchFamily="34" charset="0"/>
              </a:rPr>
              <a:t>Canción de cucú cantaba la rana </a:t>
            </a:r>
          </a:p>
          <a:p>
            <a:r>
              <a:rPr lang="es-MX" sz="1050" dirty="0">
                <a:latin typeface="Berlin Sans FB" panose="020E0602020502020306" pitchFamily="34" charset="0"/>
              </a:rPr>
              <a:t>¿Cómo manipular un títere? Dirigir la mirada hacia el monitor o el títere.</a:t>
            </a:r>
          </a:p>
          <a:p>
            <a:r>
              <a:rPr lang="es-MX" sz="1050" dirty="0">
                <a:latin typeface="Berlin Sans FB" panose="020E0602020502020306" pitchFamily="34" charset="0"/>
              </a:rPr>
              <a:t>Para poder darle voz a títere bocón el titiritero debe hacer coincidir el movimiento de la boca del títere con las silabas de las palabras que  dice</a:t>
            </a:r>
          </a:p>
          <a:p>
            <a:r>
              <a:rPr lang="es-MX" sz="1050" dirty="0">
                <a:latin typeface="Berlin Sans FB" panose="020E0602020502020306" pitchFamily="34" charset="0"/>
              </a:rPr>
              <a:t>Para cambiar de fondos se graba con un fondo verde llamado green sreen, esa pantalla verde se sustituye por el fondo que necesite cada escena</a:t>
            </a:r>
          </a:p>
          <a:p>
            <a:r>
              <a:rPr lang="es-MX" sz="1050" dirty="0">
                <a:latin typeface="Berlin Sans FB" panose="020E0602020502020306" pitchFamily="34" charset="0"/>
              </a:rPr>
              <a:t>La voz se graba con un pequeño micrófono situado cerca de la boca del titiritero, gracias al editor o editora se unen.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133AF9E9-4518-4B6F-B0E8-AD1A2DF2C18A}"/>
              </a:ext>
            </a:extLst>
          </p:cNvPr>
          <p:cNvSpPr/>
          <p:nvPr/>
        </p:nvSpPr>
        <p:spPr>
          <a:xfrm>
            <a:off x="1438237" y="8279560"/>
            <a:ext cx="58867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solidFill>
                  <a:schemeClr val="accent4"/>
                </a:solidFill>
                <a:latin typeface="Berlin Sans FB" panose="020E0602020502020306" pitchFamily="34" charset="0"/>
              </a:rPr>
              <a:t>Educación socioemocional</a:t>
            </a:r>
          </a:p>
          <a:p>
            <a:pPr algn="ctr"/>
            <a:r>
              <a:rPr lang="es-MX" sz="1200" dirty="0">
                <a:solidFill>
                  <a:schemeClr val="accent4"/>
                </a:solidFill>
                <a:latin typeface="Berlin Sans FB" panose="020E0602020502020306" pitchFamily="34" charset="0"/>
              </a:rPr>
              <a:t>Y tú, ¿cómo ves?</a:t>
            </a: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8F8D5635-25DD-4287-ACB9-443D5C1D0F12}"/>
              </a:ext>
            </a:extLst>
          </p:cNvPr>
          <p:cNvSpPr/>
          <p:nvPr/>
        </p:nvSpPr>
        <p:spPr>
          <a:xfrm>
            <a:off x="1375554" y="8762654"/>
            <a:ext cx="588675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100" dirty="0">
                <a:latin typeface="Berlin Sans FB" panose="020E0602020502020306" pitchFamily="34" charset="0"/>
              </a:rPr>
              <a:t>¿</a:t>
            </a:r>
            <a:r>
              <a:rPr lang="es-MX" sz="1050" dirty="0">
                <a:latin typeface="Berlin Sans FB" panose="020E0602020502020306" pitchFamily="34" charset="0"/>
              </a:rPr>
              <a:t>has tenido algún desacuerdo con algún familiar, un amiga o un amigo?</a:t>
            </a:r>
          </a:p>
          <a:p>
            <a:pPr algn="ctr"/>
            <a:r>
              <a:rPr lang="es-MX" sz="1050" dirty="0">
                <a:latin typeface="Berlin Sans FB" panose="020E0602020502020306" pitchFamily="34" charset="0"/>
              </a:rPr>
              <a:t>Aprender a manifestaros de manera respetuosa, y tomar acuerdos que nos permiten convivir en armonía </a:t>
            </a:r>
          </a:p>
          <a:p>
            <a:pPr algn="ctr"/>
            <a:r>
              <a:rPr lang="es-MX" sz="1050" dirty="0">
                <a:latin typeface="Berlin Sans FB" panose="020E0602020502020306" pitchFamily="34" charset="0"/>
              </a:rPr>
              <a:t>Ves al revés -Look Backwards</a:t>
            </a:r>
          </a:p>
          <a:p>
            <a:pPr algn="ctr"/>
            <a:r>
              <a:rPr lang="es-MX" sz="1050" dirty="0">
                <a:latin typeface="Berlin Sans FB" panose="020E0602020502020306" pitchFamily="34" charset="0"/>
              </a:rPr>
              <a:t>Orejas de mariposa -Luisa Aguilar </a:t>
            </a:r>
          </a:p>
          <a:p>
            <a:pPr algn="ctr"/>
            <a:r>
              <a:rPr lang="es-MX" sz="1050" dirty="0">
                <a:latin typeface="Berlin Sans FB" panose="020E0602020502020306" pitchFamily="34" charset="0"/>
              </a:rPr>
              <a:t>Juegos que nos facilitan las elecciones difíciles:  Piedra, papel o tijera, </a:t>
            </a:r>
          </a:p>
        </p:txBody>
      </p:sp>
    </p:spTree>
    <p:extLst>
      <p:ext uri="{BB962C8B-B14F-4D97-AF65-F5344CB8AC3E}">
        <p14:creationId xmlns:p14="http://schemas.microsoft.com/office/powerpoint/2010/main" val="33556629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267</Words>
  <Application>Microsoft Office PowerPoint</Application>
  <PresentationFormat>Personalizado</PresentationFormat>
  <Paragraphs>28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Berlin Sans FB</vt:lpstr>
      <vt:lpstr>Calibri</vt:lpstr>
      <vt:lpstr>Calibri Light</vt:lpstr>
      <vt:lpstr>Ink Free</vt:lpstr>
      <vt:lpstr>Wingdings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BELEN ZAPATA CASTILLO</dc:creator>
  <cp:lastModifiedBy>BELEN ZAPATA CASTILLO</cp:lastModifiedBy>
  <cp:revision>6</cp:revision>
  <dcterms:created xsi:type="dcterms:W3CDTF">2021-05-01T03:49:42Z</dcterms:created>
  <dcterms:modified xsi:type="dcterms:W3CDTF">2021-05-01T04:14:06Z</dcterms:modified>
</cp:coreProperties>
</file>