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70" r:id="rId4"/>
    <p:sldId id="271" r:id="rId5"/>
    <p:sldId id="272" r:id="rId6"/>
    <p:sldId id="273" r:id="rId7"/>
    <p:sldId id="274"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99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BB378E0-25CC-48CA-80FD-CEBB6614FFD3}" type="datetimeFigureOut">
              <a:rPr lang="es-ES" smtClean="0"/>
              <a:t>28/04/2021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BB378E0-25CC-48CA-80FD-CEBB6614FFD3}" type="datetimeFigureOut">
              <a:rPr lang="es-ES" smtClean="0"/>
              <a:t>28/04/2021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BB378E0-25CC-48CA-80FD-CEBB6614FFD3}" type="datetimeFigureOut">
              <a:rPr lang="es-ES" smtClean="0"/>
              <a:t>28/04/2021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BB378E0-25CC-48CA-80FD-CEBB6614FFD3}" type="datetimeFigureOut">
              <a:rPr lang="es-ES" smtClean="0"/>
              <a:t>28/04/2021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6BB378E0-25CC-48CA-80FD-CEBB6614FFD3}" type="datetimeFigureOut">
              <a:rPr lang="es-ES" smtClean="0"/>
              <a:t>28/04/2021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BB378E0-25CC-48CA-80FD-CEBB6614FFD3}" type="datetimeFigureOut">
              <a:rPr lang="es-ES" smtClean="0"/>
              <a:t>28/04/2021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D650610-5D32-49FE-A6EF-784FBC42D0E0}"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BB378E0-25CC-48CA-80FD-CEBB6614FFD3}" type="datetimeFigureOut">
              <a:rPr lang="es-ES" smtClean="0"/>
              <a:t>28/04/2021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6BB378E0-25CC-48CA-80FD-CEBB6614FFD3}" type="datetimeFigureOut">
              <a:rPr lang="es-ES" smtClean="0"/>
              <a:t>28/04/2021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378E0-25CC-48CA-80FD-CEBB6614FFD3}" type="datetimeFigureOut">
              <a:rPr lang="es-ES" smtClean="0"/>
              <a:t>28/04/2021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6BB378E0-25CC-48CA-80FD-CEBB6614FFD3}" type="datetimeFigureOut">
              <a:rPr lang="es-ES" smtClean="0"/>
              <a:t>28/04/2021</a:t>
            </a:fld>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D650610-5D32-49FE-A6EF-784FBC42D0E0}"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BB378E0-25CC-48CA-80FD-CEBB6614FFD3}" type="datetimeFigureOut">
              <a:rPr lang="es-ES" smtClean="0"/>
              <a:t>28/04/2021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D650610-5D32-49FE-A6EF-784FBC42D0E0}"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BB378E0-25CC-48CA-80FD-CEBB6614FFD3}" type="datetimeFigureOut">
              <a:rPr lang="es-ES" smtClean="0"/>
              <a:t>28/04/2021</a:t>
            </a:fld>
            <a:endParaRPr lang="es-E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D650610-5D32-49FE-A6EF-784FBC42D0E0}"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0" y="0"/>
            <a:ext cx="9144000" cy="73174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Subtítulo"/>
          <p:cNvSpPr>
            <a:spLocks noGrp="1"/>
          </p:cNvSpPr>
          <p:nvPr>
            <p:ph type="subTitle" idx="1"/>
          </p:nvPr>
        </p:nvSpPr>
        <p:spPr>
          <a:xfrm>
            <a:off x="1371600" y="2924944"/>
            <a:ext cx="6400800" cy="1752600"/>
          </a:xfrm>
        </p:spPr>
        <p:txBody>
          <a:bodyPr>
            <a:noAutofit/>
          </a:bodyPr>
          <a:lstStyle/>
          <a:p>
            <a:pPr algn="ctr"/>
            <a:r>
              <a:rPr lang="es-ES_tradnl" sz="2400" dirty="0" smtClean="0">
                <a:solidFill>
                  <a:schemeClr val="tx1"/>
                </a:solidFill>
                <a:latin typeface="Arial" pitchFamily="34" charset="0"/>
                <a:cs typeface="Arial" pitchFamily="34" charset="0"/>
              </a:rPr>
              <a:t>Tutoría grupal</a:t>
            </a:r>
          </a:p>
          <a:p>
            <a:pPr algn="ctr"/>
            <a:r>
              <a:rPr lang="es-ES_tradnl" sz="2400" dirty="0" smtClean="0">
                <a:solidFill>
                  <a:schemeClr val="tx1"/>
                </a:solidFill>
                <a:latin typeface="Arial" pitchFamily="34" charset="0"/>
                <a:cs typeface="Arial" pitchFamily="34" charset="0"/>
              </a:rPr>
              <a:t>“Actividad 1 y 2”</a:t>
            </a:r>
            <a:endParaRPr lang="es-ES" sz="2400" dirty="0">
              <a:solidFill>
                <a:schemeClr val="tx1"/>
              </a:solidFill>
              <a:latin typeface="Arial" pitchFamily="34" charset="0"/>
              <a:cs typeface="Arial" pitchFamily="34" charset="0"/>
            </a:endParaRPr>
          </a:p>
          <a:p>
            <a:pPr algn="ctr"/>
            <a:r>
              <a:rPr lang="es-ES_tradnl" sz="2400" b="1" dirty="0">
                <a:solidFill>
                  <a:schemeClr val="tx1"/>
                </a:solidFill>
                <a:latin typeface="Arial" pitchFamily="34" charset="0"/>
                <a:cs typeface="Arial" pitchFamily="34" charset="0"/>
              </a:rPr>
              <a:t>Maestro: </a:t>
            </a:r>
            <a:r>
              <a:rPr lang="es-ES_tradnl" sz="2400" b="1" dirty="0" smtClean="0">
                <a:solidFill>
                  <a:schemeClr val="tx1"/>
                </a:solidFill>
                <a:latin typeface="Arial" pitchFamily="34" charset="0"/>
                <a:cs typeface="Arial" pitchFamily="34" charset="0"/>
              </a:rPr>
              <a:t>Gloria Elizabeth Martínez Rivera </a:t>
            </a:r>
          </a:p>
          <a:p>
            <a:pPr algn="ctr"/>
            <a:r>
              <a:rPr lang="es-ES_tradnl" sz="2400" dirty="0" smtClean="0">
                <a:solidFill>
                  <a:schemeClr val="tx1"/>
                </a:solidFill>
                <a:latin typeface="Arial" pitchFamily="34" charset="0"/>
                <a:cs typeface="Arial" pitchFamily="34" charset="0"/>
              </a:rPr>
              <a:t>Briseida </a:t>
            </a:r>
            <a:r>
              <a:rPr lang="es-ES_tradnl" sz="2400" dirty="0">
                <a:solidFill>
                  <a:schemeClr val="tx1"/>
                </a:solidFill>
                <a:latin typeface="Arial" pitchFamily="34" charset="0"/>
                <a:cs typeface="Arial" pitchFamily="34" charset="0"/>
              </a:rPr>
              <a:t>Guadalupe Medrano Gallegos</a:t>
            </a:r>
            <a:endParaRPr lang="es-ES" sz="2400" dirty="0">
              <a:solidFill>
                <a:schemeClr val="tx1"/>
              </a:solidFill>
              <a:latin typeface="Arial" pitchFamily="34" charset="0"/>
              <a:cs typeface="Arial" pitchFamily="34" charset="0"/>
            </a:endParaRPr>
          </a:p>
          <a:p>
            <a:pPr algn="ctr"/>
            <a:r>
              <a:rPr lang="es-ES_tradnl" sz="2400" dirty="0">
                <a:solidFill>
                  <a:schemeClr val="tx1"/>
                </a:solidFill>
                <a:latin typeface="Arial" pitchFamily="34" charset="0"/>
                <a:cs typeface="Arial" pitchFamily="34" charset="0"/>
              </a:rPr>
              <a:t>6to semestre sección A </a:t>
            </a:r>
            <a:endParaRPr lang="es-ES" sz="2400" dirty="0">
              <a:solidFill>
                <a:schemeClr val="tx1"/>
              </a:solidFill>
              <a:latin typeface="Arial" pitchFamily="34" charset="0"/>
              <a:cs typeface="Arial" pitchFamily="34" charset="0"/>
            </a:endParaRPr>
          </a:p>
          <a:p>
            <a:pPr algn="ctr"/>
            <a:r>
              <a:rPr lang="es-ES_tradnl" sz="2400" dirty="0">
                <a:solidFill>
                  <a:schemeClr val="tx1"/>
                </a:solidFill>
                <a:latin typeface="Arial" pitchFamily="34" charset="0"/>
                <a:cs typeface="Arial" pitchFamily="34" charset="0"/>
              </a:rPr>
              <a:t> </a:t>
            </a:r>
            <a:endParaRPr lang="es-ES" sz="2400" dirty="0">
              <a:solidFill>
                <a:schemeClr val="tx1"/>
              </a:solidFill>
              <a:latin typeface="Arial" pitchFamily="34" charset="0"/>
              <a:cs typeface="Arial" pitchFamily="34" charset="0"/>
            </a:endParaRPr>
          </a:p>
          <a:p>
            <a:pPr algn="ctr"/>
            <a:r>
              <a:rPr lang="es-ES_tradnl" sz="2400" dirty="0" smtClean="0">
                <a:solidFill>
                  <a:schemeClr val="tx1"/>
                </a:solidFill>
                <a:latin typeface="Arial" pitchFamily="34" charset="0"/>
                <a:cs typeface="Arial" pitchFamily="34" charset="0"/>
              </a:rPr>
              <a:t>28 </a:t>
            </a:r>
            <a:r>
              <a:rPr lang="es-ES_tradnl" sz="2400" dirty="0">
                <a:solidFill>
                  <a:schemeClr val="tx1"/>
                </a:solidFill>
                <a:latin typeface="Arial" pitchFamily="34" charset="0"/>
                <a:cs typeface="Arial" pitchFamily="34" charset="0"/>
              </a:rPr>
              <a:t>de Abril del 2021</a:t>
            </a:r>
            <a:endParaRPr lang="es-ES" sz="2400" dirty="0">
              <a:solidFill>
                <a:schemeClr val="tx1"/>
              </a:solidFill>
              <a:latin typeface="Arial" pitchFamily="34" charset="0"/>
              <a:cs typeface="Arial" pitchFamily="34" charset="0"/>
            </a:endParaRPr>
          </a:p>
          <a:p>
            <a:pPr algn="ctr"/>
            <a:r>
              <a:rPr lang="es-ES_tradnl" sz="2400" dirty="0">
                <a:solidFill>
                  <a:schemeClr val="tx1"/>
                </a:solidFill>
                <a:latin typeface="Arial" pitchFamily="34" charset="0"/>
                <a:cs typeface="Arial" pitchFamily="34" charset="0"/>
              </a:rPr>
              <a:t>Saltillo, Coahuila</a:t>
            </a:r>
            <a:endParaRPr lang="es-ES" sz="2400" dirty="0">
              <a:solidFill>
                <a:schemeClr val="tx1"/>
              </a:solidFill>
              <a:latin typeface="Arial" pitchFamily="34" charset="0"/>
              <a:cs typeface="Arial" pitchFamily="34" charset="0"/>
            </a:endParaRPr>
          </a:p>
          <a:p>
            <a:pPr algn="ctr"/>
            <a:endParaRPr lang="es-ES_tradnl" sz="2400" dirty="0" smtClean="0">
              <a:solidFill>
                <a:schemeClr val="tx1"/>
              </a:solidFill>
              <a:latin typeface="Arial" pitchFamily="34" charset="0"/>
              <a:cs typeface="Arial" pitchFamily="34" charset="0"/>
            </a:endParaRPr>
          </a:p>
          <a:p>
            <a:pPr algn="ctr"/>
            <a:endParaRPr lang="es-ES" sz="2000" dirty="0">
              <a:latin typeface="Arial" pitchFamily="34" charset="0"/>
              <a:cs typeface="Arial" pitchFamily="34" charset="0"/>
            </a:endParaRPr>
          </a:p>
        </p:txBody>
      </p:sp>
      <p:sp>
        <p:nvSpPr>
          <p:cNvPr id="4" name="Rectangle 2"/>
          <p:cNvSpPr>
            <a:spLocks noChangeArrowheads="1"/>
          </p:cNvSpPr>
          <p:nvPr/>
        </p:nvSpPr>
        <p:spPr bwMode="auto">
          <a:xfrm>
            <a:off x="1842291" y="102448"/>
            <a:ext cx="4706738"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 Normal de Educaci</a:t>
            </a:r>
            <a:r>
              <a:rPr kumimoji="0" lang="es-ES"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Calibri" pitchFamily="34" charset="0"/>
                <a:cs typeface="Arial" pitchFamily="34" charset="0"/>
              </a:rPr>
              <a:t>Licenciatura en educaci</a:t>
            </a:r>
            <a:r>
              <a:rPr kumimoji="0" lang="es-ES"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ES"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b="1" i="0" u="none" strike="noStrike" cap="none" normalizeH="0" baseline="0" dirty="0" smtClean="0">
                <a:ln>
                  <a:noFill/>
                </a:ln>
                <a:solidFill>
                  <a:schemeClr val="tx1"/>
                </a:solidFill>
                <a:effectLst/>
                <a:latin typeface="Arial" pitchFamily="34" charset="0"/>
                <a:ea typeface="Calibri" pitchFamily="34" charset="0"/>
                <a:cs typeface="Arial" pitchFamily="34" charset="0"/>
              </a:rPr>
              <a:t>Ciclo escolar 2020-2021</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Imagen 6" descr="Descripción: Escuela Normal de Educación Preescolar – Desarrollo de competencias  linguistic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6972" y="1386115"/>
            <a:ext cx="1857375" cy="1381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2678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908720"/>
            <a:ext cx="7520940" cy="548640"/>
          </a:xfrm>
        </p:spPr>
        <p:txBody>
          <a:bodyPr>
            <a:noAutofit/>
          </a:bodyPr>
          <a:lstStyle/>
          <a:p>
            <a:r>
              <a:rPr lang="es-ES_tradnl" sz="3200" dirty="0" smtClean="0"/>
              <a:t>¿Qué recursos consideras que necesita una persona para tener la capacidad de generar muchas alterativas?</a:t>
            </a:r>
            <a:endParaRPr lang="es-ES" sz="3200" dirty="0"/>
          </a:p>
        </p:txBody>
      </p:sp>
      <p:sp>
        <p:nvSpPr>
          <p:cNvPr id="3" name="2 Marcador de contenido"/>
          <p:cNvSpPr>
            <a:spLocks noGrp="1"/>
          </p:cNvSpPr>
          <p:nvPr>
            <p:ph idx="1"/>
          </p:nvPr>
        </p:nvSpPr>
        <p:spPr>
          <a:xfrm>
            <a:off x="683568" y="2204864"/>
            <a:ext cx="7520940" cy="3579849"/>
          </a:xfrm>
        </p:spPr>
        <p:txBody>
          <a:bodyPr>
            <a:normAutofit/>
          </a:bodyPr>
          <a:lstStyle/>
          <a:p>
            <a:r>
              <a:rPr lang="es-ES_tradnl" sz="2800" b="0" dirty="0" smtClean="0"/>
              <a:t>Tener creatividad </a:t>
            </a:r>
          </a:p>
          <a:p>
            <a:r>
              <a:rPr lang="es-ES_tradnl" sz="2800" b="0" dirty="0" smtClean="0"/>
              <a:t>Conocer las posibilidades mas básicas</a:t>
            </a:r>
          </a:p>
          <a:p>
            <a:r>
              <a:rPr lang="es-ES_tradnl" sz="2800" b="0" dirty="0" smtClean="0"/>
              <a:t>Habilidades </a:t>
            </a:r>
          </a:p>
          <a:p>
            <a:r>
              <a:rPr lang="es-ES_tradnl" sz="2800" b="0" dirty="0" smtClean="0"/>
              <a:t>Ganas de aprender algo nuevo  </a:t>
            </a:r>
          </a:p>
          <a:p>
            <a:endParaRPr lang="es-ES" sz="2800" b="0" dirty="0"/>
          </a:p>
        </p:txBody>
      </p:sp>
    </p:spTree>
    <p:extLst>
      <p:ext uri="{BB962C8B-B14F-4D97-AF65-F5344CB8AC3E}">
        <p14:creationId xmlns:p14="http://schemas.microsoft.com/office/powerpoint/2010/main" val="3980717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¿Qué aplicaciones útiles tiene esta operación de pensamiento?</a:t>
            </a:r>
            <a:br>
              <a:rPr lang="es-ES_tradnl" dirty="0" smtClean="0"/>
            </a:br>
            <a:endParaRPr lang="es-ES" dirty="0"/>
          </a:p>
        </p:txBody>
      </p:sp>
      <p:sp>
        <p:nvSpPr>
          <p:cNvPr id="3" name="2 Marcador de contenido"/>
          <p:cNvSpPr>
            <a:spLocks noGrp="1"/>
          </p:cNvSpPr>
          <p:nvPr>
            <p:ph idx="1"/>
          </p:nvPr>
        </p:nvSpPr>
        <p:spPr/>
        <p:txBody>
          <a:bodyPr>
            <a:normAutofit/>
          </a:bodyPr>
          <a:lstStyle/>
          <a:p>
            <a:r>
              <a:rPr lang="es-ES_tradnl" sz="2400" b="0" dirty="0" smtClean="0"/>
              <a:t>Lógica </a:t>
            </a:r>
            <a:endParaRPr lang="es-ES_tradnl" sz="2400" b="0" dirty="0" smtClean="0"/>
          </a:p>
          <a:p>
            <a:r>
              <a:rPr lang="es-ES_tradnl" sz="2400" b="0" dirty="0" smtClean="0"/>
              <a:t>Creatividad </a:t>
            </a:r>
          </a:p>
          <a:p>
            <a:r>
              <a:rPr lang="es-ES_tradnl" sz="2400" b="0" dirty="0" smtClean="0"/>
              <a:t>Desarrollo </a:t>
            </a:r>
          </a:p>
          <a:p>
            <a:endParaRPr lang="es-ES" sz="2400" b="0" dirty="0"/>
          </a:p>
        </p:txBody>
      </p:sp>
    </p:spTree>
    <p:extLst>
      <p:ext uri="{BB962C8B-B14F-4D97-AF65-F5344CB8AC3E}">
        <p14:creationId xmlns:p14="http://schemas.microsoft.com/office/powerpoint/2010/main" val="3623125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¿De que manera considerar alternativa  ayuda a elaborar un plan de vida y carrera y reorientarlo si es necesario?</a:t>
            </a:r>
            <a:endParaRPr lang="es-ES" dirty="0"/>
          </a:p>
        </p:txBody>
      </p:sp>
      <p:sp>
        <p:nvSpPr>
          <p:cNvPr id="3" name="2 Marcador de contenido"/>
          <p:cNvSpPr>
            <a:spLocks noGrp="1"/>
          </p:cNvSpPr>
          <p:nvPr>
            <p:ph idx="1"/>
          </p:nvPr>
        </p:nvSpPr>
        <p:spPr>
          <a:xfrm>
            <a:off x="683568" y="1916832"/>
            <a:ext cx="7520940" cy="3579849"/>
          </a:xfrm>
        </p:spPr>
        <p:txBody>
          <a:bodyPr>
            <a:normAutofit/>
          </a:bodyPr>
          <a:lstStyle/>
          <a:p>
            <a:r>
              <a:rPr lang="es-ES_tradnl" sz="2800" b="0" dirty="0" smtClean="0"/>
              <a:t>Importante ya que realiza un plan de corto, mediano y largo plazo, ayuda a tener en cuenta las oportunidades que se pueden afrontar y así analizar cual es la que mas conviene decidir </a:t>
            </a:r>
            <a:endParaRPr lang="es-ES" sz="2800" b="0" dirty="0"/>
          </a:p>
        </p:txBody>
      </p:sp>
    </p:spTree>
    <p:extLst>
      <p:ext uri="{BB962C8B-B14F-4D97-AF65-F5344CB8AC3E}">
        <p14:creationId xmlns:p14="http://schemas.microsoft.com/office/powerpoint/2010/main" val="1498081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836712"/>
            <a:ext cx="7520940" cy="548640"/>
          </a:xfrm>
        </p:spPr>
        <p:txBody>
          <a:bodyPr/>
          <a:lstStyle/>
          <a:p>
            <a:r>
              <a:rPr lang="es-MX" sz="2400" dirty="0"/>
              <a:t>Algunas personas tienen miedo de considerar alternativas a la hora de solucionar los problemas. ¿Por qué crees que pasa eso?, ¿Qué piensas al respecto?</a:t>
            </a:r>
            <a:r>
              <a:rPr lang="es-ES" sz="2400" dirty="0"/>
              <a:t/>
            </a:r>
            <a:br>
              <a:rPr lang="es-ES" sz="2400" dirty="0"/>
            </a:br>
            <a:endParaRPr lang="es-ES" sz="2400" dirty="0"/>
          </a:p>
        </p:txBody>
      </p:sp>
      <p:sp>
        <p:nvSpPr>
          <p:cNvPr id="3" name="2 Marcador de contenido"/>
          <p:cNvSpPr>
            <a:spLocks noGrp="1"/>
          </p:cNvSpPr>
          <p:nvPr>
            <p:ph idx="1"/>
          </p:nvPr>
        </p:nvSpPr>
        <p:spPr>
          <a:xfrm>
            <a:off x="755576" y="2204864"/>
            <a:ext cx="7520940" cy="3579849"/>
          </a:xfrm>
        </p:spPr>
        <p:txBody>
          <a:bodyPr>
            <a:normAutofit/>
          </a:bodyPr>
          <a:lstStyle/>
          <a:p>
            <a:r>
              <a:rPr lang="es-ES_tradnl" sz="2800" b="0" dirty="0" smtClean="0"/>
              <a:t>Por falta de confianza que se tiene a uno mismo, tener miedo de perder,  o de arriesgarse a nuevas rutas </a:t>
            </a:r>
          </a:p>
          <a:p>
            <a:r>
              <a:rPr lang="es-ES_tradnl" sz="2800" b="0" dirty="0" smtClean="0"/>
              <a:t>Considero que es un punto malo que existe en la actualidad por que se tiene que tener alternativas para crecer como persona</a:t>
            </a:r>
            <a:endParaRPr lang="es-ES" sz="2800" b="0" dirty="0"/>
          </a:p>
        </p:txBody>
      </p:sp>
    </p:spTree>
    <p:extLst>
      <p:ext uri="{BB962C8B-B14F-4D97-AF65-F5344CB8AC3E}">
        <p14:creationId xmlns:p14="http://schemas.microsoft.com/office/powerpoint/2010/main" val="241318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2400" dirty="0"/>
              <a:t>Narra una anécdota en donde el hecho de considerar alternativas llevó a una mejor solución de un problema.</a:t>
            </a:r>
            <a:endParaRPr lang="es-ES" sz="2400" dirty="0"/>
          </a:p>
        </p:txBody>
      </p:sp>
      <p:sp>
        <p:nvSpPr>
          <p:cNvPr id="3" name="2 Marcador de contenido"/>
          <p:cNvSpPr>
            <a:spLocks noGrp="1"/>
          </p:cNvSpPr>
          <p:nvPr>
            <p:ph idx="1"/>
          </p:nvPr>
        </p:nvSpPr>
        <p:spPr>
          <a:xfrm>
            <a:off x="755576" y="1268760"/>
            <a:ext cx="7520940" cy="3579849"/>
          </a:xfrm>
        </p:spPr>
        <p:txBody>
          <a:bodyPr>
            <a:normAutofit/>
          </a:bodyPr>
          <a:lstStyle/>
          <a:p>
            <a:r>
              <a:rPr lang="es-ES_tradnl" sz="2400" b="0" dirty="0" smtClean="0"/>
              <a:t>Cuando fue en los tiempos de seleccionar cual universidad y que carreras quería estudiar, cuando presente en la Normal tenia varias alternativas como era estudiar para ingeniera industrial en la CNCI, también estudiar licenciada en educación en la UCA.</a:t>
            </a:r>
          </a:p>
          <a:p>
            <a:r>
              <a:rPr lang="es-ES_tradnl" sz="2400" b="0" dirty="0" smtClean="0"/>
              <a:t>Tenia alternativas para no dejar de estudiar  </a:t>
            </a:r>
            <a:endParaRPr lang="es-ES" sz="2400" b="0" dirty="0"/>
          </a:p>
        </p:txBody>
      </p:sp>
    </p:spTree>
    <p:extLst>
      <p:ext uri="{BB962C8B-B14F-4D97-AF65-F5344CB8AC3E}">
        <p14:creationId xmlns:p14="http://schemas.microsoft.com/office/powerpoint/2010/main" val="70356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196752"/>
            <a:ext cx="7520940" cy="548640"/>
          </a:xfrm>
        </p:spPr>
        <p:txBody>
          <a:bodyPr/>
          <a:lstStyle/>
          <a:p>
            <a:r>
              <a:rPr lang="es-MX" sz="2000" dirty="0"/>
              <a:t>¡LOGRA EL RETO!</a:t>
            </a:r>
            <a:r>
              <a:rPr lang="es-ES" sz="2000" dirty="0"/>
              <a:t/>
            </a:r>
            <a:br>
              <a:rPr lang="es-ES" sz="2000" dirty="0"/>
            </a:br>
            <a:r>
              <a:rPr lang="es-MX" sz="2000" dirty="0"/>
              <a:t>Intenta unir los nueve puntos negros utilizando solamente cuatro líneas rectas. No debes pasar dos veces por la misma línea, ni separar el lápiz de la página mientras realizas los trazos, ¿Lo lograste?, este ejercicio representa la importancia que tiene para el desarrollo intelectual </a:t>
            </a:r>
            <a:r>
              <a:rPr lang="es-ES" sz="2000" dirty="0"/>
              <a:t/>
            </a:r>
            <a:br>
              <a:rPr lang="es-ES" sz="2000" dirty="0"/>
            </a:br>
            <a:endParaRPr lang="es-ES" sz="20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648" y="2852936"/>
            <a:ext cx="7208720" cy="156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4 Conector recto"/>
          <p:cNvCxnSpPr/>
          <p:nvPr/>
        </p:nvCxnSpPr>
        <p:spPr>
          <a:xfrm flipV="1">
            <a:off x="1547664" y="3429000"/>
            <a:ext cx="0" cy="1368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flipH="1">
            <a:off x="1547664" y="3248980"/>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flipV="1">
            <a:off x="1547664" y="3248980"/>
            <a:ext cx="2016224" cy="15481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1547664" y="3248980"/>
            <a:ext cx="1656184" cy="104411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609742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845</TotalTime>
  <Words>280</Words>
  <Application>Microsoft Office PowerPoint</Application>
  <PresentationFormat>Presentación en pantalla (4:3)</PresentationFormat>
  <Paragraphs>29</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Ángulos</vt:lpstr>
      <vt:lpstr>Presentación de PowerPoint</vt:lpstr>
      <vt:lpstr>¿Qué recursos consideras que necesita una persona para tener la capacidad de generar muchas alterativas?</vt:lpstr>
      <vt:lpstr>¿Qué aplicaciones útiles tiene esta operación de pensamiento? </vt:lpstr>
      <vt:lpstr>¿De que manera considerar alternativa  ayuda a elaborar un plan de vida y carrera y reorientarlo si es necesario?</vt:lpstr>
      <vt:lpstr>Algunas personas tienen miedo de considerar alternativas a la hora de solucionar los problemas. ¿Por qué crees que pasa eso?, ¿Qué piensas al respecto? </vt:lpstr>
      <vt:lpstr>Narra una anécdota en donde el hecho de considerar alternativas llevó a una mejor solución de un problema.</vt:lpstr>
      <vt:lpstr>¡LOGRA EL RETO! Intenta unir los nueve puntos negros utilizando solamente cuatro líneas rectas. No debes pasar dos veces por la misma línea, ni separar el lápiz de la página mientras realizas los trazos, ¿Lo lograste?, este ejercicio representa la importancia que tiene para el desarrollo intelectual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MQ</cp:lastModifiedBy>
  <cp:revision>14</cp:revision>
  <dcterms:created xsi:type="dcterms:W3CDTF">2021-04-21T14:51:21Z</dcterms:created>
  <dcterms:modified xsi:type="dcterms:W3CDTF">2021-04-29T05:10:28Z</dcterms:modified>
</cp:coreProperties>
</file>