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4"/>
  </p:sldMasterIdLst>
  <p:sldIdLst>
    <p:sldId id="259" r:id="rId5"/>
    <p:sldId id="257" r:id="rId6"/>
    <p:sldId id="258" r:id="rId7"/>
    <p:sldId id="260" r:id="rId8"/>
    <p:sldId id="261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68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18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71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00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9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3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2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6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2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5/2/21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51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xYWSDwWwJFs" TargetMode="External"/><Relationship Id="rId4" Type="http://schemas.openxmlformats.org/officeDocument/2006/relationships/hyperlink" Target="https://www.youtube.com/watch?v=oW9QpAkr--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8E9CF39-E2AD-4F68-B2C0-AB3D6133EDDE}"/>
              </a:ext>
            </a:extLst>
          </p:cNvPr>
          <p:cNvSpPr txBox="1"/>
          <p:nvPr/>
        </p:nvSpPr>
        <p:spPr>
          <a:xfrm>
            <a:off x="2659519" y="2450635"/>
            <a:ext cx="6467777" cy="2145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fontScale="92500"/>
          </a:bodyPr>
          <a:lstStyle/>
          <a:p>
            <a:pPr algn="ctr">
              <a:spcAft>
                <a:spcPts val="600"/>
              </a:spcAft>
            </a:pPr>
            <a:r>
              <a:rPr lang="es-ES" sz="2800" dirty="0">
                <a:solidFill>
                  <a:schemeClr val="bg1"/>
                </a:solidFill>
                <a:latin typeface="Arial Rounded MT Bold"/>
                <a:ea typeface="+mn-lt"/>
                <a:cs typeface="+mn-lt"/>
              </a:rPr>
              <a:t>Nombre de las alumnas: </a:t>
            </a:r>
            <a:endParaRPr lang="es-ES" sz="2800">
              <a:solidFill>
                <a:schemeClr val="bg1"/>
              </a:solidFill>
              <a:latin typeface="Arial Rounded MT Bold"/>
              <a:cs typeface="Calibri" panose="020F0502020204030204"/>
            </a:endParaRPr>
          </a:p>
          <a:p>
            <a:pPr algn="ctr">
              <a:spcAft>
                <a:spcPts val="600"/>
              </a:spcAft>
            </a:pPr>
            <a:r>
              <a:rPr lang="es-ES" sz="2800" dirty="0">
                <a:solidFill>
                  <a:schemeClr val="bg1"/>
                </a:solidFill>
                <a:latin typeface="Arial Rounded MT Bold"/>
                <a:ea typeface="+mn-lt"/>
                <a:cs typeface="+mn-lt"/>
              </a:rPr>
              <a:t>María Ximena Ávalos Flores#1</a:t>
            </a:r>
            <a:endParaRPr lang="es-ES" sz="2800">
              <a:solidFill>
                <a:schemeClr val="bg1"/>
              </a:solidFill>
              <a:latin typeface="Arial Rounded MT Bold"/>
              <a:cs typeface="Calibri" panose="020F0502020204030204"/>
            </a:endParaRPr>
          </a:p>
          <a:p>
            <a:pPr algn="ctr">
              <a:spcAft>
                <a:spcPts val="600"/>
              </a:spcAft>
            </a:pPr>
            <a:r>
              <a:rPr lang="es-ES" sz="2800" dirty="0">
                <a:solidFill>
                  <a:schemeClr val="bg1"/>
                </a:solidFill>
                <a:latin typeface="Arial Rounded MT Bold"/>
                <a:ea typeface="+mn-lt"/>
                <a:cs typeface="+mn-lt"/>
              </a:rPr>
              <a:t>Mónica Guadalupe Cárdenas Tovar #2</a:t>
            </a:r>
            <a:endParaRPr lang="es-ES" sz="2800">
              <a:solidFill>
                <a:schemeClr val="bg1"/>
              </a:solidFill>
              <a:latin typeface="Arial Rounded MT Bold"/>
              <a:cs typeface="Calibri" panose="020F0502020204030204"/>
            </a:endParaRPr>
          </a:p>
          <a:p>
            <a:pPr algn="ctr">
              <a:spcAft>
                <a:spcPts val="600"/>
              </a:spcAft>
            </a:pPr>
            <a:r>
              <a:rPr lang="es-ES" sz="2800" dirty="0">
                <a:solidFill>
                  <a:schemeClr val="bg1"/>
                </a:solidFill>
                <a:latin typeface="Arial Rounded MT Bold"/>
                <a:ea typeface="+mn-lt"/>
                <a:cs typeface="+mn-lt"/>
              </a:rPr>
              <a:t>Kathia Anahí Castañuela Salas #3</a:t>
            </a:r>
            <a:endParaRPr lang="es-ES" sz="2800">
              <a:solidFill>
                <a:schemeClr val="bg1"/>
              </a:solidFill>
              <a:latin typeface="Arial Rounded MT Bold"/>
              <a:cs typeface="Calibri"/>
            </a:endParaRPr>
          </a:p>
          <a:p>
            <a:pPr algn="l">
              <a:spcAft>
                <a:spcPts val="600"/>
              </a:spcAft>
            </a:pPr>
            <a:endParaRPr lang="es-ES" sz="2800">
              <a:cs typeface="Calibri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EDB7175-7DD4-4EC0-AE9F-00EC4919A25D}"/>
              </a:ext>
            </a:extLst>
          </p:cNvPr>
          <p:cNvSpPr txBox="1"/>
          <p:nvPr/>
        </p:nvSpPr>
        <p:spPr>
          <a:xfrm>
            <a:off x="2065081" y="558155"/>
            <a:ext cx="8916884" cy="131126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>
                <a:solidFill>
                  <a:schemeClr val="accent1">
                    <a:lumMod val="75000"/>
                  </a:schemeClr>
                </a:solidFill>
                <a:latin typeface="Arial Rounded MT Bold"/>
                <a:ea typeface="+mj-ea"/>
                <a:cs typeface="+mj-cs"/>
              </a:rPr>
              <a:t>ESCUELA NORMAL DE EDUCACIÓN PREESCOLAR</a:t>
            </a:r>
            <a:endParaRPr lang="es-ES">
              <a:solidFill>
                <a:schemeClr val="accent1">
                  <a:lumMod val="75000"/>
                </a:schemeClr>
              </a:solidFill>
              <a:latin typeface="Arial Rounded MT Bold"/>
              <a:ea typeface="+mj-ea"/>
              <a:cs typeface="+mj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9FACDF8-1ABF-42A0-81A2-5FEB026CAF73}"/>
              </a:ext>
            </a:extLst>
          </p:cNvPr>
          <p:cNvSpPr txBox="1"/>
          <p:nvPr/>
        </p:nvSpPr>
        <p:spPr>
          <a:xfrm>
            <a:off x="682015" y="4549165"/>
            <a:ext cx="4081463" cy="19589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s-ES" sz="2800">
                <a:solidFill>
                  <a:schemeClr val="bg1"/>
                </a:solidFill>
                <a:latin typeface="Arial Rounded MT Bold"/>
              </a:rPr>
              <a:t>Tema de la clase: </a:t>
            </a:r>
          </a:p>
          <a:p>
            <a:pPr>
              <a:spcAft>
                <a:spcPts val="600"/>
              </a:spcAft>
            </a:pPr>
            <a:r>
              <a:rPr lang="es-ES" sz="2800">
                <a:solidFill>
                  <a:schemeClr val="bg1"/>
                </a:solidFill>
                <a:latin typeface="Arial Rounded MT Bold"/>
              </a:rPr>
              <a:t>CICLO DE VIDA DE LOS SERES HUMANOS</a:t>
            </a:r>
            <a:endParaRPr lang="es-ES" sz="2800">
              <a:solidFill>
                <a:schemeClr val="bg1"/>
              </a:solidFill>
              <a:latin typeface="Arial Rounded MT Bold"/>
              <a:cs typeface="Calibri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0CE890C-5383-496A-B409-6ABE82768B59}"/>
              </a:ext>
            </a:extLst>
          </p:cNvPr>
          <p:cNvSpPr txBox="1"/>
          <p:nvPr/>
        </p:nvSpPr>
        <p:spPr>
          <a:xfrm>
            <a:off x="8188081" y="4685934"/>
            <a:ext cx="2143125" cy="19589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s-ES" sz="2800">
                <a:solidFill>
                  <a:srgbClr val="000000"/>
                </a:solidFill>
                <a:latin typeface="Arial Rounded MT Bold"/>
                <a:ea typeface="+mn-lt"/>
                <a:cs typeface="+mn-lt"/>
              </a:rPr>
              <a:t>Fecha: 30 de abril del 2021</a:t>
            </a:r>
          </a:p>
          <a:p>
            <a:pPr algn="l">
              <a:spcAft>
                <a:spcPts val="600"/>
              </a:spcAft>
            </a:pPr>
            <a:endParaRPr lang="es-ES" sz="2800">
              <a:solidFill>
                <a:srgbClr val="000000"/>
              </a:solidFill>
              <a:cs typeface="Calibri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A36E78B-7BE8-4C23-A37E-CC2D9B7BE43D}"/>
              </a:ext>
            </a:extLst>
          </p:cNvPr>
          <p:cNvSpPr txBox="1"/>
          <p:nvPr/>
        </p:nvSpPr>
        <p:spPr>
          <a:xfrm>
            <a:off x="5889015" y="1864092"/>
            <a:ext cx="6267450" cy="5286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s-ES" sz="2600">
                <a:solidFill>
                  <a:srgbClr val="000000"/>
                </a:solidFill>
                <a:latin typeface="Arial Rounded MT Bold"/>
                <a:ea typeface="+mn-lt"/>
                <a:cs typeface="+mn-lt"/>
              </a:rPr>
              <a:t>Asignatura: COMPUTACIÓN</a:t>
            </a:r>
            <a:endParaRPr lang="es-ES" sz="2600">
              <a:solidFill>
                <a:srgbClr val="000000"/>
              </a:solidFill>
              <a:latin typeface="Arial Rounded MT Bold"/>
            </a:endParaRPr>
          </a:p>
          <a:p>
            <a:pPr algn="l">
              <a:lnSpc>
                <a:spcPct val="90000"/>
              </a:lnSpc>
              <a:spcAft>
                <a:spcPts val="600"/>
              </a:spcAft>
            </a:pPr>
            <a:endParaRPr lang="es-ES" sz="2600">
              <a:solidFill>
                <a:srgbClr val="000000"/>
              </a:solidFill>
              <a:cs typeface="Calibri"/>
            </a:endParaRPr>
          </a:p>
        </p:txBody>
      </p:sp>
      <p:pic>
        <p:nvPicPr>
          <p:cNvPr id="2" name="Imagen 3" descr="Imagen que contiene señal&#10;&#10;Descripción generada automáticamente">
            <a:extLst>
              <a:ext uri="{FF2B5EF4-FFF2-40B4-BE49-F238E27FC236}">
                <a16:creationId xmlns:a16="http://schemas.microsoft.com/office/drawing/2014/main" id="{153EBBFE-DA6F-4927-8235-705542B1B6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268" y="555171"/>
            <a:ext cx="1755320" cy="131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527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FA465E-AEB1-4953-9E44-8FAD02B2B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br>
              <a:rPr lang="en-US" sz="2100"/>
            </a:br>
            <a:r>
              <a:rPr lang="en-US" sz="4000">
                <a:solidFill>
                  <a:schemeClr val="bg1"/>
                </a:solidFill>
                <a:latin typeface="Arial Rounded MT Bold"/>
              </a:rPr>
              <a:t>CICLO DE VIDA DE LOS SERES HUMANOS</a:t>
            </a:r>
            <a:br>
              <a:rPr lang="en-US" sz="2100">
                <a:latin typeface="Arial Rounded MT Bold"/>
              </a:rPr>
            </a:br>
            <a:br>
              <a:rPr lang="en-US" sz="2100">
                <a:latin typeface="Arial Rounded MT Bold"/>
              </a:rPr>
            </a:br>
            <a:endParaRPr lang="en-US" sz="2100">
              <a:solidFill>
                <a:schemeClr val="bg1"/>
              </a:solidFill>
              <a:latin typeface="Arial Rounded MT Bold"/>
              <a:cs typeface="Calibri Light" panose="020F0302020204030204"/>
            </a:endParaRPr>
          </a:p>
        </p:txBody>
      </p:sp>
      <p:pic>
        <p:nvPicPr>
          <p:cNvPr id="4" name="Imagen 4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97D61752-A9A0-458C-967E-CD9D691629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35" r="-2" b="-2"/>
          <a:stretch/>
        </p:blipFill>
        <p:spPr>
          <a:xfrm>
            <a:off x="625587" y="3135003"/>
            <a:ext cx="4165869" cy="243811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DB46D97-3073-4FB3-A42F-06436884DCFD}"/>
              </a:ext>
            </a:extLst>
          </p:cNvPr>
          <p:cNvSpPr txBox="1"/>
          <p:nvPr/>
        </p:nvSpPr>
        <p:spPr>
          <a:xfrm>
            <a:off x="5153532" y="2530384"/>
            <a:ext cx="6075526" cy="366018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  <a:latin typeface="Arial Rounded MT Bold"/>
              </a:rPr>
              <a:t>Un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ciclo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de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vida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es un conjunto de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etapas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sucesivas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por las que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pasa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un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organismo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en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toda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la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etapa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de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su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vida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desde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que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nace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hasta que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mueren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. </a:t>
            </a:r>
            <a:endParaRPr lang="es-ES">
              <a:solidFill>
                <a:schemeClr val="bg1"/>
              </a:solidFill>
              <a:latin typeface="Arial Rounded MT Bold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>
                <a:solidFill>
                  <a:schemeClr val="bg1"/>
                </a:solidFill>
                <a:latin typeface="Arial Rounded MT Bold"/>
              </a:rPr>
              <a:t>Podemos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reconocer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a los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seres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vivos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 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humanos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 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porque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tienen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en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común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las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siguientes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características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: </a:t>
            </a:r>
            <a:endParaRPr lang="en-US" sz="1600">
              <a:solidFill>
                <a:schemeClr val="bg1"/>
              </a:solidFill>
              <a:latin typeface="Arial Rounded MT Bold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>
                <a:solidFill>
                  <a:schemeClr val="bg1"/>
                </a:solidFill>
                <a:latin typeface="Arial Rounded MT Bold"/>
              </a:rPr>
              <a:t>  </a:t>
            </a:r>
            <a:endParaRPr lang="en-US" sz="1600">
              <a:solidFill>
                <a:schemeClr val="bg1"/>
              </a:solidFill>
              <a:latin typeface="Arial Rounded MT Bold"/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i="1" err="1">
                <a:solidFill>
                  <a:schemeClr val="bg1"/>
                </a:solidFill>
                <a:latin typeface="Arial Rounded MT Bold"/>
              </a:rPr>
              <a:t>Nacen</a:t>
            </a: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 </a:t>
            </a:r>
            <a:endParaRPr lang="en-US" sz="1600">
              <a:solidFill>
                <a:schemeClr val="bg1"/>
              </a:solidFill>
              <a:latin typeface="Arial Rounded MT Bold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i="1" err="1">
                <a:solidFill>
                  <a:schemeClr val="bg1"/>
                </a:solidFill>
                <a:latin typeface="Arial Rounded MT Bold"/>
              </a:rPr>
              <a:t>Crecen</a:t>
            </a: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 </a:t>
            </a:r>
            <a:endParaRPr lang="en-US" sz="1600">
              <a:solidFill>
                <a:schemeClr val="bg1"/>
              </a:solidFill>
              <a:latin typeface="Arial Rounded MT Bold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Se </a:t>
            </a:r>
            <a:r>
              <a:rPr lang="en-US" sz="1600" b="1" i="1" err="1">
                <a:solidFill>
                  <a:schemeClr val="bg1"/>
                </a:solidFill>
                <a:latin typeface="Arial Rounded MT Bold"/>
              </a:rPr>
              <a:t>Reproducen</a:t>
            </a: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 </a:t>
            </a:r>
            <a:endParaRPr lang="en-US" sz="1600">
              <a:solidFill>
                <a:schemeClr val="bg1"/>
              </a:solidFill>
              <a:latin typeface="Arial Rounded MT Bold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i="1" err="1">
                <a:solidFill>
                  <a:schemeClr val="bg1"/>
                </a:solidFill>
                <a:latin typeface="Arial Rounded MT Bold"/>
              </a:rPr>
              <a:t>Mueren</a:t>
            </a: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 </a:t>
            </a:r>
            <a:endParaRPr lang="en-US" sz="1600">
              <a:solidFill>
                <a:schemeClr val="bg1"/>
              </a:solidFill>
              <a:latin typeface="Arial Rounded MT Bold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1" i="1">
              <a:latin typeface="Arial Rounded MT Bold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96535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 descr="Imagen que contiene señal, monitor, caja, cuarto&#10;&#10;Descripción generada automáticamente">
            <a:extLst>
              <a:ext uri="{FF2B5EF4-FFF2-40B4-BE49-F238E27FC236}">
                <a16:creationId xmlns:a16="http://schemas.microsoft.com/office/drawing/2014/main" id="{99D97013-6745-4247-A2A0-97D822DE66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97" t="22749" r="9609" b="5687"/>
          <a:stretch/>
        </p:blipFill>
        <p:spPr>
          <a:xfrm>
            <a:off x="6176433" y="1659932"/>
            <a:ext cx="5372100" cy="3538135"/>
          </a:xfrm>
          <a:prstGeom prst="rect">
            <a:avLst/>
          </a:prstGeom>
        </p:spPr>
      </p:pic>
      <p:pic>
        <p:nvPicPr>
          <p:cNvPr id="5" name="Imagen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E33533CC-BF82-4B99-9926-5DBF14F63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6" y="977980"/>
            <a:ext cx="5372099" cy="490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61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3" descr="Video camera con relleno sólido">
            <a:extLst>
              <a:ext uri="{FF2B5EF4-FFF2-40B4-BE49-F238E27FC236}">
                <a16:creationId xmlns:a16="http://schemas.microsoft.com/office/drawing/2014/main" id="{CC783E9E-ABEB-4807-B501-E6126B6DC3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80173" y="1499379"/>
            <a:ext cx="3548089" cy="354808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6E2E290-8B03-4B86-AEF0-6AC441D75561}"/>
              </a:ext>
            </a:extLst>
          </p:cNvPr>
          <p:cNvSpPr txBox="1"/>
          <p:nvPr/>
        </p:nvSpPr>
        <p:spPr>
          <a:xfrm>
            <a:off x="5911158" y="2706865"/>
            <a:ext cx="5383652" cy="347009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https://www.youtube.com/watch?v=oW9QpAkr--s</a:t>
            </a:r>
            <a:endParaRPr lang="en-US" sz="240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https://www.youtube.com/watch?v=xYWSDwWwJFs</a:t>
            </a:r>
            <a:r>
              <a:rPr lang="en-US" sz="2400">
                <a:solidFill>
                  <a:schemeClr val="bg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05912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6">
            <a:extLst>
              <a:ext uri="{FF2B5EF4-FFF2-40B4-BE49-F238E27FC236}">
                <a16:creationId xmlns:a16="http://schemas.microsoft.com/office/drawing/2014/main" id="{8EE457FF-670E-4EC1-ACD4-1173DA9A7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A9FC172-3459-4E4C-B2B5-FC5159526CCE}"/>
              </a:ext>
            </a:extLst>
          </p:cNvPr>
          <p:cNvSpPr txBox="1"/>
          <p:nvPr/>
        </p:nvSpPr>
        <p:spPr>
          <a:xfrm>
            <a:off x="8432825" y="1303113"/>
            <a:ext cx="3372079" cy="4251775"/>
          </a:xfrm>
          <a:prstGeom prst="rect">
            <a:avLst/>
          </a:prstGeom>
          <a:effectLst/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defTabSz="457200">
              <a:spcBef>
                <a:spcPct val="0"/>
              </a:spcBef>
              <a:spcAft>
                <a:spcPts val="600"/>
              </a:spcAft>
            </a:pPr>
            <a:r>
              <a:rPr lang="en-US" sz="4000" b="1">
                <a:solidFill>
                  <a:srgbClr val="FEFEFE"/>
                </a:solidFill>
                <a:latin typeface="+mj-lt"/>
                <a:ea typeface="+mj-ea"/>
                <a:cs typeface="+mj-cs"/>
              </a:rPr>
              <a:t>Conclusión </a:t>
            </a:r>
          </a:p>
        </p:txBody>
      </p:sp>
      <p:sp useBgFill="1">
        <p:nvSpPr>
          <p:cNvPr id="41" name="Freeform: Shape 40">
            <a:extLst>
              <a:ext uri="{FF2B5EF4-FFF2-40B4-BE49-F238E27FC236}">
                <a16:creationId xmlns:a16="http://schemas.microsoft.com/office/drawing/2014/main" id="{68F2977E-E0AE-4EB4-A059-59E908EB86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666761" y="-666761"/>
            <a:ext cx="6858002" cy="8191524"/>
          </a:xfrm>
          <a:custGeom>
            <a:avLst/>
            <a:gdLst>
              <a:gd name="connsiteX0" fmla="*/ 6858002 w 6858002"/>
              <a:gd name="connsiteY0" fmla="*/ 6080676 h 8191524"/>
              <a:gd name="connsiteX1" fmla="*/ 3829244 w 6858002"/>
              <a:gd name="connsiteY1" fmla="*/ 8068294 h 8191524"/>
              <a:gd name="connsiteX2" fmla="*/ 3827371 w 6858002"/>
              <a:gd name="connsiteY2" fmla="*/ 8069839 h 8191524"/>
              <a:gd name="connsiteX3" fmla="*/ 3824585 w 6858002"/>
              <a:gd name="connsiteY3" fmla="*/ 8071350 h 8191524"/>
              <a:gd name="connsiteX4" fmla="*/ 3798695 w 6858002"/>
              <a:gd name="connsiteY4" fmla="*/ 8088342 h 8191524"/>
              <a:gd name="connsiteX5" fmla="*/ 3785013 w 6858002"/>
              <a:gd name="connsiteY5" fmla="*/ 8092830 h 8191524"/>
              <a:gd name="connsiteX6" fmla="*/ 3706341 w 6858002"/>
              <a:gd name="connsiteY6" fmla="*/ 8135531 h 8191524"/>
              <a:gd name="connsiteX7" fmla="*/ 3429000 w 6858002"/>
              <a:gd name="connsiteY7" fmla="*/ 8191524 h 8191524"/>
              <a:gd name="connsiteX8" fmla="*/ 3151660 w 6858002"/>
              <a:gd name="connsiteY8" fmla="*/ 8135531 h 8191524"/>
              <a:gd name="connsiteX9" fmla="*/ 3072998 w 6858002"/>
              <a:gd name="connsiteY9" fmla="*/ 8092835 h 8191524"/>
              <a:gd name="connsiteX10" fmla="*/ 3059300 w 6858002"/>
              <a:gd name="connsiteY10" fmla="*/ 8088342 h 8191524"/>
              <a:gd name="connsiteX11" fmla="*/ 3033385 w 6858002"/>
              <a:gd name="connsiteY11" fmla="*/ 8071334 h 8191524"/>
              <a:gd name="connsiteX12" fmla="*/ 3030629 w 6858002"/>
              <a:gd name="connsiteY12" fmla="*/ 8069839 h 8191524"/>
              <a:gd name="connsiteX13" fmla="*/ 3028777 w 6858002"/>
              <a:gd name="connsiteY13" fmla="*/ 8068310 h 8191524"/>
              <a:gd name="connsiteX14" fmla="*/ 2 w 6858002"/>
              <a:gd name="connsiteY14" fmla="*/ 6080676 h 8191524"/>
              <a:gd name="connsiteX15" fmla="*/ 6858002 w 6858002"/>
              <a:gd name="connsiteY15" fmla="*/ 0 h 8191524"/>
              <a:gd name="connsiteX16" fmla="*/ 6858002 w 6858002"/>
              <a:gd name="connsiteY16" fmla="*/ 2634972 h 8191524"/>
              <a:gd name="connsiteX17" fmla="*/ 6858002 w 6858002"/>
              <a:gd name="connsiteY17" fmla="*/ 2984308 h 8191524"/>
              <a:gd name="connsiteX18" fmla="*/ 6858002 w 6858002"/>
              <a:gd name="connsiteY18" fmla="*/ 3291840 h 8191524"/>
              <a:gd name="connsiteX19" fmla="*/ 6858002 w 6858002"/>
              <a:gd name="connsiteY19" fmla="*/ 6080675 h 8191524"/>
              <a:gd name="connsiteX20" fmla="*/ 2 w 6858002"/>
              <a:gd name="connsiteY20" fmla="*/ 6080675 h 8191524"/>
              <a:gd name="connsiteX21" fmla="*/ 2 w 6858002"/>
              <a:gd name="connsiteY21" fmla="*/ 3291840 h 8191524"/>
              <a:gd name="connsiteX22" fmla="*/ 0 w 6858002"/>
              <a:gd name="connsiteY22" fmla="*/ 3291840 h 8191524"/>
              <a:gd name="connsiteX23" fmla="*/ 0 w 6858002"/>
              <a:gd name="connsiteY23" fmla="*/ 0 h 8191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858002" h="8191524">
                <a:moveTo>
                  <a:pt x="6858002" y="6080676"/>
                </a:moveTo>
                <a:lnTo>
                  <a:pt x="3829244" y="8068294"/>
                </a:lnTo>
                <a:lnTo>
                  <a:pt x="3827371" y="8069839"/>
                </a:lnTo>
                <a:lnTo>
                  <a:pt x="3824585" y="8071350"/>
                </a:lnTo>
                <a:lnTo>
                  <a:pt x="3798695" y="8088342"/>
                </a:lnTo>
                <a:lnTo>
                  <a:pt x="3785013" y="8092830"/>
                </a:lnTo>
                <a:lnTo>
                  <a:pt x="3706341" y="8135531"/>
                </a:lnTo>
                <a:cubicBezTo>
                  <a:pt x="3621098" y="8171586"/>
                  <a:pt x="3527377" y="8191524"/>
                  <a:pt x="3429000" y="8191524"/>
                </a:cubicBezTo>
                <a:cubicBezTo>
                  <a:pt x="3330623" y="8191524"/>
                  <a:pt x="3236903" y="8171586"/>
                  <a:pt x="3151660" y="8135531"/>
                </a:cubicBezTo>
                <a:lnTo>
                  <a:pt x="3072998" y="8092835"/>
                </a:lnTo>
                <a:lnTo>
                  <a:pt x="3059300" y="8088342"/>
                </a:lnTo>
                <a:lnTo>
                  <a:pt x="3033385" y="8071334"/>
                </a:lnTo>
                <a:lnTo>
                  <a:pt x="3030629" y="8069839"/>
                </a:lnTo>
                <a:lnTo>
                  <a:pt x="3028777" y="8068310"/>
                </a:lnTo>
                <a:lnTo>
                  <a:pt x="2" y="6080676"/>
                </a:lnTo>
                <a:close/>
                <a:moveTo>
                  <a:pt x="6858002" y="0"/>
                </a:moveTo>
                <a:lnTo>
                  <a:pt x="6858002" y="2634972"/>
                </a:lnTo>
                <a:lnTo>
                  <a:pt x="6858002" y="2984308"/>
                </a:lnTo>
                <a:lnTo>
                  <a:pt x="6858002" y="3291840"/>
                </a:lnTo>
                <a:lnTo>
                  <a:pt x="6858002" y="6080675"/>
                </a:lnTo>
                <a:lnTo>
                  <a:pt x="2" y="6080675"/>
                </a:lnTo>
                <a:lnTo>
                  <a:pt x="2" y="3291840"/>
                </a:lnTo>
                <a:lnTo>
                  <a:pt x="0" y="329184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45B9012-C6F2-46FA-B766-195CAA062947}"/>
              </a:ext>
            </a:extLst>
          </p:cNvPr>
          <p:cNvSpPr txBox="1"/>
          <p:nvPr/>
        </p:nvSpPr>
        <p:spPr>
          <a:xfrm>
            <a:off x="451514" y="978993"/>
            <a:ext cx="5830952" cy="4900014"/>
          </a:xfrm>
          <a:prstGeom prst="rect">
            <a:avLst/>
          </a:prstGeom>
          <a:effectLst/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en-US" dirty="0" err="1">
                <a:solidFill>
                  <a:schemeClr val="bg1"/>
                </a:solidFill>
              </a:rPr>
              <a:t>Aquí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damos</a:t>
            </a:r>
            <a:r>
              <a:rPr lang="en-US" dirty="0">
                <a:solidFill>
                  <a:schemeClr val="bg1"/>
                </a:solidFill>
              </a:rPr>
              <a:t> por </a:t>
            </a:r>
            <a:r>
              <a:rPr lang="en-US" dirty="0" err="1">
                <a:solidFill>
                  <a:schemeClr val="bg1"/>
                </a:solidFill>
              </a:rPr>
              <a:t>terminado</a:t>
            </a:r>
            <a:r>
              <a:rPr lang="en-US" dirty="0">
                <a:solidFill>
                  <a:schemeClr val="bg1"/>
                </a:solidFill>
              </a:rPr>
              <a:t> el </a:t>
            </a:r>
            <a:r>
              <a:rPr lang="en-US" dirty="0" err="1">
                <a:solidFill>
                  <a:schemeClr val="bg1"/>
                </a:solidFill>
              </a:rPr>
              <a:t>tema</a:t>
            </a:r>
            <a:r>
              <a:rPr lang="en-US" dirty="0">
                <a:solidFill>
                  <a:schemeClr val="bg1"/>
                </a:solidFill>
              </a:rPr>
              <a:t> del </a:t>
            </a:r>
            <a:r>
              <a:rPr lang="en-US" dirty="0" err="1">
                <a:solidFill>
                  <a:schemeClr val="bg1"/>
                </a:solidFill>
              </a:rPr>
              <a:t>ciclo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vida</a:t>
            </a:r>
            <a:r>
              <a:rPr lang="en-US" dirty="0">
                <a:solidFill>
                  <a:schemeClr val="bg1"/>
                </a:solidFill>
              </a:rPr>
              <a:t> de los </a:t>
            </a:r>
            <a:r>
              <a:rPr lang="en-US" dirty="0" err="1">
                <a:solidFill>
                  <a:schemeClr val="bg1"/>
                </a:solidFill>
              </a:rPr>
              <a:t>seres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humanos</a:t>
            </a:r>
            <a:r>
              <a:rPr lang="en-US" dirty="0">
                <a:solidFill>
                  <a:schemeClr val="bg1"/>
                </a:solidFill>
              </a:rPr>
              <a:t>. </a:t>
            </a:r>
          </a:p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en-US" dirty="0">
                <a:solidFill>
                  <a:schemeClr val="bg1"/>
                </a:solidFill>
              </a:rPr>
              <a:t>Ya </a:t>
            </a:r>
            <a:r>
              <a:rPr lang="en-US" dirty="0" err="1">
                <a:solidFill>
                  <a:schemeClr val="bg1"/>
                </a:solidFill>
              </a:rPr>
              <a:t>comprendimos</a:t>
            </a:r>
            <a:r>
              <a:rPr lang="en-US" dirty="0">
                <a:solidFill>
                  <a:schemeClr val="bg1"/>
                </a:solidFill>
              </a:rPr>
              <a:t> las </a:t>
            </a:r>
            <a:r>
              <a:rPr lang="en-US" dirty="0" err="1">
                <a:solidFill>
                  <a:schemeClr val="bg1"/>
                </a:solidFill>
              </a:rPr>
              <a:t>etapas</a:t>
            </a:r>
            <a:r>
              <a:rPr lang="en-US" dirty="0">
                <a:solidFill>
                  <a:schemeClr val="bg1"/>
                </a:solidFill>
              </a:rPr>
              <a:t> por las que </a:t>
            </a:r>
            <a:r>
              <a:rPr lang="en-US" dirty="0" err="1">
                <a:solidFill>
                  <a:schemeClr val="bg1"/>
                </a:solidFill>
              </a:rPr>
              <a:t>pasan</a:t>
            </a:r>
            <a:r>
              <a:rPr lang="en-US" dirty="0">
                <a:solidFill>
                  <a:schemeClr val="bg1"/>
                </a:solidFill>
              </a:rPr>
              <a:t>. </a:t>
            </a:r>
          </a:p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40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42C7E45A8677B468D5C5A495E158BD8" ma:contentTypeVersion="2" ma:contentTypeDescription="Crear nuevo documento." ma:contentTypeScope="" ma:versionID="63b508ec72a333b1768187c3837c09db">
  <xsd:schema xmlns:xsd="http://www.w3.org/2001/XMLSchema" xmlns:xs="http://www.w3.org/2001/XMLSchema" xmlns:p="http://schemas.microsoft.com/office/2006/metadata/properties" xmlns:ns2="ca5f832e-5dbc-4b2c-8115-44a7fbe9e3ba" targetNamespace="http://schemas.microsoft.com/office/2006/metadata/properties" ma:root="true" ma:fieldsID="27b85458b360d934810665a25eb7d18c" ns2:_="">
    <xsd:import namespace="ca5f832e-5dbc-4b2c-8115-44a7fbe9e3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5f832e-5dbc-4b2c-8115-44a7fbe9e3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405E3E-1EA5-4BB0-BA07-31F8463C35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56B5BF-EA91-43BF-971D-69C73B92B1C7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ca5f832e-5dbc-4b2c-8115-44a7fbe9e3ba"/>
  </ds:schemaRefs>
</ds:datastoreItem>
</file>

<file path=customXml/itemProps3.xml><?xml version="1.0" encoding="utf-8"?>
<ds:datastoreItem xmlns:ds="http://schemas.openxmlformats.org/officeDocument/2006/customXml" ds:itemID="{94369AA5-379A-43A3-A443-C00797A4C3CE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Quotable</vt:lpstr>
      <vt:lpstr>Presentación de PowerPoint</vt:lpstr>
      <vt:lpstr> CICLO DE VIDA DE LOS SERES HUMANOS 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maria ximena avalos flores</cp:lastModifiedBy>
  <cp:revision>16</cp:revision>
  <dcterms:created xsi:type="dcterms:W3CDTF">2021-04-30T20:31:05Z</dcterms:created>
  <dcterms:modified xsi:type="dcterms:W3CDTF">2021-05-03T04:18:35Z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0x010100142C7E45A8677B468D5C5A495E158BD8</vt:lpwstr>
  </property>
</Properties>
</file>