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8" r:id="rId3"/>
    <p:sldId id="259" r:id="rId4"/>
    <p:sldId id="260" r:id="rId5"/>
    <p:sldId id="263" r:id="rId6"/>
    <p:sldId id="265" r:id="rId7"/>
    <p:sldId id="257" r:id="rId8"/>
    <p:sldId id="261" r:id="rId9"/>
    <p:sldId id="262"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922151-80D4-4DE1-AB0F-E08C398B88D6}" v="2" dt="2021-05-02T03:30:06.656"/>
    <p1510:client id="{F3E855B9-F88E-4795-A351-5D2F8363354A}" v="32" dt="2021-05-02T04:53:42.311"/>
  </p1510:revLst>
</p1510:revInfo>
</file>

<file path=ppt/tableStyles.xml><?xml version="1.0" encoding="utf-8"?>
<a:tblStyleLst xmlns:a="http://schemas.openxmlformats.org/drawingml/2006/main" def="{5C22544A-7EE6-4342-B048-85BDC9FD1C3A}">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Berenice Monrreal Camacho" userId="ca4e4a13b4d79979" providerId="LiveId" clId="{F3E855B9-F88E-4795-A351-5D2F8363354A}"/>
    <pc:docChg chg="undo custSel addSld delSld modSld">
      <pc:chgData name="Victoria Berenice Monrreal Camacho" userId="ca4e4a13b4d79979" providerId="LiveId" clId="{F3E855B9-F88E-4795-A351-5D2F8363354A}" dt="2021-05-02T04:55:15.802" v="488" actId="1076"/>
      <pc:docMkLst>
        <pc:docMk/>
      </pc:docMkLst>
      <pc:sldChg chg="modSp mod">
        <pc:chgData name="Victoria Berenice Monrreal Camacho" userId="ca4e4a13b4d79979" providerId="LiveId" clId="{F3E855B9-F88E-4795-A351-5D2F8363354A}" dt="2021-05-02T04:34:46.923" v="470" actId="1076"/>
        <pc:sldMkLst>
          <pc:docMk/>
          <pc:sldMk cId="1904294048" sldId="256"/>
        </pc:sldMkLst>
        <pc:spChg chg="mod">
          <ac:chgData name="Victoria Berenice Monrreal Camacho" userId="ca4e4a13b4d79979" providerId="LiveId" clId="{F3E855B9-F88E-4795-A351-5D2F8363354A}" dt="2021-05-02T04:34:46.923" v="470" actId="1076"/>
          <ac:spMkLst>
            <pc:docMk/>
            <pc:sldMk cId="1904294048" sldId="256"/>
            <ac:spMk id="2" creationId="{00000000-0000-0000-0000-000000000000}"/>
          </ac:spMkLst>
        </pc:spChg>
        <pc:spChg chg="mod">
          <ac:chgData name="Victoria Berenice Monrreal Camacho" userId="ca4e4a13b4d79979" providerId="LiveId" clId="{F3E855B9-F88E-4795-A351-5D2F8363354A}" dt="2021-05-02T04:20:51.112" v="259"/>
          <ac:spMkLst>
            <pc:docMk/>
            <pc:sldMk cId="1904294048" sldId="256"/>
            <ac:spMk id="3" creationId="{00000000-0000-0000-0000-000000000000}"/>
          </ac:spMkLst>
        </pc:spChg>
        <pc:spChg chg="mod">
          <ac:chgData name="Victoria Berenice Monrreal Camacho" userId="ca4e4a13b4d79979" providerId="LiveId" clId="{F3E855B9-F88E-4795-A351-5D2F8363354A}" dt="2021-05-02T03:36:10.249" v="1" actId="1076"/>
          <ac:spMkLst>
            <pc:docMk/>
            <pc:sldMk cId="1904294048" sldId="256"/>
            <ac:spMk id="13" creationId="{00000000-0000-0000-0000-000000000000}"/>
          </ac:spMkLst>
        </pc:spChg>
      </pc:sldChg>
      <pc:sldChg chg="addSp delSp modSp mod setBg">
        <pc:chgData name="Victoria Berenice Monrreal Camacho" userId="ca4e4a13b4d79979" providerId="LiveId" clId="{F3E855B9-F88E-4795-A351-5D2F8363354A}" dt="2021-05-02T04:23:53.727" v="309" actId="167"/>
        <pc:sldMkLst>
          <pc:docMk/>
          <pc:sldMk cId="4113681058" sldId="257"/>
        </pc:sldMkLst>
        <pc:spChg chg="mod">
          <ac:chgData name="Victoria Berenice Monrreal Camacho" userId="ca4e4a13b4d79979" providerId="LiveId" clId="{F3E855B9-F88E-4795-A351-5D2F8363354A}" dt="2021-05-02T04:22:56.880" v="290" actId="1076"/>
          <ac:spMkLst>
            <pc:docMk/>
            <pc:sldMk cId="4113681058" sldId="257"/>
            <ac:spMk id="7" creationId="{680BDA9D-F48C-4B5D-A5B2-5A260EC990FF}"/>
          </ac:spMkLst>
        </pc:spChg>
        <pc:picChg chg="add del mod modCrop">
          <ac:chgData name="Victoria Berenice Monrreal Camacho" userId="ca4e4a13b4d79979" providerId="LiveId" clId="{F3E855B9-F88E-4795-A351-5D2F8363354A}" dt="2021-05-02T04:23:11.440" v="307" actId="478"/>
          <ac:picMkLst>
            <pc:docMk/>
            <pc:sldMk cId="4113681058" sldId="257"/>
            <ac:picMk id="2" creationId="{363223BB-2B34-4B3C-9108-1241283BD4CD}"/>
          </ac:picMkLst>
        </pc:picChg>
        <pc:picChg chg="add ord">
          <ac:chgData name="Victoria Berenice Monrreal Camacho" userId="ca4e4a13b4d79979" providerId="LiveId" clId="{F3E855B9-F88E-4795-A351-5D2F8363354A}" dt="2021-05-02T04:23:53.727" v="309" actId="167"/>
          <ac:picMkLst>
            <pc:docMk/>
            <pc:sldMk cId="4113681058" sldId="257"/>
            <ac:picMk id="4" creationId="{37120CC1-9053-44DA-AD54-0F0F3181C241}"/>
          </ac:picMkLst>
        </pc:picChg>
        <pc:picChg chg="del mod modCrop">
          <ac:chgData name="Victoria Berenice Monrreal Camacho" userId="ca4e4a13b4d79979" providerId="LiveId" clId="{F3E855B9-F88E-4795-A351-5D2F8363354A}" dt="2021-05-02T04:23:09.416" v="306" actId="478"/>
          <ac:picMkLst>
            <pc:docMk/>
            <pc:sldMk cId="4113681058" sldId="257"/>
            <ac:picMk id="6" creationId="{E9069424-9288-44A7-B743-A3D16C47B422}"/>
          </ac:picMkLst>
        </pc:picChg>
      </pc:sldChg>
      <pc:sldChg chg="addSp delSp modSp new mod">
        <pc:chgData name="Victoria Berenice Monrreal Camacho" userId="ca4e4a13b4d79979" providerId="LiveId" clId="{F3E855B9-F88E-4795-A351-5D2F8363354A}" dt="2021-05-02T04:05:41.651" v="163" actId="1076"/>
        <pc:sldMkLst>
          <pc:docMk/>
          <pc:sldMk cId="2042777014" sldId="258"/>
        </pc:sldMkLst>
        <pc:picChg chg="add del mod">
          <ac:chgData name="Victoria Berenice Monrreal Camacho" userId="ca4e4a13b4d79979" providerId="LiveId" clId="{F3E855B9-F88E-4795-A351-5D2F8363354A}" dt="2021-05-02T03:57:09.335" v="97" actId="478"/>
          <ac:picMkLst>
            <pc:docMk/>
            <pc:sldMk cId="2042777014" sldId="258"/>
            <ac:picMk id="2" creationId="{22A8C4BA-D792-4940-8371-5E94C4403BB5}"/>
          </ac:picMkLst>
        </pc:picChg>
        <pc:picChg chg="add del mod">
          <ac:chgData name="Victoria Berenice Monrreal Camacho" userId="ca4e4a13b4d79979" providerId="LiveId" clId="{F3E855B9-F88E-4795-A351-5D2F8363354A}" dt="2021-05-02T04:05:24.114" v="157" actId="478"/>
          <ac:picMkLst>
            <pc:docMk/>
            <pc:sldMk cId="2042777014" sldId="258"/>
            <ac:picMk id="3" creationId="{0865C749-F9E0-4809-B9E2-C3A15845A15E}"/>
          </ac:picMkLst>
        </pc:picChg>
        <pc:picChg chg="add mod">
          <ac:chgData name="Victoria Berenice Monrreal Camacho" userId="ca4e4a13b4d79979" providerId="LiveId" clId="{F3E855B9-F88E-4795-A351-5D2F8363354A}" dt="2021-05-02T04:05:41.651" v="163" actId="1076"/>
          <ac:picMkLst>
            <pc:docMk/>
            <pc:sldMk cId="2042777014" sldId="258"/>
            <ac:picMk id="4" creationId="{3670AB6D-E905-4060-869F-EE3B221C24CB}"/>
          </ac:picMkLst>
        </pc:picChg>
      </pc:sldChg>
      <pc:sldChg chg="addSp delSp modSp new mod">
        <pc:chgData name="Victoria Berenice Monrreal Camacho" userId="ca4e4a13b4d79979" providerId="LiveId" clId="{F3E855B9-F88E-4795-A351-5D2F8363354A}" dt="2021-05-02T04:09:32.888" v="203" actId="403"/>
        <pc:sldMkLst>
          <pc:docMk/>
          <pc:sldMk cId="640017193" sldId="259"/>
        </pc:sldMkLst>
        <pc:spChg chg="add mod">
          <ac:chgData name="Victoria Berenice Monrreal Camacho" userId="ca4e4a13b4d79979" providerId="LiveId" clId="{F3E855B9-F88E-4795-A351-5D2F8363354A}" dt="2021-05-02T04:09:32.888" v="203" actId="403"/>
          <ac:spMkLst>
            <pc:docMk/>
            <pc:sldMk cId="640017193" sldId="259"/>
            <ac:spMk id="4" creationId="{5843A0F2-95E9-483B-88DD-5266A6D37143}"/>
          </ac:spMkLst>
        </pc:spChg>
        <pc:graphicFrameChg chg="add mod modGraphic">
          <ac:chgData name="Victoria Berenice Monrreal Camacho" userId="ca4e4a13b4d79979" providerId="LiveId" clId="{F3E855B9-F88E-4795-A351-5D2F8363354A}" dt="2021-05-02T04:08:38.214" v="197" actId="1076"/>
          <ac:graphicFrameMkLst>
            <pc:docMk/>
            <pc:sldMk cId="640017193" sldId="259"/>
            <ac:graphicFrameMk id="2" creationId="{8C644245-10E6-47F8-BAD9-248223D4155C}"/>
          </ac:graphicFrameMkLst>
        </pc:graphicFrameChg>
        <pc:graphicFrameChg chg="add del mod modGraphic">
          <ac:chgData name="Victoria Berenice Monrreal Camacho" userId="ca4e4a13b4d79979" providerId="LiveId" clId="{F3E855B9-F88E-4795-A351-5D2F8363354A}" dt="2021-05-02T03:55:42.536" v="71"/>
          <ac:graphicFrameMkLst>
            <pc:docMk/>
            <pc:sldMk cId="640017193" sldId="259"/>
            <ac:graphicFrameMk id="3" creationId="{7DA55052-41BD-4863-8C5B-5C4A9C15BE5C}"/>
          </ac:graphicFrameMkLst>
        </pc:graphicFrameChg>
      </pc:sldChg>
      <pc:sldChg chg="addSp delSp modSp new mod">
        <pc:chgData name="Victoria Berenice Monrreal Camacho" userId="ca4e4a13b4d79979" providerId="LiveId" clId="{F3E855B9-F88E-4795-A351-5D2F8363354A}" dt="2021-05-02T04:24:21.249" v="311" actId="478"/>
        <pc:sldMkLst>
          <pc:docMk/>
          <pc:sldMk cId="436647583" sldId="260"/>
        </pc:sldMkLst>
        <pc:graphicFrameChg chg="add mod modGraphic">
          <ac:chgData name="Victoria Berenice Monrreal Camacho" userId="ca4e4a13b4d79979" providerId="LiveId" clId="{F3E855B9-F88E-4795-A351-5D2F8363354A}" dt="2021-05-02T04:03:05.878" v="155" actId="2711"/>
          <ac:graphicFrameMkLst>
            <pc:docMk/>
            <pc:sldMk cId="436647583" sldId="260"/>
            <ac:graphicFrameMk id="2" creationId="{23E653CD-2609-4033-94DE-52B68249E4CC}"/>
          </ac:graphicFrameMkLst>
        </pc:graphicFrameChg>
        <pc:picChg chg="add del">
          <ac:chgData name="Victoria Berenice Monrreal Camacho" userId="ca4e4a13b4d79979" providerId="LiveId" clId="{F3E855B9-F88E-4795-A351-5D2F8363354A}" dt="2021-05-02T04:24:21.249" v="311" actId="478"/>
          <ac:picMkLst>
            <pc:docMk/>
            <pc:sldMk cId="436647583" sldId="260"/>
            <ac:picMk id="3" creationId="{0F43B6A8-79AA-4DC7-B263-14DABA3948EC}"/>
          </ac:picMkLst>
        </pc:picChg>
      </pc:sldChg>
      <pc:sldChg chg="addSp delSp modSp new mod">
        <pc:chgData name="Victoria Berenice Monrreal Camacho" userId="ca4e4a13b4d79979" providerId="LiveId" clId="{F3E855B9-F88E-4795-A351-5D2F8363354A}" dt="2021-05-02T04:53:54.944" v="474" actId="1076"/>
        <pc:sldMkLst>
          <pc:docMk/>
          <pc:sldMk cId="3205201345" sldId="261"/>
        </pc:sldMkLst>
        <pc:spChg chg="mod">
          <ac:chgData name="Victoria Berenice Monrreal Camacho" userId="ca4e4a13b4d79979" providerId="LiveId" clId="{F3E855B9-F88E-4795-A351-5D2F8363354A}" dt="2021-05-02T04:20:51.112" v="259"/>
          <ac:spMkLst>
            <pc:docMk/>
            <pc:sldMk cId="3205201345" sldId="261"/>
            <ac:spMk id="2" creationId="{1F6DE25C-36AF-4769-86EF-1DCE743C2F7C}"/>
          </ac:spMkLst>
        </pc:spChg>
        <pc:spChg chg="del mod">
          <ac:chgData name="Victoria Berenice Monrreal Camacho" userId="ca4e4a13b4d79979" providerId="LiveId" clId="{F3E855B9-F88E-4795-A351-5D2F8363354A}" dt="2021-05-02T04:53:37.777" v="471" actId="478"/>
          <ac:spMkLst>
            <pc:docMk/>
            <pc:sldMk cId="3205201345" sldId="261"/>
            <ac:spMk id="3" creationId="{4A9761C1-4AF7-45E3-84E0-BECECADF7300}"/>
          </ac:spMkLst>
        </pc:spChg>
        <pc:picChg chg="add mod">
          <ac:chgData name="Victoria Berenice Monrreal Camacho" userId="ca4e4a13b4d79979" providerId="LiveId" clId="{F3E855B9-F88E-4795-A351-5D2F8363354A}" dt="2021-05-02T04:53:54.944" v="474" actId="1076"/>
          <ac:picMkLst>
            <pc:docMk/>
            <pc:sldMk cId="3205201345" sldId="261"/>
            <ac:picMk id="4" creationId="{97ACB5E8-43D6-422E-9822-59C5CDB3B5CE}"/>
          </ac:picMkLst>
        </pc:picChg>
      </pc:sldChg>
      <pc:sldChg chg="addSp delSp modSp new mod">
        <pc:chgData name="Victoria Berenice Monrreal Camacho" userId="ca4e4a13b4d79979" providerId="LiveId" clId="{F3E855B9-F88E-4795-A351-5D2F8363354A}" dt="2021-05-02T04:55:15.802" v="488" actId="1076"/>
        <pc:sldMkLst>
          <pc:docMk/>
          <pc:sldMk cId="2599285525" sldId="262"/>
        </pc:sldMkLst>
        <pc:spChg chg="mod">
          <ac:chgData name="Victoria Berenice Monrreal Camacho" userId="ca4e4a13b4d79979" providerId="LiveId" clId="{F3E855B9-F88E-4795-A351-5D2F8363354A}" dt="2021-05-02T04:20:51.112" v="259"/>
          <ac:spMkLst>
            <pc:docMk/>
            <pc:sldMk cId="2599285525" sldId="262"/>
            <ac:spMk id="2" creationId="{79226AE2-AB8A-4637-A1AA-CB84175DF98C}"/>
          </ac:spMkLst>
        </pc:spChg>
        <pc:spChg chg="del mod">
          <ac:chgData name="Victoria Berenice Monrreal Camacho" userId="ca4e4a13b4d79979" providerId="LiveId" clId="{F3E855B9-F88E-4795-A351-5D2F8363354A}" dt="2021-05-02T04:54:15.903" v="475" actId="478"/>
          <ac:spMkLst>
            <pc:docMk/>
            <pc:sldMk cId="2599285525" sldId="262"/>
            <ac:spMk id="3" creationId="{A35A7736-8D64-4803-A416-60E91599D12C}"/>
          </ac:spMkLst>
        </pc:spChg>
        <pc:spChg chg="add mod">
          <ac:chgData name="Victoria Berenice Monrreal Camacho" userId="ca4e4a13b4d79979" providerId="LiveId" clId="{F3E855B9-F88E-4795-A351-5D2F8363354A}" dt="2021-05-02T04:55:15.802" v="488" actId="1076"/>
          <ac:spMkLst>
            <pc:docMk/>
            <pc:sldMk cId="2599285525" sldId="262"/>
            <ac:spMk id="5" creationId="{14C1BB28-3343-49EF-8976-C634EC034655}"/>
          </ac:spMkLst>
        </pc:spChg>
      </pc:sldChg>
      <pc:sldChg chg="addSp delSp modSp new mod">
        <pc:chgData name="Victoria Berenice Monrreal Camacho" userId="ca4e4a13b4d79979" providerId="LiveId" clId="{F3E855B9-F88E-4795-A351-5D2F8363354A}" dt="2021-05-02T04:29:40.522" v="365" actId="113"/>
        <pc:sldMkLst>
          <pc:docMk/>
          <pc:sldMk cId="84104671" sldId="263"/>
        </pc:sldMkLst>
        <pc:spChg chg="add mod">
          <ac:chgData name="Victoria Berenice Monrreal Camacho" userId="ca4e4a13b4d79979" providerId="LiveId" clId="{F3E855B9-F88E-4795-A351-5D2F8363354A}" dt="2021-05-02T04:27:44.172" v="341" actId="1076"/>
          <ac:spMkLst>
            <pc:docMk/>
            <pc:sldMk cId="84104671" sldId="263"/>
            <ac:spMk id="3" creationId="{4DA9DBAC-18B0-4AF9-9C90-5EB49FAE101F}"/>
          </ac:spMkLst>
        </pc:spChg>
        <pc:graphicFrameChg chg="add mod modGraphic">
          <ac:chgData name="Victoria Berenice Monrreal Camacho" userId="ca4e4a13b4d79979" providerId="LiveId" clId="{F3E855B9-F88E-4795-A351-5D2F8363354A}" dt="2021-05-02T04:29:33.730" v="364" actId="113"/>
          <ac:graphicFrameMkLst>
            <pc:docMk/>
            <pc:sldMk cId="84104671" sldId="263"/>
            <ac:graphicFrameMk id="4" creationId="{16179C80-53A3-48E9-AA34-ACBA2E2587E0}"/>
          </ac:graphicFrameMkLst>
        </pc:graphicFrameChg>
        <pc:graphicFrameChg chg="add del mod">
          <ac:chgData name="Victoria Berenice Monrreal Camacho" userId="ca4e4a13b4d79979" providerId="LiveId" clId="{F3E855B9-F88E-4795-A351-5D2F8363354A}" dt="2021-05-02T04:28:00.309" v="346"/>
          <ac:graphicFrameMkLst>
            <pc:docMk/>
            <pc:sldMk cId="84104671" sldId="263"/>
            <ac:graphicFrameMk id="5" creationId="{B9E1F367-7EDE-49D8-91EF-FEFEFC945626}"/>
          </ac:graphicFrameMkLst>
        </pc:graphicFrameChg>
        <pc:graphicFrameChg chg="add mod modGraphic">
          <ac:chgData name="Victoria Berenice Monrreal Camacho" userId="ca4e4a13b4d79979" providerId="LiveId" clId="{F3E855B9-F88E-4795-A351-5D2F8363354A}" dt="2021-05-02T04:29:40.522" v="365" actId="113"/>
          <ac:graphicFrameMkLst>
            <pc:docMk/>
            <pc:sldMk cId="84104671" sldId="263"/>
            <ac:graphicFrameMk id="6" creationId="{94900C6C-8754-4302-8DD6-ECB577581B91}"/>
          </ac:graphicFrameMkLst>
        </pc:graphicFrameChg>
      </pc:sldChg>
      <pc:sldChg chg="new del">
        <pc:chgData name="Victoria Berenice Monrreal Camacho" userId="ca4e4a13b4d79979" providerId="LiveId" clId="{F3E855B9-F88E-4795-A351-5D2F8363354A}" dt="2021-05-02T04:30:31.524" v="368" actId="47"/>
        <pc:sldMkLst>
          <pc:docMk/>
          <pc:sldMk cId="1137310950" sldId="264"/>
        </pc:sldMkLst>
      </pc:sldChg>
      <pc:sldChg chg="addSp delSp modSp new mod">
        <pc:chgData name="Victoria Berenice Monrreal Camacho" userId="ca4e4a13b4d79979" providerId="LiveId" clId="{F3E855B9-F88E-4795-A351-5D2F8363354A}" dt="2021-05-02T04:32:48.102" v="420" actId="1076"/>
        <pc:sldMkLst>
          <pc:docMk/>
          <pc:sldMk cId="3301580963" sldId="265"/>
        </pc:sldMkLst>
        <pc:spChg chg="mod">
          <ac:chgData name="Victoria Berenice Monrreal Camacho" userId="ca4e4a13b4d79979" providerId="LiveId" clId="{F3E855B9-F88E-4795-A351-5D2F8363354A}" dt="2021-05-02T04:32:48.102" v="420" actId="1076"/>
          <ac:spMkLst>
            <pc:docMk/>
            <pc:sldMk cId="3301580963" sldId="265"/>
            <ac:spMk id="2" creationId="{EC715EAB-B839-4B6A-B646-3178B620E52C}"/>
          </ac:spMkLst>
        </pc:spChg>
        <pc:spChg chg="del">
          <ac:chgData name="Victoria Berenice Monrreal Camacho" userId="ca4e4a13b4d79979" providerId="LiveId" clId="{F3E855B9-F88E-4795-A351-5D2F8363354A}" dt="2021-05-02T04:30:51.759" v="401" actId="478"/>
          <ac:spMkLst>
            <pc:docMk/>
            <pc:sldMk cId="3301580963" sldId="265"/>
            <ac:spMk id="3" creationId="{1BF2DD4E-3178-45F2-9172-5EFD8EA090D5}"/>
          </ac:spMkLst>
        </pc:spChg>
        <pc:spChg chg="add mod">
          <ac:chgData name="Victoria Berenice Monrreal Camacho" userId="ca4e4a13b4d79979" providerId="LiveId" clId="{F3E855B9-F88E-4795-A351-5D2F8363354A}" dt="2021-05-02T04:31:15.495" v="407" actId="1076"/>
          <ac:spMkLst>
            <pc:docMk/>
            <pc:sldMk cId="3301580963" sldId="265"/>
            <ac:spMk id="5" creationId="{F3D198AF-45EA-489A-9D4B-D6FC60E250DC}"/>
          </ac:spMkLst>
        </pc:spChg>
        <pc:picChg chg="add mod">
          <ac:chgData name="Victoria Berenice Monrreal Camacho" userId="ca4e4a13b4d79979" providerId="LiveId" clId="{F3E855B9-F88E-4795-A351-5D2F8363354A}" dt="2021-05-02T04:32:33.867" v="417" actId="1076"/>
          <ac:picMkLst>
            <pc:docMk/>
            <pc:sldMk cId="3301580963" sldId="265"/>
            <ac:picMk id="4" creationId="{7A14AA1C-801D-453C-A5C8-DD5DA9D5A496}"/>
          </ac:picMkLst>
        </pc:picChg>
        <pc:picChg chg="add mod modCrop">
          <ac:chgData name="Victoria Berenice Monrreal Camacho" userId="ca4e4a13b4d79979" providerId="LiveId" clId="{F3E855B9-F88E-4795-A351-5D2F8363354A}" dt="2021-05-02T04:32:37.009" v="418" actId="1076"/>
          <ac:picMkLst>
            <pc:docMk/>
            <pc:sldMk cId="3301580963" sldId="265"/>
            <ac:picMk id="6" creationId="{DB796FA8-C8B6-4B96-9C33-D1F3B2DACA7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D9F6B68-3FCC-40D4-8A12-870EB146C37F}" type="datetimeFigureOut">
              <a:rPr lang="es-MX" smtClean="0"/>
              <a:t>02/05/2021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BB017C2-FEDB-4948-B022-E06325F8A445}" type="slidenum">
              <a:rPr lang="es-MX" smtClean="0"/>
              <a:t>‹Nº›</a:t>
            </a:fld>
            <a:endParaRPr lang="es-MX"/>
          </a:p>
        </p:txBody>
      </p:sp>
    </p:spTree>
    <p:extLst>
      <p:ext uri="{BB962C8B-B14F-4D97-AF65-F5344CB8AC3E}">
        <p14:creationId xmlns:p14="http://schemas.microsoft.com/office/powerpoint/2010/main" val="1510056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D9F6B68-3FCC-40D4-8A12-870EB146C37F}" type="datetimeFigureOut">
              <a:rPr lang="es-MX" smtClean="0"/>
              <a:t>02/05/2021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BB017C2-FEDB-4948-B022-E06325F8A445}" type="slidenum">
              <a:rPr lang="es-MX" smtClean="0"/>
              <a:t>‹Nº›</a:t>
            </a:fld>
            <a:endParaRPr lang="es-MX"/>
          </a:p>
        </p:txBody>
      </p:sp>
    </p:spTree>
    <p:extLst>
      <p:ext uri="{BB962C8B-B14F-4D97-AF65-F5344CB8AC3E}">
        <p14:creationId xmlns:p14="http://schemas.microsoft.com/office/powerpoint/2010/main" val="3190834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D9F6B68-3FCC-40D4-8A12-870EB146C37F}" type="datetimeFigureOut">
              <a:rPr lang="es-MX" smtClean="0"/>
              <a:t>02/05/2021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BB017C2-FEDB-4948-B022-E06325F8A445}" type="slidenum">
              <a:rPr lang="es-MX" smtClean="0"/>
              <a:t>‹Nº›</a:t>
            </a:fld>
            <a:endParaRPr lang="es-MX"/>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40477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D9F6B68-3FCC-40D4-8A12-870EB146C37F}" type="datetimeFigureOut">
              <a:rPr lang="es-MX" smtClean="0"/>
              <a:t>02/05/2021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BB017C2-FEDB-4948-B022-E06325F8A445}" type="slidenum">
              <a:rPr lang="es-MX" smtClean="0"/>
              <a:t>‹Nº›</a:t>
            </a:fld>
            <a:endParaRPr lang="es-MX"/>
          </a:p>
        </p:txBody>
      </p:sp>
    </p:spTree>
    <p:extLst>
      <p:ext uri="{BB962C8B-B14F-4D97-AF65-F5344CB8AC3E}">
        <p14:creationId xmlns:p14="http://schemas.microsoft.com/office/powerpoint/2010/main" val="1537865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D9F6B68-3FCC-40D4-8A12-870EB146C37F}" type="datetimeFigureOut">
              <a:rPr lang="es-MX" smtClean="0"/>
              <a:t>02/05/2021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BB017C2-FEDB-4948-B022-E06325F8A445}" type="slidenum">
              <a:rPr lang="es-MX" smtClean="0"/>
              <a:t>‹Nº›</a:t>
            </a:fld>
            <a:endParaRPr lang="es-MX"/>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68403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D9F6B68-3FCC-40D4-8A12-870EB146C37F}" type="datetimeFigureOut">
              <a:rPr lang="es-MX" smtClean="0"/>
              <a:t>02/05/2021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BB017C2-FEDB-4948-B022-E06325F8A445}" type="slidenum">
              <a:rPr lang="es-MX" smtClean="0"/>
              <a:t>‹Nº›</a:t>
            </a:fld>
            <a:endParaRPr lang="es-MX"/>
          </a:p>
        </p:txBody>
      </p:sp>
    </p:spTree>
    <p:extLst>
      <p:ext uri="{BB962C8B-B14F-4D97-AF65-F5344CB8AC3E}">
        <p14:creationId xmlns:p14="http://schemas.microsoft.com/office/powerpoint/2010/main" val="1941134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D9F6B68-3FCC-40D4-8A12-870EB146C37F}" type="datetimeFigureOut">
              <a:rPr lang="es-MX" smtClean="0"/>
              <a:t>02/05/2021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BB017C2-FEDB-4948-B022-E06325F8A445}" type="slidenum">
              <a:rPr lang="es-MX" smtClean="0"/>
              <a:t>‹Nº›</a:t>
            </a:fld>
            <a:endParaRPr lang="es-MX"/>
          </a:p>
        </p:txBody>
      </p:sp>
    </p:spTree>
    <p:extLst>
      <p:ext uri="{BB962C8B-B14F-4D97-AF65-F5344CB8AC3E}">
        <p14:creationId xmlns:p14="http://schemas.microsoft.com/office/powerpoint/2010/main" val="4292539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D9F6B68-3FCC-40D4-8A12-870EB146C37F}" type="datetimeFigureOut">
              <a:rPr lang="es-MX" smtClean="0"/>
              <a:t>02/05/2021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BB017C2-FEDB-4948-B022-E06325F8A445}" type="slidenum">
              <a:rPr lang="es-MX" smtClean="0"/>
              <a:t>‹Nº›</a:t>
            </a:fld>
            <a:endParaRPr lang="es-MX"/>
          </a:p>
        </p:txBody>
      </p:sp>
    </p:spTree>
    <p:extLst>
      <p:ext uri="{BB962C8B-B14F-4D97-AF65-F5344CB8AC3E}">
        <p14:creationId xmlns:p14="http://schemas.microsoft.com/office/powerpoint/2010/main" val="321286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D9F6B68-3FCC-40D4-8A12-870EB146C37F}" type="datetimeFigureOut">
              <a:rPr lang="es-MX" smtClean="0"/>
              <a:t>02/05/2021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BB017C2-FEDB-4948-B022-E06325F8A445}" type="slidenum">
              <a:rPr lang="es-MX" smtClean="0"/>
              <a:t>‹Nº›</a:t>
            </a:fld>
            <a:endParaRPr lang="es-MX"/>
          </a:p>
        </p:txBody>
      </p:sp>
    </p:spTree>
    <p:extLst>
      <p:ext uri="{BB962C8B-B14F-4D97-AF65-F5344CB8AC3E}">
        <p14:creationId xmlns:p14="http://schemas.microsoft.com/office/powerpoint/2010/main" val="2153274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D9F6B68-3FCC-40D4-8A12-870EB146C37F}" type="datetimeFigureOut">
              <a:rPr lang="es-MX" smtClean="0"/>
              <a:t>02/05/2021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BB017C2-FEDB-4948-B022-E06325F8A445}" type="slidenum">
              <a:rPr lang="es-MX" smtClean="0"/>
              <a:t>‹Nº›</a:t>
            </a:fld>
            <a:endParaRPr lang="es-MX"/>
          </a:p>
        </p:txBody>
      </p:sp>
    </p:spTree>
    <p:extLst>
      <p:ext uri="{BB962C8B-B14F-4D97-AF65-F5344CB8AC3E}">
        <p14:creationId xmlns:p14="http://schemas.microsoft.com/office/powerpoint/2010/main" val="2753949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D9F6B68-3FCC-40D4-8A12-870EB146C37F}" type="datetimeFigureOut">
              <a:rPr lang="es-MX" smtClean="0"/>
              <a:t>02/05/2021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BB017C2-FEDB-4948-B022-E06325F8A445}" type="slidenum">
              <a:rPr lang="es-MX" smtClean="0"/>
              <a:t>‹Nº›</a:t>
            </a:fld>
            <a:endParaRPr lang="es-MX"/>
          </a:p>
        </p:txBody>
      </p:sp>
    </p:spTree>
    <p:extLst>
      <p:ext uri="{BB962C8B-B14F-4D97-AF65-F5344CB8AC3E}">
        <p14:creationId xmlns:p14="http://schemas.microsoft.com/office/powerpoint/2010/main" val="687382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D9F6B68-3FCC-40D4-8A12-870EB146C37F}" type="datetimeFigureOut">
              <a:rPr lang="es-MX" smtClean="0"/>
              <a:t>02/05/2021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ABB017C2-FEDB-4948-B022-E06325F8A445}" type="slidenum">
              <a:rPr lang="es-MX" smtClean="0"/>
              <a:t>‹Nº›</a:t>
            </a:fld>
            <a:endParaRPr lang="es-MX"/>
          </a:p>
        </p:txBody>
      </p:sp>
    </p:spTree>
    <p:extLst>
      <p:ext uri="{BB962C8B-B14F-4D97-AF65-F5344CB8AC3E}">
        <p14:creationId xmlns:p14="http://schemas.microsoft.com/office/powerpoint/2010/main" val="2655183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D9F6B68-3FCC-40D4-8A12-870EB146C37F}" type="datetimeFigureOut">
              <a:rPr lang="es-MX" smtClean="0"/>
              <a:t>02/05/2021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ABB017C2-FEDB-4948-B022-E06325F8A445}" type="slidenum">
              <a:rPr lang="es-MX" smtClean="0"/>
              <a:t>‹Nº›</a:t>
            </a:fld>
            <a:endParaRPr lang="es-MX"/>
          </a:p>
        </p:txBody>
      </p:sp>
    </p:spTree>
    <p:extLst>
      <p:ext uri="{BB962C8B-B14F-4D97-AF65-F5344CB8AC3E}">
        <p14:creationId xmlns:p14="http://schemas.microsoft.com/office/powerpoint/2010/main" val="3713402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9F6B68-3FCC-40D4-8A12-870EB146C37F}" type="datetimeFigureOut">
              <a:rPr lang="es-MX" smtClean="0"/>
              <a:t>02/05/2021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ABB017C2-FEDB-4948-B022-E06325F8A445}" type="slidenum">
              <a:rPr lang="es-MX" smtClean="0"/>
              <a:t>‹Nº›</a:t>
            </a:fld>
            <a:endParaRPr lang="es-MX"/>
          </a:p>
        </p:txBody>
      </p:sp>
    </p:spTree>
    <p:extLst>
      <p:ext uri="{BB962C8B-B14F-4D97-AF65-F5344CB8AC3E}">
        <p14:creationId xmlns:p14="http://schemas.microsoft.com/office/powerpoint/2010/main" val="2352454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D9F6B68-3FCC-40D4-8A12-870EB146C37F}" type="datetimeFigureOut">
              <a:rPr lang="es-MX" smtClean="0"/>
              <a:t>02/05/2021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BB017C2-FEDB-4948-B022-E06325F8A445}" type="slidenum">
              <a:rPr lang="es-MX" smtClean="0"/>
              <a:t>‹Nº›</a:t>
            </a:fld>
            <a:endParaRPr lang="es-MX"/>
          </a:p>
        </p:txBody>
      </p:sp>
    </p:spTree>
    <p:extLst>
      <p:ext uri="{BB962C8B-B14F-4D97-AF65-F5344CB8AC3E}">
        <p14:creationId xmlns:p14="http://schemas.microsoft.com/office/powerpoint/2010/main" val="1424906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D9F6B68-3FCC-40D4-8A12-870EB146C37F}" type="datetimeFigureOut">
              <a:rPr lang="es-MX" smtClean="0"/>
              <a:t>02/05/2021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BB017C2-FEDB-4948-B022-E06325F8A445}" type="slidenum">
              <a:rPr lang="es-MX" smtClean="0"/>
              <a:t>‹Nº›</a:t>
            </a:fld>
            <a:endParaRPr lang="es-MX"/>
          </a:p>
        </p:txBody>
      </p:sp>
    </p:spTree>
    <p:extLst>
      <p:ext uri="{BB962C8B-B14F-4D97-AF65-F5344CB8AC3E}">
        <p14:creationId xmlns:p14="http://schemas.microsoft.com/office/powerpoint/2010/main" val="773551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D9F6B68-3FCC-40D4-8A12-870EB146C37F}" type="datetimeFigureOut">
              <a:rPr lang="es-MX" smtClean="0"/>
              <a:t>02/05/2021</a:t>
            </a:fld>
            <a:endParaRPr lang="es-MX"/>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BB017C2-FEDB-4948-B022-E06325F8A445}" type="slidenum">
              <a:rPr lang="es-MX" smtClean="0"/>
              <a:t>‹Nº›</a:t>
            </a:fld>
            <a:endParaRPr lang="es-MX"/>
          </a:p>
        </p:txBody>
      </p:sp>
    </p:spTree>
    <p:extLst>
      <p:ext uri="{BB962C8B-B14F-4D97-AF65-F5344CB8AC3E}">
        <p14:creationId xmlns:p14="http://schemas.microsoft.com/office/powerpoint/2010/main" val="60462289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KAVQtWeZ0t4"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qtdEC9R-AN0"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ackgroundRemoval t="2930" b="96094" l="19022" r="81087"/>
                    </a14:imgEffect>
                    <a14:imgEffect>
                      <a14:brightnessContrast bright="40000" contrast="-20000"/>
                    </a14:imgEffect>
                  </a14:imgLayer>
                </a14:imgProps>
              </a:ext>
            </a:extLst>
          </a:blip>
          <a:stretch>
            <a:fillRect/>
          </a:stretch>
        </p:blipFill>
        <p:spPr>
          <a:xfrm>
            <a:off x="6284890" y="3162920"/>
            <a:ext cx="6639596" cy="3695080"/>
          </a:xfrm>
          <a:prstGeom prst="rect">
            <a:avLst/>
          </a:prstGeom>
        </p:spPr>
      </p:pic>
      <p:sp>
        <p:nvSpPr>
          <p:cNvPr id="2" name="Título 1"/>
          <p:cNvSpPr>
            <a:spLocks noGrp="1"/>
          </p:cNvSpPr>
          <p:nvPr>
            <p:ph type="ctrTitle"/>
          </p:nvPr>
        </p:nvSpPr>
        <p:spPr>
          <a:xfrm>
            <a:off x="2528552" y="267397"/>
            <a:ext cx="7086216" cy="1050098"/>
          </a:xfrm>
        </p:spPr>
        <p:txBody>
          <a:bodyPr>
            <a:normAutofit/>
          </a:bodyPr>
          <a:lstStyle/>
          <a:p>
            <a:r>
              <a:rPr lang="es-MX" sz="2800" dirty="0"/>
              <a:t>Escuela Normal De Educación Preescolar</a:t>
            </a:r>
            <a:br>
              <a:rPr lang="es-MX" sz="2800" dirty="0"/>
            </a:br>
            <a:r>
              <a:rPr lang="es-MX" sz="2800" dirty="0"/>
              <a:t>Licenciatura en Educación Preescolar</a:t>
            </a:r>
          </a:p>
        </p:txBody>
      </p:sp>
      <p:sp>
        <p:nvSpPr>
          <p:cNvPr id="3" name="Subtítulo 2"/>
          <p:cNvSpPr>
            <a:spLocks noGrp="1"/>
          </p:cNvSpPr>
          <p:nvPr>
            <p:ph type="subTitle" idx="1"/>
          </p:nvPr>
        </p:nvSpPr>
        <p:spPr>
          <a:xfrm>
            <a:off x="686872" y="4176569"/>
            <a:ext cx="10929871" cy="2327263"/>
          </a:xfrm>
        </p:spPr>
        <p:txBody>
          <a:bodyPr>
            <a:normAutofit fontScale="92500" lnSpcReduction="10000"/>
          </a:bodyPr>
          <a:lstStyle/>
          <a:p>
            <a:r>
              <a:rPr lang="es-MX" sz="2000" dirty="0">
                <a:solidFill>
                  <a:schemeClr val="tx1"/>
                </a:solidFill>
                <a:latin typeface="Century Gothic" panose="020B0502020202020204" pitchFamily="34" charset="0"/>
              </a:rPr>
              <a:t>Unidad 2: ESTRATEGIAS DE ENSEÑANZA Y APRENDIZAJE ´PARA EL DESARROLLO DE LA UBICACIÓN ESPACIAL Y DEL PENSAMIENTO GEOMÉTRICO</a:t>
            </a:r>
          </a:p>
          <a:p>
            <a:pPr marL="342900" indent="-342900">
              <a:buFont typeface="Arial" panose="020B0604020202020204" pitchFamily="34" charset="0"/>
              <a:buChar char="•"/>
            </a:pPr>
            <a:r>
              <a:rPr lang="es-MX" sz="1400" dirty="0">
                <a:solidFill>
                  <a:schemeClr val="tx1"/>
                </a:solidFill>
                <a:latin typeface="Century Gothic" panose="020B0502020202020204" pitchFamily="34" charset="0"/>
              </a:rPr>
              <a:t>Aplica el plan y programas de estudio para alcanzar los propósitos educativos y contribuir al pleno desenvolvimiento de las capacidades de sus alumnos	</a:t>
            </a:r>
          </a:p>
          <a:p>
            <a:pPr marL="342900" indent="-342900">
              <a:buFont typeface="Arial" panose="020B0604020202020204" pitchFamily="34" charset="0"/>
              <a:buChar char="•"/>
            </a:pPr>
            <a:r>
              <a:rPr lang="es-MX" sz="1400" dirty="0">
                <a:solidFill>
                  <a:schemeClr val="tx1"/>
                </a:solidFill>
                <a:latin typeface="Century Gothic" panose="020B0502020202020204" pitchFamily="34" charset="0"/>
              </a:rPr>
              <a:t>Diseña planeaciones aplicando sus conocimientos curriculares, psicopedagógicos, disciplinares, didácticos y tecnológicos para propiciar espacios de aprendizaje incluyentes que respondan a las necesidades de todos los alumnos en el marco del plan y programas de estudio.	</a:t>
            </a:r>
          </a:p>
          <a:p>
            <a:pPr marL="342900" indent="-342900">
              <a:buFont typeface="Arial" panose="020B0604020202020204" pitchFamily="34" charset="0"/>
              <a:buChar char="•"/>
            </a:pPr>
            <a:r>
              <a:rPr lang="es-MX" sz="1400" dirty="0">
                <a:solidFill>
                  <a:schemeClr val="tx1"/>
                </a:solidFill>
                <a:latin typeface="Century Gothic" panose="020B0502020202020204" pitchFamily="34" charset="0"/>
              </a:rPr>
              <a:t>Integra recursos de la investigación educativa para enriquecer su práctica profesional, expresando su interés por el conocimiento, la ciencia y la mejora de la educación.</a:t>
            </a:r>
          </a:p>
          <a:p>
            <a:endParaRPr lang="es-MX" dirty="0">
              <a:solidFill>
                <a:schemeClr val="tx1"/>
              </a:solidFill>
            </a:endParaRPr>
          </a:p>
          <a:p>
            <a:endParaRPr lang="es-MX" dirty="0"/>
          </a:p>
        </p:txBody>
      </p:sp>
      <p:pic>
        <p:nvPicPr>
          <p:cNvPr id="4" name="Imagen 3"/>
          <p:cNvPicPr>
            <a:picLocks noChangeAspect="1"/>
          </p:cNvPicPr>
          <p:nvPr/>
        </p:nvPicPr>
        <p:blipFill rotWithShape="1">
          <a:blip r:embed="rId4">
            <a:extLst>
              <a:ext uri="{BEBA8EAE-BF5A-486C-A8C5-ECC9F3942E4B}">
                <a14:imgProps xmlns:a14="http://schemas.microsoft.com/office/drawing/2010/main">
                  <a14:imgLayer r:embed="rId5">
                    <a14:imgEffect>
                      <a14:backgroundRemoval t="2410" b="95181" l="4167" r="94792"/>
                    </a14:imgEffect>
                  </a14:imgLayer>
                </a14:imgProps>
              </a:ext>
            </a:extLst>
          </a:blip>
          <a:srcRect l="18075" r="16432" b="8270"/>
          <a:stretch/>
        </p:blipFill>
        <p:spPr>
          <a:xfrm>
            <a:off x="519447" y="0"/>
            <a:ext cx="2009105" cy="2432900"/>
          </a:xfrm>
          <a:prstGeom prst="rect">
            <a:avLst/>
          </a:prstGeom>
        </p:spPr>
      </p:pic>
      <p:sp>
        <p:nvSpPr>
          <p:cNvPr id="5" name="Menos 4"/>
          <p:cNvSpPr/>
          <p:nvPr/>
        </p:nvSpPr>
        <p:spPr>
          <a:xfrm rot="5400000">
            <a:off x="1213529" y="1174331"/>
            <a:ext cx="3151031" cy="535244"/>
          </a:xfrm>
          <a:prstGeom prst="mathMinus">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p:cNvSpPr txBox="1"/>
          <p:nvPr/>
        </p:nvSpPr>
        <p:spPr>
          <a:xfrm>
            <a:off x="3193961" y="1346312"/>
            <a:ext cx="7946264" cy="369332"/>
          </a:xfrm>
          <a:prstGeom prst="rect">
            <a:avLst/>
          </a:prstGeom>
          <a:noFill/>
        </p:spPr>
        <p:txBody>
          <a:bodyPr wrap="square" rtlCol="0">
            <a:spAutoFit/>
          </a:bodyPr>
          <a:lstStyle/>
          <a:p>
            <a:r>
              <a:rPr lang="es-MX" dirty="0">
                <a:latin typeface="Century Gothic" panose="020B0502020202020204" pitchFamily="34" charset="0"/>
              </a:rPr>
              <a:t>Forma, Espacio y Medida.                    Maestra: Rocio Blanco Gómez.</a:t>
            </a:r>
          </a:p>
        </p:txBody>
      </p:sp>
      <p:sp>
        <p:nvSpPr>
          <p:cNvPr id="13" name="CuadroTexto 12"/>
          <p:cNvSpPr txBox="1"/>
          <p:nvPr/>
        </p:nvSpPr>
        <p:spPr>
          <a:xfrm>
            <a:off x="4530527" y="1997581"/>
            <a:ext cx="4881093" cy="1754326"/>
          </a:xfrm>
          <a:prstGeom prst="rect">
            <a:avLst/>
          </a:prstGeom>
          <a:noFill/>
        </p:spPr>
        <p:txBody>
          <a:bodyPr wrap="square" rtlCol="0">
            <a:spAutoFit/>
          </a:bodyPr>
          <a:lstStyle/>
          <a:p>
            <a:pPr algn="ctr"/>
            <a:r>
              <a:rPr lang="es-MX" dirty="0">
                <a:latin typeface="Century Gothic" panose="020B0502020202020204" pitchFamily="34" charset="0"/>
              </a:rPr>
              <a:t>Alumnas: </a:t>
            </a:r>
          </a:p>
          <a:p>
            <a:pPr algn="ctr"/>
            <a:r>
              <a:rPr lang="es-MX" dirty="0">
                <a:latin typeface="Century Gothic" panose="020B0502020202020204" pitchFamily="34" charset="0"/>
              </a:rPr>
              <a:t>Diana Cristela De La Cruz Saucedo #3</a:t>
            </a:r>
          </a:p>
          <a:p>
            <a:pPr algn="ctr"/>
            <a:r>
              <a:rPr lang="es-MX" dirty="0">
                <a:latin typeface="Century Gothic" panose="020B0502020202020204" pitchFamily="34" charset="0"/>
              </a:rPr>
              <a:t>Andrea Elizabeth García García #7 </a:t>
            </a:r>
          </a:p>
          <a:p>
            <a:pPr algn="ctr"/>
            <a:r>
              <a:rPr lang="es-MX" dirty="0">
                <a:latin typeface="Century Gothic" panose="020B0502020202020204" pitchFamily="34" charset="0"/>
              </a:rPr>
              <a:t>Alondra Huerta Palacios #11</a:t>
            </a:r>
          </a:p>
          <a:p>
            <a:pPr algn="ctr"/>
            <a:r>
              <a:rPr lang="es-MX" dirty="0">
                <a:latin typeface="Century Gothic" panose="020B0502020202020204" pitchFamily="34" charset="0"/>
              </a:rPr>
              <a:t>Victoria Berenice Monrreal #15</a:t>
            </a:r>
          </a:p>
          <a:p>
            <a:pPr algn="ctr"/>
            <a:endParaRPr lang="es-MX" dirty="0">
              <a:latin typeface="Century Gothic" panose="020B0502020202020204" pitchFamily="34" charset="0"/>
            </a:endParaRPr>
          </a:p>
        </p:txBody>
      </p:sp>
      <p:pic>
        <p:nvPicPr>
          <p:cNvPr id="1025" name="Picture 1">
            <a:extLst>
              <a:ext uri="{FF2B5EF4-FFF2-40B4-BE49-F238E27FC236}">
                <a16:creationId xmlns:a16="http://schemas.microsoft.com/office/drawing/2014/main" id="{78C6169E-4C73-463F-86A0-1257B15376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B32ED409-26E5-4A55-AA7E-68F51F95DF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FF0458EF-1DD1-41D6-B9A4-42BFA9B8A1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71AE11F-E958-4EDB-A361-288E8D713B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294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8E53343A-D55E-443D-BF7A-E5A39E1916D4}"/>
              </a:ext>
            </a:extLst>
          </p:cNvPr>
          <p:cNvGraphicFramePr>
            <a:graphicFrameLocks noGrp="1"/>
          </p:cNvGraphicFramePr>
          <p:nvPr>
            <p:extLst>
              <p:ext uri="{D42A27DB-BD31-4B8C-83A1-F6EECF244321}">
                <p14:modId xmlns:p14="http://schemas.microsoft.com/office/powerpoint/2010/main" val="2866929091"/>
              </p:ext>
            </p:extLst>
          </p:nvPr>
        </p:nvGraphicFramePr>
        <p:xfrm>
          <a:off x="0" y="1"/>
          <a:ext cx="12192000" cy="6858000"/>
        </p:xfrm>
        <a:graphic>
          <a:graphicData uri="http://schemas.openxmlformats.org/drawingml/2006/table">
            <a:tbl>
              <a:tblPr firstRow="1" firstCol="1" bandRow="1">
                <a:tableStyleId>{5C22544A-7EE6-4342-B048-85BDC9FD1C3A}</a:tableStyleId>
              </a:tblPr>
              <a:tblGrid>
                <a:gridCol w="2905371">
                  <a:extLst>
                    <a:ext uri="{9D8B030D-6E8A-4147-A177-3AD203B41FA5}">
                      <a16:colId xmlns:a16="http://schemas.microsoft.com/office/drawing/2014/main" val="1539270173"/>
                    </a:ext>
                  </a:extLst>
                </a:gridCol>
                <a:gridCol w="2905371">
                  <a:extLst>
                    <a:ext uri="{9D8B030D-6E8A-4147-A177-3AD203B41FA5}">
                      <a16:colId xmlns:a16="http://schemas.microsoft.com/office/drawing/2014/main" val="3646561923"/>
                    </a:ext>
                  </a:extLst>
                </a:gridCol>
                <a:gridCol w="3190629">
                  <a:extLst>
                    <a:ext uri="{9D8B030D-6E8A-4147-A177-3AD203B41FA5}">
                      <a16:colId xmlns:a16="http://schemas.microsoft.com/office/drawing/2014/main" val="3085236775"/>
                    </a:ext>
                  </a:extLst>
                </a:gridCol>
                <a:gridCol w="3190629">
                  <a:extLst>
                    <a:ext uri="{9D8B030D-6E8A-4147-A177-3AD203B41FA5}">
                      <a16:colId xmlns:a16="http://schemas.microsoft.com/office/drawing/2014/main" val="3612874192"/>
                    </a:ext>
                  </a:extLst>
                </a:gridCol>
              </a:tblGrid>
              <a:tr h="152515">
                <a:tc>
                  <a:txBody>
                    <a:bodyPr/>
                    <a:lstStyle/>
                    <a:p>
                      <a:pPr>
                        <a:lnSpc>
                          <a:spcPct val="100000"/>
                        </a:lnSpc>
                        <a:spcAft>
                          <a:spcPts val="0"/>
                        </a:spcAft>
                      </a:pPr>
                      <a:r>
                        <a:rPr lang="es-MX" sz="10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19887" marR="19887" marT="0" marB="0" anchor="b"/>
                </a:tc>
                <a:tc>
                  <a:txBody>
                    <a:bodyPr/>
                    <a:lstStyle/>
                    <a:p>
                      <a:pPr algn="ctr">
                        <a:lnSpc>
                          <a:spcPct val="100000"/>
                        </a:lnSpc>
                        <a:spcAft>
                          <a:spcPts val="0"/>
                        </a:spcAft>
                      </a:pPr>
                      <a:r>
                        <a:rPr lang="es-MX" sz="1000">
                          <a:effectLst/>
                        </a:rPr>
                        <a:t>Bueno</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19887" marR="19887" marT="0" marB="0" anchor="b"/>
                </a:tc>
                <a:tc>
                  <a:txBody>
                    <a:bodyPr/>
                    <a:lstStyle/>
                    <a:p>
                      <a:pPr algn="ctr">
                        <a:lnSpc>
                          <a:spcPct val="100000"/>
                        </a:lnSpc>
                        <a:spcAft>
                          <a:spcPts val="0"/>
                        </a:spcAft>
                      </a:pPr>
                      <a:r>
                        <a:rPr lang="es-MX" sz="1000">
                          <a:effectLst/>
                        </a:rPr>
                        <a:t>Regular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19887" marR="19887" marT="0" marB="0" anchor="b"/>
                </a:tc>
                <a:tc>
                  <a:txBody>
                    <a:bodyPr/>
                    <a:lstStyle/>
                    <a:p>
                      <a:pPr algn="ctr">
                        <a:lnSpc>
                          <a:spcPct val="100000"/>
                        </a:lnSpc>
                        <a:spcAft>
                          <a:spcPts val="0"/>
                        </a:spcAft>
                      </a:pPr>
                      <a:r>
                        <a:rPr lang="es-MX" sz="1000">
                          <a:effectLst/>
                        </a:rPr>
                        <a:t>Deficiente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19887" marR="19887" marT="0" marB="0" anchor="b"/>
                </a:tc>
                <a:extLst>
                  <a:ext uri="{0D108BD9-81ED-4DB2-BD59-A6C34878D82A}">
                    <a16:rowId xmlns:a16="http://schemas.microsoft.com/office/drawing/2014/main" val="3198968361"/>
                  </a:ext>
                </a:extLst>
              </a:tr>
              <a:tr h="1419339">
                <a:tc rowSpan="2">
                  <a:txBody>
                    <a:bodyPr/>
                    <a:lstStyle/>
                    <a:p>
                      <a:pPr algn="ctr">
                        <a:lnSpc>
                          <a:spcPct val="100000"/>
                        </a:lnSpc>
                        <a:spcAft>
                          <a:spcPts val="0"/>
                        </a:spcAft>
                      </a:pPr>
                      <a:r>
                        <a:rPr lang="es-MX" sz="1000" dirty="0">
                          <a:effectLst/>
                        </a:rPr>
                        <a:t> </a:t>
                      </a:r>
                    </a:p>
                    <a:p>
                      <a:pPr algn="ctr">
                        <a:lnSpc>
                          <a:spcPct val="100000"/>
                        </a:lnSpc>
                        <a:spcAft>
                          <a:spcPts val="0"/>
                        </a:spcAft>
                      </a:pPr>
                      <a:r>
                        <a:rPr lang="es-MX" sz="1000" dirty="0">
                          <a:effectLst/>
                        </a:rPr>
                        <a:t>Portada </a:t>
                      </a:r>
                    </a:p>
                    <a:p>
                      <a:pPr algn="ctr">
                        <a:lnSpc>
                          <a:spcPct val="100000"/>
                        </a:lnSpc>
                        <a:spcAft>
                          <a:spcPts val="0"/>
                        </a:spcAft>
                      </a:pPr>
                      <a:r>
                        <a:rPr lang="es-MX" sz="1000" dirty="0">
                          <a:effectLst/>
                        </a:rPr>
                        <a:t>Presentación y Organización</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887" marR="19887" marT="0" marB="0" anchor="ctr"/>
                </a:tc>
                <a:tc>
                  <a:txBody>
                    <a:bodyPr/>
                    <a:lstStyle/>
                    <a:p>
                      <a:pPr marL="0" indent="0">
                        <a:lnSpc>
                          <a:spcPct val="100000"/>
                        </a:lnSpc>
                        <a:spcAft>
                          <a:spcPts val="0"/>
                        </a:spcAft>
                        <a:buFont typeface="Arial" panose="020B0604020202020204" pitchFamily="34" charset="0"/>
                        <a:buNone/>
                      </a:pPr>
                      <a:r>
                        <a:rPr lang="es-MX" sz="1000" dirty="0">
                          <a:effectLst/>
                        </a:rPr>
                        <a:t>Cuenta con:</a:t>
                      </a:r>
                    </a:p>
                    <a:p>
                      <a:pPr marL="0" indent="0">
                        <a:lnSpc>
                          <a:spcPct val="100000"/>
                        </a:lnSpc>
                        <a:spcAft>
                          <a:spcPts val="0"/>
                        </a:spcAft>
                        <a:buFont typeface="Arial" panose="020B0604020202020204" pitchFamily="34" charset="0"/>
                        <a:buNone/>
                      </a:pPr>
                      <a:r>
                        <a:rPr lang="es-MX" sz="1000" dirty="0">
                          <a:effectLst/>
                        </a:rPr>
                        <a:t>Nombre de la escuela y logo.</a:t>
                      </a:r>
                    </a:p>
                    <a:p>
                      <a:pPr marL="0" indent="0">
                        <a:lnSpc>
                          <a:spcPct val="100000"/>
                        </a:lnSpc>
                        <a:spcAft>
                          <a:spcPts val="0"/>
                        </a:spcAft>
                        <a:buFont typeface="Arial" panose="020B0604020202020204" pitchFamily="34" charset="0"/>
                        <a:buNone/>
                      </a:pPr>
                      <a:r>
                        <a:rPr lang="es-MX" sz="1000" dirty="0">
                          <a:effectLst/>
                        </a:rPr>
                        <a:t>Unidad de aprendizaje</a:t>
                      </a:r>
                    </a:p>
                    <a:p>
                      <a:pPr marL="0" indent="0">
                        <a:lnSpc>
                          <a:spcPct val="100000"/>
                        </a:lnSpc>
                        <a:spcAft>
                          <a:spcPts val="0"/>
                        </a:spcAft>
                        <a:buFont typeface="Arial" panose="020B0604020202020204" pitchFamily="34" charset="0"/>
                        <a:buNone/>
                      </a:pPr>
                      <a:r>
                        <a:rPr lang="es-MX" sz="1000" dirty="0">
                          <a:effectLst/>
                        </a:rPr>
                        <a:t>Competencias de la unidad de aprendizaje.</a:t>
                      </a:r>
                    </a:p>
                    <a:p>
                      <a:pPr marL="0" indent="0">
                        <a:lnSpc>
                          <a:spcPct val="100000"/>
                        </a:lnSpc>
                        <a:spcAft>
                          <a:spcPts val="0"/>
                        </a:spcAft>
                        <a:buFont typeface="Arial" panose="020B0604020202020204" pitchFamily="34" charset="0"/>
                        <a:buNone/>
                      </a:pPr>
                      <a:r>
                        <a:rPr lang="es-MX" sz="1000" dirty="0">
                          <a:effectLst/>
                        </a:rPr>
                        <a:t>Propósito de la Unidad.</a:t>
                      </a:r>
                    </a:p>
                    <a:p>
                      <a:pPr marL="0" indent="0">
                        <a:lnSpc>
                          <a:spcPct val="100000"/>
                        </a:lnSpc>
                        <a:spcAft>
                          <a:spcPts val="0"/>
                        </a:spcAft>
                        <a:buFont typeface="Arial" panose="020B0604020202020204" pitchFamily="34" charset="0"/>
                        <a:buNone/>
                      </a:pPr>
                      <a:r>
                        <a:rPr lang="es-MX" sz="1000" dirty="0">
                          <a:effectLst/>
                        </a:rPr>
                        <a:t>Rasgos o competencias esperadas del perfil de egreso.</a:t>
                      </a:r>
                    </a:p>
                    <a:p>
                      <a:pPr marL="0" indent="0">
                        <a:lnSpc>
                          <a:spcPct val="100000"/>
                        </a:lnSpc>
                        <a:spcAft>
                          <a:spcPts val="0"/>
                        </a:spcAft>
                        <a:buFont typeface="Arial" panose="020B0604020202020204" pitchFamily="34" charset="0"/>
                        <a:buNone/>
                      </a:pPr>
                      <a:r>
                        <a:rPr lang="es-MX" sz="1000" dirty="0">
                          <a:effectLst/>
                        </a:rPr>
                        <a:t>Datos completos de las alumnas que elaboraron el documento.</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887" marR="19887" marT="0" marB="0" anchor="ctr"/>
                </a:tc>
                <a:tc>
                  <a:txBody>
                    <a:bodyPr/>
                    <a:lstStyle/>
                    <a:p>
                      <a:pPr>
                        <a:lnSpc>
                          <a:spcPct val="100000"/>
                        </a:lnSpc>
                        <a:spcAft>
                          <a:spcPts val="0"/>
                        </a:spcAft>
                      </a:pPr>
                      <a:r>
                        <a:rPr lang="es-MX" sz="1000" dirty="0">
                          <a:effectLst/>
                        </a:rPr>
                        <a:t>Le falta alguno de los datos solicitados en la portada del documento.</a:t>
                      </a:r>
                    </a:p>
                    <a:p>
                      <a:pPr>
                        <a:lnSpc>
                          <a:spcPct val="100000"/>
                        </a:lnSpc>
                        <a:spcAft>
                          <a:spcPts val="0"/>
                        </a:spcAft>
                      </a:pPr>
                      <a:r>
                        <a:rPr lang="es-MX" sz="1000" dirty="0">
                          <a:effectLst/>
                        </a:rPr>
                        <a:t> </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887" marR="19887" marT="0" marB="0" anchor="ctr"/>
                </a:tc>
                <a:tc>
                  <a:txBody>
                    <a:bodyPr/>
                    <a:lstStyle/>
                    <a:p>
                      <a:pPr>
                        <a:lnSpc>
                          <a:spcPct val="100000"/>
                        </a:lnSpc>
                        <a:spcAft>
                          <a:spcPts val="0"/>
                        </a:spcAft>
                      </a:pPr>
                      <a:r>
                        <a:rPr lang="es-MX" sz="1000">
                          <a:effectLst/>
                        </a:rPr>
                        <a:t>Falta mas de uno de los datos solicitado en el documento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19887" marR="19887" marT="0" marB="0" anchor="ctr"/>
                </a:tc>
                <a:extLst>
                  <a:ext uri="{0D108BD9-81ED-4DB2-BD59-A6C34878D82A}">
                    <a16:rowId xmlns:a16="http://schemas.microsoft.com/office/drawing/2014/main" val="3303239415"/>
                  </a:ext>
                </a:extLst>
              </a:tr>
              <a:tr h="610060">
                <a:tc vMerge="1">
                  <a:txBody>
                    <a:bodyPr/>
                    <a:lstStyle/>
                    <a:p>
                      <a:endParaRPr lang="es-MX"/>
                    </a:p>
                  </a:txBody>
                  <a:tcPr/>
                </a:tc>
                <a:tc>
                  <a:txBody>
                    <a:bodyPr/>
                    <a:lstStyle/>
                    <a:p>
                      <a:pPr>
                        <a:lnSpc>
                          <a:spcPct val="100000"/>
                        </a:lnSpc>
                        <a:spcAft>
                          <a:spcPts val="0"/>
                        </a:spcAft>
                      </a:pPr>
                      <a:r>
                        <a:rPr lang="es-MX" sz="1000">
                          <a:effectLst/>
                        </a:rPr>
                        <a:t> La presentación en power point es agradable a la vista. No hay errores ortográficos y la redacción es coherente y utiliza lenguaje adecuado.</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19887" marR="19887" marT="0" marB="0" anchor="ctr"/>
                </a:tc>
                <a:tc>
                  <a:txBody>
                    <a:bodyPr/>
                    <a:lstStyle/>
                    <a:p>
                      <a:pPr>
                        <a:lnSpc>
                          <a:spcPct val="100000"/>
                        </a:lnSpc>
                        <a:spcAft>
                          <a:spcPts val="0"/>
                        </a:spcAft>
                      </a:pPr>
                      <a:r>
                        <a:rPr lang="es-MX" sz="1000">
                          <a:effectLst/>
                        </a:rPr>
                        <a:t>La presentación es agradable a la vista, sin embargo, contiene uno o dos errores de ortografía y pudiese tener incoherencias en la redacción.</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19887" marR="19887" marT="0" marB="0" anchor="ctr"/>
                </a:tc>
                <a:tc>
                  <a:txBody>
                    <a:bodyPr/>
                    <a:lstStyle/>
                    <a:p>
                      <a:pPr>
                        <a:lnSpc>
                          <a:spcPct val="100000"/>
                        </a:lnSpc>
                        <a:spcAft>
                          <a:spcPts val="0"/>
                        </a:spcAft>
                      </a:pPr>
                      <a:r>
                        <a:rPr lang="es-MX" sz="1000">
                          <a:effectLst/>
                        </a:rPr>
                        <a:t>La presentación es poco agradable a la vista, contiene mas de tres errores ortográficos y tiene una redacción deficiente.</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19887" marR="19887" marT="0" marB="0" anchor="ctr"/>
                </a:tc>
                <a:extLst>
                  <a:ext uri="{0D108BD9-81ED-4DB2-BD59-A6C34878D82A}">
                    <a16:rowId xmlns:a16="http://schemas.microsoft.com/office/drawing/2014/main" val="932079758"/>
                  </a:ext>
                </a:extLst>
              </a:tr>
              <a:tr h="152515">
                <a:tc>
                  <a:txBody>
                    <a:bodyPr/>
                    <a:lstStyle/>
                    <a:p>
                      <a:pPr algn="ctr">
                        <a:lnSpc>
                          <a:spcPct val="100000"/>
                        </a:lnSpc>
                        <a:spcAft>
                          <a:spcPts val="0"/>
                        </a:spcAft>
                      </a:pPr>
                      <a:r>
                        <a:rPr lang="es-MX" sz="1000">
                          <a:effectLst/>
                        </a:rPr>
                        <a:t>1 puntos</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19887" marR="19887" marT="0" marB="0" anchor="ctr"/>
                </a:tc>
                <a:tc>
                  <a:txBody>
                    <a:bodyPr/>
                    <a:lstStyle/>
                    <a:p>
                      <a:pPr>
                        <a:lnSpc>
                          <a:spcPct val="100000"/>
                        </a:lnSpc>
                        <a:spcAft>
                          <a:spcPts val="0"/>
                        </a:spcAft>
                      </a:pPr>
                      <a:r>
                        <a:rPr lang="es-MX" sz="1000">
                          <a:effectLst/>
                        </a:rPr>
                        <a:t>1 puntos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19887" marR="19887" marT="0" marB="0" anchor="ctr"/>
                </a:tc>
                <a:tc>
                  <a:txBody>
                    <a:bodyPr/>
                    <a:lstStyle/>
                    <a:p>
                      <a:pPr>
                        <a:lnSpc>
                          <a:spcPct val="100000"/>
                        </a:lnSpc>
                        <a:spcAft>
                          <a:spcPts val="0"/>
                        </a:spcAft>
                      </a:pPr>
                      <a:r>
                        <a:rPr lang="es-MX" sz="1000">
                          <a:effectLst/>
                        </a:rPr>
                        <a:t>0.5 punto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19887" marR="19887" marT="0" marB="0" anchor="ctr"/>
                </a:tc>
                <a:tc>
                  <a:txBody>
                    <a:bodyPr/>
                    <a:lstStyle/>
                    <a:p>
                      <a:pPr>
                        <a:lnSpc>
                          <a:spcPct val="100000"/>
                        </a:lnSpc>
                        <a:spcAft>
                          <a:spcPts val="0"/>
                        </a:spcAft>
                      </a:pPr>
                      <a:r>
                        <a:rPr lang="es-MX" sz="1000">
                          <a:effectLst/>
                        </a:rPr>
                        <a:t>0 puntos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19887" marR="19887" marT="0" marB="0" anchor="ctr"/>
                </a:tc>
                <a:extLst>
                  <a:ext uri="{0D108BD9-81ED-4DB2-BD59-A6C34878D82A}">
                    <a16:rowId xmlns:a16="http://schemas.microsoft.com/office/drawing/2014/main" val="3027006653"/>
                  </a:ext>
                </a:extLst>
              </a:tr>
              <a:tr h="762575">
                <a:tc>
                  <a:txBody>
                    <a:bodyPr/>
                    <a:lstStyle/>
                    <a:p>
                      <a:pPr algn="ctr">
                        <a:lnSpc>
                          <a:spcPct val="100000"/>
                        </a:lnSpc>
                        <a:spcAft>
                          <a:spcPts val="0"/>
                        </a:spcAft>
                      </a:pPr>
                      <a:r>
                        <a:rPr lang="es-MX" sz="1000">
                          <a:effectLst/>
                        </a:rPr>
                        <a:t>Planeación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19887" marR="19887" marT="0" marB="0" anchor="ctr"/>
                </a:tc>
                <a:tc>
                  <a:txBody>
                    <a:bodyPr/>
                    <a:lstStyle/>
                    <a:p>
                      <a:pPr>
                        <a:lnSpc>
                          <a:spcPct val="100000"/>
                        </a:lnSpc>
                        <a:spcAft>
                          <a:spcPts val="0"/>
                        </a:spcAft>
                      </a:pPr>
                      <a:r>
                        <a:rPr lang="es-MX" sz="1000">
                          <a:effectLst/>
                        </a:rPr>
                        <a:t>Planea la lección de forma detallada y establece actividad específica para trabajar el tema de ubicación espacial e identifica de forma clara los objetivos del alumno y los objetivos del docente.</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19887" marR="19887" marT="0" marB="0" anchor="ctr"/>
                </a:tc>
                <a:tc>
                  <a:txBody>
                    <a:bodyPr/>
                    <a:lstStyle/>
                    <a:p>
                      <a:pPr>
                        <a:lnSpc>
                          <a:spcPct val="100000"/>
                        </a:lnSpc>
                        <a:spcAft>
                          <a:spcPts val="0"/>
                        </a:spcAft>
                      </a:pPr>
                      <a:r>
                        <a:rPr lang="es-MX" sz="1000">
                          <a:effectLst/>
                        </a:rPr>
                        <a:t> Planea la lección de forma detallada y establece actividad específica para trabajar el tema de ubicación espacial e identifica los objetivos del alumno y los objetivos del docente.</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19887" marR="19887" marT="0" marB="0" anchor="ctr"/>
                </a:tc>
                <a:tc>
                  <a:txBody>
                    <a:bodyPr/>
                    <a:lstStyle/>
                    <a:p>
                      <a:pPr>
                        <a:lnSpc>
                          <a:spcPct val="100000"/>
                        </a:lnSpc>
                        <a:spcAft>
                          <a:spcPts val="0"/>
                        </a:spcAft>
                      </a:pPr>
                      <a:r>
                        <a:rPr lang="es-MX" sz="1000">
                          <a:effectLst/>
                        </a:rPr>
                        <a:t>Planea la lección de forma poco detallada y establece actividad específica para trabajar el tema de ubicación espacial y/o no identifica los objetivos del alumno y los objetivos del docente.</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19887" marR="19887" marT="0" marB="0" anchor="ctr"/>
                </a:tc>
                <a:extLst>
                  <a:ext uri="{0D108BD9-81ED-4DB2-BD59-A6C34878D82A}">
                    <a16:rowId xmlns:a16="http://schemas.microsoft.com/office/drawing/2014/main" val="2322679561"/>
                  </a:ext>
                </a:extLst>
              </a:tr>
              <a:tr h="152515">
                <a:tc>
                  <a:txBody>
                    <a:bodyPr/>
                    <a:lstStyle/>
                    <a:p>
                      <a:pPr algn="ctr">
                        <a:lnSpc>
                          <a:spcPct val="100000"/>
                        </a:lnSpc>
                        <a:spcAft>
                          <a:spcPts val="0"/>
                        </a:spcAft>
                      </a:pPr>
                      <a:r>
                        <a:rPr lang="es-MX" sz="1000">
                          <a:effectLst/>
                        </a:rPr>
                        <a:t>2 puntos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19887" marR="19887" marT="0" marB="0" anchor="ctr"/>
                </a:tc>
                <a:tc>
                  <a:txBody>
                    <a:bodyPr/>
                    <a:lstStyle/>
                    <a:p>
                      <a:pPr>
                        <a:lnSpc>
                          <a:spcPct val="100000"/>
                        </a:lnSpc>
                        <a:spcAft>
                          <a:spcPts val="0"/>
                        </a:spcAft>
                      </a:pPr>
                      <a:r>
                        <a:rPr lang="es-MX" sz="1000">
                          <a:effectLst/>
                        </a:rPr>
                        <a:t>2 puntos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19887" marR="19887" marT="0" marB="0" anchor="ctr"/>
                </a:tc>
                <a:tc>
                  <a:txBody>
                    <a:bodyPr/>
                    <a:lstStyle/>
                    <a:p>
                      <a:pPr>
                        <a:lnSpc>
                          <a:spcPct val="100000"/>
                        </a:lnSpc>
                        <a:spcAft>
                          <a:spcPts val="0"/>
                        </a:spcAft>
                      </a:pPr>
                      <a:r>
                        <a:rPr lang="es-MX" sz="1000">
                          <a:effectLst/>
                        </a:rPr>
                        <a:t>1 punto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19887" marR="19887" marT="0" marB="0" anchor="ctr"/>
                </a:tc>
                <a:tc>
                  <a:txBody>
                    <a:bodyPr/>
                    <a:lstStyle/>
                    <a:p>
                      <a:pPr>
                        <a:lnSpc>
                          <a:spcPct val="100000"/>
                        </a:lnSpc>
                        <a:spcAft>
                          <a:spcPts val="0"/>
                        </a:spcAft>
                      </a:pPr>
                      <a:r>
                        <a:rPr lang="es-MX" sz="1000">
                          <a:effectLst/>
                        </a:rPr>
                        <a:t>0 puntos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19887" marR="19887" marT="0" marB="0" anchor="ctr"/>
                </a:tc>
                <a:extLst>
                  <a:ext uri="{0D108BD9-81ED-4DB2-BD59-A6C34878D82A}">
                    <a16:rowId xmlns:a16="http://schemas.microsoft.com/office/drawing/2014/main" val="445074700"/>
                  </a:ext>
                </a:extLst>
              </a:tr>
              <a:tr h="915090">
                <a:tc>
                  <a:txBody>
                    <a:bodyPr/>
                    <a:lstStyle/>
                    <a:p>
                      <a:pPr algn="ctr">
                        <a:lnSpc>
                          <a:spcPct val="100000"/>
                        </a:lnSpc>
                        <a:spcAft>
                          <a:spcPts val="0"/>
                        </a:spcAft>
                      </a:pPr>
                      <a:r>
                        <a:rPr lang="es-MX" sz="1000">
                          <a:effectLst/>
                        </a:rPr>
                        <a:t>Aplicación (video)</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19887" marR="19887" marT="0" marB="0" anchor="ctr"/>
                </a:tc>
                <a:tc>
                  <a:txBody>
                    <a:bodyPr/>
                    <a:lstStyle/>
                    <a:p>
                      <a:pPr>
                        <a:lnSpc>
                          <a:spcPct val="100000"/>
                        </a:lnSpc>
                        <a:spcAft>
                          <a:spcPts val="0"/>
                        </a:spcAft>
                      </a:pPr>
                      <a:r>
                        <a:rPr lang="es-MX" sz="1000">
                          <a:effectLst/>
                        </a:rPr>
                        <a:t>Ponen en práctica con al menos </a:t>
                      </a:r>
                    </a:p>
                    <a:p>
                      <a:pPr>
                        <a:lnSpc>
                          <a:spcPct val="100000"/>
                        </a:lnSpc>
                        <a:spcAft>
                          <a:spcPts val="0"/>
                        </a:spcAft>
                      </a:pPr>
                      <a:r>
                        <a:rPr lang="es-MX" sz="1000">
                          <a:effectLst/>
                        </a:rPr>
                        <a:t>un alumno de educación preescolar la(s) lección(es) la lección planeada, el video permite identificar los procesos y estrategias que utiliza el alumno; así como obstáculos y dificultades que se presentaron.</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19887" marR="19887" marT="0" marB="0" anchor="ctr"/>
                </a:tc>
                <a:tc>
                  <a:txBody>
                    <a:bodyPr/>
                    <a:lstStyle/>
                    <a:p>
                      <a:pPr>
                        <a:lnSpc>
                          <a:spcPct val="100000"/>
                        </a:lnSpc>
                        <a:spcAft>
                          <a:spcPts val="0"/>
                        </a:spcAft>
                      </a:pPr>
                      <a:r>
                        <a:rPr lang="es-MX" sz="1000" dirty="0">
                          <a:effectLst/>
                        </a:rPr>
                        <a:t>Ponen en práctica con al menos </a:t>
                      </a:r>
                    </a:p>
                    <a:p>
                      <a:pPr>
                        <a:lnSpc>
                          <a:spcPct val="100000"/>
                        </a:lnSpc>
                        <a:spcAft>
                          <a:spcPts val="0"/>
                        </a:spcAft>
                      </a:pPr>
                      <a:r>
                        <a:rPr lang="es-MX" sz="1000" dirty="0">
                          <a:effectLst/>
                        </a:rPr>
                        <a:t>un alumno de educación preescolar la(s) lección(es) la lección planeada, el video permite identificar los procesos o las estrategias que utiliza el alumno, pero no obstáculos y dificultades que se presentaron.</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887" marR="19887" marT="0" marB="0" anchor="ctr"/>
                </a:tc>
                <a:tc>
                  <a:txBody>
                    <a:bodyPr/>
                    <a:lstStyle/>
                    <a:p>
                      <a:pPr>
                        <a:lnSpc>
                          <a:spcPct val="100000"/>
                        </a:lnSpc>
                        <a:spcAft>
                          <a:spcPts val="0"/>
                        </a:spcAft>
                      </a:pPr>
                      <a:r>
                        <a:rPr lang="es-MX" sz="1000">
                          <a:effectLst/>
                        </a:rPr>
                        <a:t>Ponen en práctica con al menos </a:t>
                      </a:r>
                    </a:p>
                    <a:p>
                      <a:pPr>
                        <a:lnSpc>
                          <a:spcPct val="100000"/>
                        </a:lnSpc>
                        <a:spcAft>
                          <a:spcPts val="0"/>
                        </a:spcAft>
                      </a:pPr>
                      <a:r>
                        <a:rPr lang="es-MX" sz="1000">
                          <a:effectLst/>
                        </a:rPr>
                        <a:t>un alumno de educación preescolar la(s) lección(es) la lección planeada, el video no permite identificar los procesos o las estrategias que utiliza el alumno ni obstáculos y dificultades que se presentaron</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19887" marR="19887" marT="0" marB="0" anchor="ctr"/>
                </a:tc>
                <a:extLst>
                  <a:ext uri="{0D108BD9-81ED-4DB2-BD59-A6C34878D82A}">
                    <a16:rowId xmlns:a16="http://schemas.microsoft.com/office/drawing/2014/main" val="1774809570"/>
                  </a:ext>
                </a:extLst>
              </a:tr>
              <a:tr h="152515">
                <a:tc>
                  <a:txBody>
                    <a:bodyPr/>
                    <a:lstStyle/>
                    <a:p>
                      <a:pPr algn="ctr">
                        <a:lnSpc>
                          <a:spcPct val="100000"/>
                        </a:lnSpc>
                        <a:spcAft>
                          <a:spcPts val="0"/>
                        </a:spcAft>
                      </a:pPr>
                      <a:r>
                        <a:rPr lang="es-MX" sz="1000">
                          <a:effectLst/>
                        </a:rPr>
                        <a:t>2 puntos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19887" marR="19887" marT="0" marB="0" anchor="ctr"/>
                </a:tc>
                <a:tc>
                  <a:txBody>
                    <a:bodyPr/>
                    <a:lstStyle/>
                    <a:p>
                      <a:pPr>
                        <a:lnSpc>
                          <a:spcPct val="100000"/>
                        </a:lnSpc>
                        <a:spcAft>
                          <a:spcPts val="0"/>
                        </a:spcAft>
                      </a:pPr>
                      <a:r>
                        <a:rPr lang="es-MX" sz="1000">
                          <a:effectLst/>
                        </a:rPr>
                        <a:t>2 puntos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19887" marR="19887" marT="0" marB="0" anchor="ctr"/>
                </a:tc>
                <a:tc>
                  <a:txBody>
                    <a:bodyPr/>
                    <a:lstStyle/>
                    <a:p>
                      <a:pPr>
                        <a:lnSpc>
                          <a:spcPct val="100000"/>
                        </a:lnSpc>
                        <a:spcAft>
                          <a:spcPts val="0"/>
                        </a:spcAft>
                      </a:pPr>
                      <a:r>
                        <a:rPr lang="es-MX" sz="1000">
                          <a:effectLst/>
                        </a:rPr>
                        <a:t>1 punto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19887" marR="19887" marT="0" marB="0" anchor="ctr"/>
                </a:tc>
                <a:tc>
                  <a:txBody>
                    <a:bodyPr/>
                    <a:lstStyle/>
                    <a:p>
                      <a:pPr>
                        <a:lnSpc>
                          <a:spcPct val="100000"/>
                        </a:lnSpc>
                        <a:spcAft>
                          <a:spcPts val="0"/>
                        </a:spcAft>
                      </a:pPr>
                      <a:r>
                        <a:rPr lang="es-MX" sz="1000">
                          <a:effectLst/>
                        </a:rPr>
                        <a:t>0 puntos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19887" marR="19887" marT="0" marB="0" anchor="ctr"/>
                </a:tc>
                <a:extLst>
                  <a:ext uri="{0D108BD9-81ED-4DB2-BD59-A6C34878D82A}">
                    <a16:rowId xmlns:a16="http://schemas.microsoft.com/office/drawing/2014/main" val="3033426202"/>
                  </a:ext>
                </a:extLst>
              </a:tr>
              <a:tr h="1525149">
                <a:tc>
                  <a:txBody>
                    <a:bodyPr/>
                    <a:lstStyle/>
                    <a:p>
                      <a:pPr algn="ctr">
                        <a:lnSpc>
                          <a:spcPct val="100000"/>
                        </a:lnSpc>
                        <a:spcAft>
                          <a:spcPts val="0"/>
                        </a:spcAft>
                      </a:pPr>
                      <a:r>
                        <a:rPr lang="es-MX" sz="1000">
                          <a:effectLst/>
                        </a:rPr>
                        <a:t>Matriz de analítica</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19887" marR="19887" marT="0" marB="0" anchor="ctr"/>
                </a:tc>
                <a:tc>
                  <a:txBody>
                    <a:bodyPr/>
                    <a:lstStyle/>
                    <a:p>
                      <a:pPr>
                        <a:lnSpc>
                          <a:spcPct val="100000"/>
                        </a:lnSpc>
                        <a:spcAft>
                          <a:spcPts val="0"/>
                        </a:spcAft>
                      </a:pPr>
                      <a:r>
                        <a:rPr lang="es-MX" sz="1000">
                          <a:effectLst/>
                        </a:rPr>
                        <a:t>Establece de forma completa el referente empírico (hechos), realiza el análisis especulativo contestando a la pregunta ¿Qué pasa aquí? de forma detallada, reflexiona y contesta exhaustivamente a las preguntas ¿Qué logros tuvo el alumno al abordar las actividades?, ¿Qué logros tuvo el alumno al abordar las actividades?, establece los referentes teóricos en donde expliquen logros y dificultades identificados.</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19887" marR="19887" marT="0" marB="0" anchor="ctr"/>
                </a:tc>
                <a:tc>
                  <a:txBody>
                    <a:bodyPr/>
                    <a:lstStyle/>
                    <a:p>
                      <a:pPr>
                        <a:lnSpc>
                          <a:spcPct val="100000"/>
                        </a:lnSpc>
                        <a:spcAft>
                          <a:spcPts val="0"/>
                        </a:spcAft>
                      </a:pPr>
                      <a:r>
                        <a:rPr lang="es-MX" sz="1000">
                          <a:effectLst/>
                        </a:rPr>
                        <a:t>Establece el referente empírico (hechos), realiza el análisis especulativo contestando a la pregunta ¿Qué pasa aquí?, reflexiona y contesta a las preguntas ¿Qué logros tuvo el alumno al abordar las actividades?, ¿Qué logros tuvo el alumno al abordar las actividades?, establece los referentes teóricos en donde expliquen logros y dificultades identificados.</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19887" marR="19887" marT="0" marB="0" anchor="ctr"/>
                </a:tc>
                <a:tc>
                  <a:txBody>
                    <a:bodyPr/>
                    <a:lstStyle/>
                    <a:p>
                      <a:pPr>
                        <a:lnSpc>
                          <a:spcPct val="100000"/>
                        </a:lnSpc>
                        <a:spcAft>
                          <a:spcPts val="0"/>
                        </a:spcAft>
                      </a:pPr>
                      <a:r>
                        <a:rPr lang="es-MX" sz="1000">
                          <a:effectLst/>
                        </a:rPr>
                        <a:t>Establece pobremente el referente empírico (hechos), realiza el análisis especulativo contestando a la pregunta ¿Qué pasa aquí?, reflexiona y contesta a las preguntas de forma incompleta ¿Qué logros tuvo el alumno al abordar las actividades?, ¿Qué logros tuvo el alumno al abordar las actividades?, establece los referentes teóricos en donde expliquen logros y dificultades identificados desordenadamente e incompleto.</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19887" marR="19887" marT="0" marB="0" anchor="ctr"/>
                </a:tc>
                <a:extLst>
                  <a:ext uri="{0D108BD9-81ED-4DB2-BD59-A6C34878D82A}">
                    <a16:rowId xmlns:a16="http://schemas.microsoft.com/office/drawing/2014/main" val="2435286870"/>
                  </a:ext>
                </a:extLst>
              </a:tr>
              <a:tr h="152515">
                <a:tc>
                  <a:txBody>
                    <a:bodyPr/>
                    <a:lstStyle/>
                    <a:p>
                      <a:pPr algn="ctr">
                        <a:lnSpc>
                          <a:spcPct val="100000"/>
                        </a:lnSpc>
                        <a:spcAft>
                          <a:spcPts val="0"/>
                        </a:spcAft>
                      </a:pPr>
                      <a:r>
                        <a:rPr lang="es-MX" sz="1000">
                          <a:effectLst/>
                        </a:rPr>
                        <a:t>3 puntos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19887" marR="19887" marT="0" marB="0" anchor="ctr"/>
                </a:tc>
                <a:tc>
                  <a:txBody>
                    <a:bodyPr/>
                    <a:lstStyle/>
                    <a:p>
                      <a:pPr>
                        <a:lnSpc>
                          <a:spcPct val="100000"/>
                        </a:lnSpc>
                        <a:spcAft>
                          <a:spcPts val="0"/>
                        </a:spcAft>
                      </a:pPr>
                      <a:r>
                        <a:rPr lang="es-MX" sz="1000">
                          <a:effectLst/>
                        </a:rPr>
                        <a:t>3 puntos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19887" marR="19887" marT="0" marB="0" anchor="ctr"/>
                </a:tc>
                <a:tc>
                  <a:txBody>
                    <a:bodyPr/>
                    <a:lstStyle/>
                    <a:p>
                      <a:pPr>
                        <a:lnSpc>
                          <a:spcPct val="100000"/>
                        </a:lnSpc>
                        <a:spcAft>
                          <a:spcPts val="0"/>
                        </a:spcAft>
                      </a:pPr>
                      <a:r>
                        <a:rPr lang="es-MX" sz="1000">
                          <a:effectLst/>
                        </a:rPr>
                        <a:t>1 punto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19887" marR="19887" marT="0" marB="0" anchor="ctr"/>
                </a:tc>
                <a:tc>
                  <a:txBody>
                    <a:bodyPr/>
                    <a:lstStyle/>
                    <a:p>
                      <a:pPr>
                        <a:lnSpc>
                          <a:spcPct val="100000"/>
                        </a:lnSpc>
                        <a:spcAft>
                          <a:spcPts val="0"/>
                        </a:spcAft>
                      </a:pPr>
                      <a:r>
                        <a:rPr lang="es-MX" sz="1000">
                          <a:effectLst/>
                        </a:rPr>
                        <a:t>0 puntos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19887" marR="19887" marT="0" marB="0" anchor="ctr"/>
                </a:tc>
                <a:extLst>
                  <a:ext uri="{0D108BD9-81ED-4DB2-BD59-A6C34878D82A}">
                    <a16:rowId xmlns:a16="http://schemas.microsoft.com/office/drawing/2014/main" val="2656026955"/>
                  </a:ext>
                </a:extLst>
              </a:tr>
              <a:tr h="710697">
                <a:tc>
                  <a:txBody>
                    <a:bodyPr/>
                    <a:lstStyle/>
                    <a:p>
                      <a:pPr algn="ctr">
                        <a:lnSpc>
                          <a:spcPct val="100000"/>
                        </a:lnSpc>
                        <a:spcAft>
                          <a:spcPts val="0"/>
                        </a:spcAft>
                      </a:pPr>
                      <a:r>
                        <a:rPr lang="es-MX" sz="1000">
                          <a:effectLst/>
                        </a:rPr>
                        <a:t>Conclusión/reflexión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19887" marR="19887" marT="0" marB="0" anchor="ctr"/>
                </a:tc>
                <a:tc>
                  <a:txBody>
                    <a:bodyPr/>
                    <a:lstStyle/>
                    <a:p>
                      <a:pPr>
                        <a:lnSpc>
                          <a:spcPct val="100000"/>
                        </a:lnSpc>
                        <a:spcAft>
                          <a:spcPts val="0"/>
                        </a:spcAft>
                      </a:pPr>
                      <a:r>
                        <a:rPr lang="es-MX" sz="1000">
                          <a:effectLst/>
                        </a:rPr>
                        <a:t>Sintetiza de manera organizada las ideas expuestas en el desarrollo de la actividad de acuerdo a las competencias y propósitos de la unidad y realiza una reflexión final completa.</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19887" marR="19887" marT="0" marB="0" anchor="ctr"/>
                </a:tc>
                <a:tc>
                  <a:txBody>
                    <a:bodyPr/>
                    <a:lstStyle/>
                    <a:p>
                      <a:pPr>
                        <a:lnSpc>
                          <a:spcPct val="100000"/>
                        </a:lnSpc>
                        <a:spcAft>
                          <a:spcPts val="0"/>
                        </a:spcAft>
                      </a:pPr>
                      <a:r>
                        <a:rPr lang="es-MX" sz="1000">
                          <a:effectLst/>
                        </a:rPr>
                        <a:t>Sintetiza de manera desorganizada las ideas expuestas en el desarrollo y realiza una reflexión final breve.</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19887" marR="19887" marT="0" marB="0" anchor="ctr"/>
                </a:tc>
                <a:tc>
                  <a:txBody>
                    <a:bodyPr/>
                    <a:lstStyle/>
                    <a:p>
                      <a:pPr>
                        <a:lnSpc>
                          <a:spcPct val="100000"/>
                        </a:lnSpc>
                        <a:spcAft>
                          <a:spcPts val="0"/>
                        </a:spcAft>
                      </a:pPr>
                      <a:r>
                        <a:rPr lang="es-MX" sz="1000">
                          <a:effectLst/>
                        </a:rPr>
                        <a:t>No logra sintetizar las ideas expuestas en el desarrollo y la reflexión final es demasiado breve o incompleta</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19887" marR="19887" marT="0" marB="0" anchor="ctr"/>
                </a:tc>
                <a:extLst>
                  <a:ext uri="{0D108BD9-81ED-4DB2-BD59-A6C34878D82A}">
                    <a16:rowId xmlns:a16="http://schemas.microsoft.com/office/drawing/2014/main" val="4050409717"/>
                  </a:ext>
                </a:extLst>
              </a:tr>
              <a:tr h="152515">
                <a:tc>
                  <a:txBody>
                    <a:bodyPr/>
                    <a:lstStyle/>
                    <a:p>
                      <a:pPr algn="ctr">
                        <a:lnSpc>
                          <a:spcPct val="100000"/>
                        </a:lnSpc>
                        <a:spcAft>
                          <a:spcPts val="0"/>
                        </a:spcAft>
                      </a:pPr>
                      <a:r>
                        <a:rPr lang="es-MX" sz="1000">
                          <a:effectLst/>
                        </a:rPr>
                        <a:t>2 puntos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19887" marR="19887" marT="0" marB="0" anchor="ctr"/>
                </a:tc>
                <a:tc>
                  <a:txBody>
                    <a:bodyPr/>
                    <a:lstStyle/>
                    <a:p>
                      <a:pPr>
                        <a:lnSpc>
                          <a:spcPct val="100000"/>
                        </a:lnSpc>
                        <a:spcAft>
                          <a:spcPts val="0"/>
                        </a:spcAft>
                      </a:pPr>
                      <a:r>
                        <a:rPr lang="es-MX" sz="1000" dirty="0">
                          <a:effectLst/>
                        </a:rPr>
                        <a:t>2 puntos</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887" marR="19887" marT="0" marB="0" anchor="ctr"/>
                </a:tc>
                <a:tc>
                  <a:txBody>
                    <a:bodyPr/>
                    <a:lstStyle/>
                    <a:p>
                      <a:pPr>
                        <a:lnSpc>
                          <a:spcPct val="100000"/>
                        </a:lnSpc>
                        <a:spcAft>
                          <a:spcPts val="0"/>
                        </a:spcAft>
                      </a:pPr>
                      <a:r>
                        <a:rPr lang="es-MX" sz="1000">
                          <a:effectLst/>
                        </a:rPr>
                        <a:t>1 punto</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19887" marR="19887" marT="0" marB="0" anchor="ctr"/>
                </a:tc>
                <a:tc>
                  <a:txBody>
                    <a:bodyPr/>
                    <a:lstStyle/>
                    <a:p>
                      <a:pPr>
                        <a:lnSpc>
                          <a:spcPct val="100000"/>
                        </a:lnSpc>
                        <a:spcAft>
                          <a:spcPts val="0"/>
                        </a:spcAft>
                      </a:pPr>
                      <a:r>
                        <a:rPr lang="es-MX" sz="1000" dirty="0">
                          <a:effectLst/>
                        </a:rPr>
                        <a:t>0.5 puntos</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887" marR="19887" marT="0" marB="0" anchor="ctr"/>
                </a:tc>
                <a:extLst>
                  <a:ext uri="{0D108BD9-81ED-4DB2-BD59-A6C34878D82A}">
                    <a16:rowId xmlns:a16="http://schemas.microsoft.com/office/drawing/2014/main" val="1530790721"/>
                  </a:ext>
                </a:extLst>
              </a:tr>
            </a:tbl>
          </a:graphicData>
        </a:graphic>
      </p:graphicFrame>
    </p:spTree>
    <p:extLst>
      <p:ext uri="{BB962C8B-B14F-4D97-AF65-F5344CB8AC3E}">
        <p14:creationId xmlns:p14="http://schemas.microsoft.com/office/powerpoint/2010/main" val="4070082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670AB6D-E905-4060-869F-EE3B221C24CB}"/>
              </a:ext>
            </a:extLst>
          </p:cNvPr>
          <p:cNvPicPr>
            <a:picLocks noChangeAspect="1"/>
          </p:cNvPicPr>
          <p:nvPr/>
        </p:nvPicPr>
        <p:blipFill>
          <a:blip r:embed="rId2"/>
          <a:stretch>
            <a:fillRect/>
          </a:stretch>
        </p:blipFill>
        <p:spPr>
          <a:xfrm>
            <a:off x="2517406" y="416621"/>
            <a:ext cx="7157187" cy="6024757"/>
          </a:xfrm>
          <a:prstGeom prst="rect">
            <a:avLst/>
          </a:prstGeom>
        </p:spPr>
      </p:pic>
    </p:spTree>
    <p:extLst>
      <p:ext uri="{BB962C8B-B14F-4D97-AF65-F5344CB8AC3E}">
        <p14:creationId xmlns:p14="http://schemas.microsoft.com/office/powerpoint/2010/main" val="2042777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8C644245-10E6-47F8-BAD9-248223D4155C}"/>
              </a:ext>
            </a:extLst>
          </p:cNvPr>
          <p:cNvGraphicFramePr>
            <a:graphicFrameLocks noGrp="1"/>
          </p:cNvGraphicFramePr>
          <p:nvPr>
            <p:extLst>
              <p:ext uri="{D42A27DB-BD31-4B8C-83A1-F6EECF244321}">
                <p14:modId xmlns:p14="http://schemas.microsoft.com/office/powerpoint/2010/main" val="3082091008"/>
              </p:ext>
            </p:extLst>
          </p:nvPr>
        </p:nvGraphicFramePr>
        <p:xfrm>
          <a:off x="1160913" y="1909768"/>
          <a:ext cx="7956966" cy="3393750"/>
        </p:xfrm>
        <a:graphic>
          <a:graphicData uri="http://schemas.openxmlformats.org/drawingml/2006/table">
            <a:tbl>
              <a:tblPr firstRow="1" firstCol="1" bandRow="1">
                <a:tableStyleId>{C4B1156A-380E-4F78-BDF5-A606A8083BF9}</a:tableStyleId>
              </a:tblPr>
              <a:tblGrid>
                <a:gridCol w="2652322">
                  <a:extLst>
                    <a:ext uri="{9D8B030D-6E8A-4147-A177-3AD203B41FA5}">
                      <a16:colId xmlns:a16="http://schemas.microsoft.com/office/drawing/2014/main" val="2015852141"/>
                    </a:ext>
                  </a:extLst>
                </a:gridCol>
                <a:gridCol w="2652322">
                  <a:extLst>
                    <a:ext uri="{9D8B030D-6E8A-4147-A177-3AD203B41FA5}">
                      <a16:colId xmlns:a16="http://schemas.microsoft.com/office/drawing/2014/main" val="1218141472"/>
                    </a:ext>
                  </a:extLst>
                </a:gridCol>
                <a:gridCol w="2652322">
                  <a:extLst>
                    <a:ext uri="{9D8B030D-6E8A-4147-A177-3AD203B41FA5}">
                      <a16:colId xmlns:a16="http://schemas.microsoft.com/office/drawing/2014/main" val="2300032358"/>
                    </a:ext>
                  </a:extLst>
                </a:gridCol>
              </a:tblGrid>
              <a:tr h="563324">
                <a:tc rowSpan="4">
                  <a:txBody>
                    <a:bodyPr/>
                    <a:lstStyle/>
                    <a:p>
                      <a:pPr algn="ctr">
                        <a:lnSpc>
                          <a:spcPct val="106000"/>
                        </a:lnSpc>
                        <a:spcAft>
                          <a:spcPts val="800"/>
                        </a:spcAft>
                      </a:pPr>
                      <a:r>
                        <a:rPr lang="es-MX" sz="1200" b="1" dirty="0">
                          <a:effectLst/>
                          <a:latin typeface="Century Gothic" panose="020B0502020202020204" pitchFamily="34" charset="0"/>
                        </a:rPr>
                        <a:t>Campo de Formación Académica</a:t>
                      </a:r>
                      <a:endParaRPr lang="es-MX" sz="1100" dirty="0">
                        <a:effectLst/>
                        <a:latin typeface="Century Gothic" panose="020B0502020202020204" pitchFamily="34" charset="0"/>
                      </a:endParaRPr>
                    </a:p>
                    <a:p>
                      <a:pPr marL="342900" lvl="0" indent="-342900" algn="ctr">
                        <a:lnSpc>
                          <a:spcPct val="106000"/>
                        </a:lnSpc>
                        <a:spcAft>
                          <a:spcPts val="800"/>
                        </a:spcAft>
                        <a:buFont typeface="Courier New" panose="02070309020205020404" pitchFamily="49" charset="0"/>
                        <a:buChar char="o"/>
                      </a:pPr>
                      <a:r>
                        <a:rPr lang="es-MX" sz="1100" dirty="0">
                          <a:effectLst/>
                          <a:latin typeface="Century Gothic" panose="020B0502020202020204" pitchFamily="34" charset="0"/>
                        </a:rPr>
                        <a:t>Pensamiento matemático</a:t>
                      </a:r>
                      <a:endParaRPr lang="es-MX"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6000"/>
                        </a:lnSpc>
                        <a:spcAft>
                          <a:spcPts val="800"/>
                        </a:spcAft>
                      </a:pPr>
                      <a:r>
                        <a:rPr lang="es-MX" sz="1200" b="1" dirty="0">
                          <a:solidFill>
                            <a:srgbClr val="000000"/>
                          </a:solidFill>
                          <a:effectLst/>
                          <a:latin typeface="Century Gothic" panose="020B0502020202020204" pitchFamily="34" charset="0"/>
                        </a:rPr>
                        <a:t>Organizador Curricular 1</a:t>
                      </a:r>
                      <a:endParaRPr lang="es-MX"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6000"/>
                        </a:lnSpc>
                        <a:spcAft>
                          <a:spcPts val="800"/>
                        </a:spcAft>
                      </a:pPr>
                      <a:r>
                        <a:rPr lang="es-MX" sz="1200" b="1" dirty="0">
                          <a:solidFill>
                            <a:srgbClr val="000000"/>
                          </a:solidFill>
                          <a:effectLst/>
                          <a:latin typeface="Century Gothic" panose="020B0502020202020204" pitchFamily="34" charset="0"/>
                        </a:rPr>
                        <a:t>Aprendizaje esperado</a:t>
                      </a:r>
                      <a:endParaRPr lang="es-MX"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53879281"/>
                  </a:ext>
                </a:extLst>
              </a:tr>
              <a:tr h="563324">
                <a:tc vMerge="1">
                  <a:txBody>
                    <a:bodyPr/>
                    <a:lstStyle/>
                    <a:p>
                      <a:endParaRPr lang="es-MX"/>
                    </a:p>
                  </a:txBody>
                  <a:tcPr/>
                </a:tc>
                <a:tc>
                  <a:txBody>
                    <a:bodyPr/>
                    <a:lstStyle/>
                    <a:p>
                      <a:pPr algn="ctr">
                        <a:lnSpc>
                          <a:spcPct val="106000"/>
                        </a:lnSpc>
                        <a:spcAft>
                          <a:spcPts val="800"/>
                        </a:spcAft>
                      </a:pPr>
                      <a:r>
                        <a:rPr lang="es-MX" sz="1200" dirty="0">
                          <a:effectLst/>
                          <a:latin typeface="Century Gothic" panose="020B0502020202020204" pitchFamily="34" charset="0"/>
                        </a:rPr>
                        <a:t>Forma, espacio y mediad</a:t>
                      </a:r>
                      <a:endParaRPr lang="es-MX"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a:lnSpc>
                          <a:spcPct val="106000"/>
                        </a:lnSpc>
                        <a:spcAft>
                          <a:spcPts val="800"/>
                        </a:spcAft>
                      </a:pPr>
                      <a:r>
                        <a:rPr lang="es-MX" sz="1200" dirty="0">
                          <a:effectLst/>
                          <a:latin typeface="Century Gothic" panose="020B0502020202020204" pitchFamily="34" charset="0"/>
                        </a:rPr>
                        <a:t>Ubica objetos y lugares cuya ubicación desconoce, mediante la interpretación de relaciones espaciales y puntos de referencia.</a:t>
                      </a:r>
                      <a:endParaRPr lang="es-MX"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4489405"/>
                  </a:ext>
                </a:extLst>
              </a:tr>
              <a:tr h="563324">
                <a:tc vMerge="1">
                  <a:txBody>
                    <a:bodyPr/>
                    <a:lstStyle/>
                    <a:p>
                      <a:endParaRPr lang="es-MX"/>
                    </a:p>
                  </a:txBody>
                  <a:tcPr/>
                </a:tc>
                <a:tc>
                  <a:txBody>
                    <a:bodyPr/>
                    <a:lstStyle/>
                    <a:p>
                      <a:pPr algn="ctr">
                        <a:lnSpc>
                          <a:spcPct val="106000"/>
                        </a:lnSpc>
                        <a:spcAft>
                          <a:spcPts val="800"/>
                        </a:spcAft>
                      </a:pPr>
                      <a:r>
                        <a:rPr lang="es-MX" sz="1200" b="1" dirty="0">
                          <a:solidFill>
                            <a:srgbClr val="000000"/>
                          </a:solidFill>
                          <a:effectLst/>
                          <a:latin typeface="Century Gothic" panose="020B0502020202020204" pitchFamily="34" charset="0"/>
                        </a:rPr>
                        <a:t>Organizador Curricular 2</a:t>
                      </a:r>
                      <a:endParaRPr lang="es-MX"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MX"/>
                    </a:p>
                  </a:txBody>
                  <a:tcPr/>
                </a:tc>
                <a:extLst>
                  <a:ext uri="{0D108BD9-81ED-4DB2-BD59-A6C34878D82A}">
                    <a16:rowId xmlns:a16="http://schemas.microsoft.com/office/drawing/2014/main" val="2109075232"/>
                  </a:ext>
                </a:extLst>
              </a:tr>
              <a:tr h="851889">
                <a:tc vMerge="1">
                  <a:txBody>
                    <a:bodyPr/>
                    <a:lstStyle/>
                    <a:p>
                      <a:endParaRPr lang="es-MX"/>
                    </a:p>
                  </a:txBody>
                  <a:tcPr/>
                </a:tc>
                <a:tc>
                  <a:txBody>
                    <a:bodyPr/>
                    <a:lstStyle/>
                    <a:p>
                      <a:pPr algn="ctr">
                        <a:lnSpc>
                          <a:spcPct val="106000"/>
                        </a:lnSpc>
                        <a:spcAft>
                          <a:spcPts val="800"/>
                        </a:spcAft>
                      </a:pPr>
                      <a:r>
                        <a:rPr lang="es-MX" sz="1200" dirty="0">
                          <a:effectLst/>
                          <a:latin typeface="Century Gothic" panose="020B0502020202020204" pitchFamily="34" charset="0"/>
                        </a:rPr>
                        <a:t>Ubicación espacial</a:t>
                      </a:r>
                      <a:endParaRPr lang="es-MX"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MX"/>
                    </a:p>
                  </a:txBody>
                  <a:tcPr/>
                </a:tc>
                <a:extLst>
                  <a:ext uri="{0D108BD9-81ED-4DB2-BD59-A6C34878D82A}">
                    <a16:rowId xmlns:a16="http://schemas.microsoft.com/office/drawing/2014/main" val="901845480"/>
                  </a:ext>
                </a:extLst>
              </a:tr>
              <a:tr h="851889">
                <a:tc>
                  <a:txBody>
                    <a:bodyPr/>
                    <a:lstStyle/>
                    <a:p>
                      <a:pPr marL="0" lvl="0" indent="0" algn="ctr">
                        <a:lnSpc>
                          <a:spcPct val="106000"/>
                        </a:lnSpc>
                        <a:spcAft>
                          <a:spcPts val="800"/>
                        </a:spcAft>
                        <a:buFont typeface="Courier New" panose="02070309020205020404" pitchFamily="49" charset="0"/>
                        <a:buNone/>
                      </a:pPr>
                      <a:r>
                        <a:rPr lang="es-MX" sz="1200" dirty="0">
                          <a:effectLst/>
                          <a:latin typeface="Century Gothic" panose="020B0502020202020204" pitchFamily="34" charset="0"/>
                          <a:ea typeface="Calibri" panose="020F0502020204030204" pitchFamily="34" charset="0"/>
                          <a:cs typeface="Times New Roman" panose="02020603050405020304" pitchFamily="18" charset="0"/>
                        </a:rPr>
                        <a:t>Propósito</a:t>
                      </a:r>
                    </a:p>
                  </a:txBody>
                  <a:tcPr marL="68580" marR="68580" marT="0" marB="0" anchor="ctr"/>
                </a:tc>
                <a:tc gridSpan="2">
                  <a:txBody>
                    <a:bodyPr/>
                    <a:lstStyle/>
                    <a:p>
                      <a:pPr algn="ctr">
                        <a:lnSpc>
                          <a:spcPct val="106000"/>
                        </a:lnSpc>
                        <a:spcAft>
                          <a:spcPts val="800"/>
                        </a:spcAft>
                      </a:pPr>
                      <a:endParaRPr lang="es-MX"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nSpc>
                          <a:spcPct val="106000"/>
                        </a:lnSpc>
                        <a:spcAft>
                          <a:spcPts val="800"/>
                        </a:spcAft>
                      </a:pP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55308319"/>
                  </a:ext>
                </a:extLst>
              </a:tr>
            </a:tbl>
          </a:graphicData>
        </a:graphic>
      </p:graphicFrame>
      <p:sp>
        <p:nvSpPr>
          <p:cNvPr id="4" name="CuadroTexto 3">
            <a:extLst>
              <a:ext uri="{FF2B5EF4-FFF2-40B4-BE49-F238E27FC236}">
                <a16:creationId xmlns:a16="http://schemas.microsoft.com/office/drawing/2014/main" id="{5843A0F2-95E9-483B-88DD-5266A6D37143}"/>
              </a:ext>
            </a:extLst>
          </p:cNvPr>
          <p:cNvSpPr txBox="1"/>
          <p:nvPr/>
        </p:nvSpPr>
        <p:spPr>
          <a:xfrm>
            <a:off x="2691700" y="679571"/>
            <a:ext cx="4823756" cy="584775"/>
          </a:xfrm>
          <a:prstGeom prst="rect">
            <a:avLst/>
          </a:prstGeom>
          <a:noFill/>
        </p:spPr>
        <p:txBody>
          <a:bodyPr wrap="none" rtlCol="0">
            <a:spAutoFit/>
          </a:bodyPr>
          <a:lstStyle/>
          <a:p>
            <a:r>
              <a:rPr lang="es-MX" sz="3200" dirty="0">
                <a:latin typeface="Century Gothic" panose="020B0502020202020204" pitchFamily="34" charset="0"/>
              </a:rPr>
              <a:t>SECUENCIA DIDÁCTICA</a:t>
            </a:r>
          </a:p>
        </p:txBody>
      </p:sp>
    </p:spTree>
    <p:extLst>
      <p:ext uri="{BB962C8B-B14F-4D97-AF65-F5344CB8AC3E}">
        <p14:creationId xmlns:p14="http://schemas.microsoft.com/office/powerpoint/2010/main" val="640017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23E653CD-2609-4033-94DE-52B68249E4CC}"/>
              </a:ext>
            </a:extLst>
          </p:cNvPr>
          <p:cNvGraphicFramePr>
            <a:graphicFrameLocks noGrp="1"/>
          </p:cNvGraphicFramePr>
          <p:nvPr>
            <p:extLst>
              <p:ext uri="{D42A27DB-BD31-4B8C-83A1-F6EECF244321}">
                <p14:modId xmlns:p14="http://schemas.microsoft.com/office/powerpoint/2010/main" val="948834457"/>
              </p:ext>
            </p:extLst>
          </p:nvPr>
        </p:nvGraphicFramePr>
        <p:xfrm>
          <a:off x="1259058" y="199337"/>
          <a:ext cx="9673883" cy="6445990"/>
        </p:xfrm>
        <a:graphic>
          <a:graphicData uri="http://schemas.openxmlformats.org/drawingml/2006/table">
            <a:tbl>
              <a:tblPr firstRow="1" firstCol="1" bandRow="1">
                <a:tableStyleId>{0505E3EF-67EA-436B-97B2-0124C06EBD24}</a:tableStyleId>
              </a:tblPr>
              <a:tblGrid>
                <a:gridCol w="4054246">
                  <a:extLst>
                    <a:ext uri="{9D8B030D-6E8A-4147-A177-3AD203B41FA5}">
                      <a16:colId xmlns:a16="http://schemas.microsoft.com/office/drawing/2014/main" val="1092663415"/>
                    </a:ext>
                  </a:extLst>
                </a:gridCol>
                <a:gridCol w="2252360">
                  <a:extLst>
                    <a:ext uri="{9D8B030D-6E8A-4147-A177-3AD203B41FA5}">
                      <a16:colId xmlns:a16="http://schemas.microsoft.com/office/drawing/2014/main" val="1369207518"/>
                    </a:ext>
                  </a:extLst>
                </a:gridCol>
                <a:gridCol w="1058609">
                  <a:extLst>
                    <a:ext uri="{9D8B030D-6E8A-4147-A177-3AD203B41FA5}">
                      <a16:colId xmlns:a16="http://schemas.microsoft.com/office/drawing/2014/main" val="1905010994"/>
                    </a:ext>
                  </a:extLst>
                </a:gridCol>
                <a:gridCol w="1373939">
                  <a:extLst>
                    <a:ext uri="{9D8B030D-6E8A-4147-A177-3AD203B41FA5}">
                      <a16:colId xmlns:a16="http://schemas.microsoft.com/office/drawing/2014/main" val="2834836524"/>
                    </a:ext>
                  </a:extLst>
                </a:gridCol>
                <a:gridCol w="934729">
                  <a:extLst>
                    <a:ext uri="{9D8B030D-6E8A-4147-A177-3AD203B41FA5}">
                      <a16:colId xmlns:a16="http://schemas.microsoft.com/office/drawing/2014/main" val="4050859954"/>
                    </a:ext>
                  </a:extLst>
                </a:gridCol>
              </a:tblGrid>
              <a:tr h="160379">
                <a:tc>
                  <a:txBody>
                    <a:bodyPr/>
                    <a:lstStyle/>
                    <a:p>
                      <a:pPr algn="ctr">
                        <a:lnSpc>
                          <a:spcPct val="107000"/>
                        </a:lnSpc>
                        <a:spcAft>
                          <a:spcPts val="800"/>
                        </a:spcAft>
                      </a:pPr>
                      <a:r>
                        <a:rPr lang="es-MX" sz="900" b="1" dirty="0">
                          <a:effectLst/>
                          <a:latin typeface="Century Gothic" panose="020B0502020202020204" pitchFamily="34" charset="0"/>
                        </a:rPr>
                        <a:t>Actividad/consignas</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4158" marR="14158" marT="0" marB="0" anchor="ctr">
                    <a:solidFill>
                      <a:srgbClr val="FFC000"/>
                    </a:solidFill>
                  </a:tcPr>
                </a:tc>
                <a:tc>
                  <a:txBody>
                    <a:bodyPr/>
                    <a:lstStyle/>
                    <a:p>
                      <a:pPr algn="ctr">
                        <a:lnSpc>
                          <a:spcPct val="107000"/>
                        </a:lnSpc>
                        <a:spcAft>
                          <a:spcPts val="800"/>
                        </a:spcAft>
                      </a:pPr>
                      <a:r>
                        <a:rPr lang="es-MX" sz="900" b="1" dirty="0">
                          <a:solidFill>
                            <a:srgbClr val="000000"/>
                          </a:solidFill>
                          <a:effectLst/>
                          <a:latin typeface="Century Gothic" panose="020B0502020202020204" pitchFamily="34" charset="0"/>
                        </a:rPr>
                        <a:t>Aprendizaje esperado</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4158" marR="14158" marT="0" marB="0" anchor="ctr">
                    <a:solidFill>
                      <a:srgbClr val="92D050"/>
                    </a:solidFill>
                  </a:tcPr>
                </a:tc>
                <a:tc>
                  <a:txBody>
                    <a:bodyPr/>
                    <a:lstStyle/>
                    <a:p>
                      <a:pPr algn="ctr">
                        <a:lnSpc>
                          <a:spcPct val="107000"/>
                        </a:lnSpc>
                        <a:spcAft>
                          <a:spcPts val="800"/>
                        </a:spcAft>
                      </a:pPr>
                      <a:r>
                        <a:rPr lang="es-MX" sz="900" b="1" dirty="0">
                          <a:solidFill>
                            <a:srgbClr val="000000"/>
                          </a:solidFill>
                          <a:effectLst/>
                          <a:latin typeface="Century Gothic" panose="020B0502020202020204" pitchFamily="34" charset="0"/>
                        </a:rPr>
                        <a:t>Organización</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4158" marR="14158" marT="0" marB="0" anchor="ctr">
                    <a:solidFill>
                      <a:srgbClr val="00B0F0"/>
                    </a:solidFill>
                  </a:tcPr>
                </a:tc>
                <a:tc>
                  <a:txBody>
                    <a:bodyPr/>
                    <a:lstStyle/>
                    <a:p>
                      <a:pPr algn="ctr">
                        <a:lnSpc>
                          <a:spcPct val="107000"/>
                        </a:lnSpc>
                        <a:spcAft>
                          <a:spcPts val="800"/>
                        </a:spcAft>
                      </a:pPr>
                      <a:r>
                        <a:rPr lang="es-MX" sz="900" b="1" dirty="0">
                          <a:solidFill>
                            <a:srgbClr val="000000"/>
                          </a:solidFill>
                          <a:effectLst/>
                          <a:latin typeface="Century Gothic" panose="020B0502020202020204" pitchFamily="34" charset="0"/>
                        </a:rPr>
                        <a:t>Recursos/materiales</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4158" marR="14158" marT="0" marB="0" anchor="ctr">
                    <a:solidFill>
                      <a:srgbClr val="CC66FF"/>
                    </a:solidFill>
                  </a:tcPr>
                </a:tc>
                <a:tc>
                  <a:txBody>
                    <a:bodyPr/>
                    <a:lstStyle/>
                    <a:p>
                      <a:pPr algn="ctr">
                        <a:lnSpc>
                          <a:spcPct val="107000"/>
                        </a:lnSpc>
                        <a:spcAft>
                          <a:spcPts val="800"/>
                        </a:spcAft>
                      </a:pPr>
                      <a:r>
                        <a:rPr lang="es-MX" sz="900" b="1" dirty="0">
                          <a:solidFill>
                            <a:srgbClr val="000000"/>
                          </a:solidFill>
                          <a:effectLst/>
                          <a:latin typeface="Century Gothic" panose="020B0502020202020204" pitchFamily="34" charset="0"/>
                        </a:rPr>
                        <a:t>Día/tiempo</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4158" marR="14158" marT="0" marB="0" anchor="ctr">
                    <a:solidFill>
                      <a:srgbClr val="FF9999"/>
                    </a:solidFill>
                  </a:tcPr>
                </a:tc>
                <a:extLst>
                  <a:ext uri="{0D108BD9-81ED-4DB2-BD59-A6C34878D82A}">
                    <a16:rowId xmlns:a16="http://schemas.microsoft.com/office/drawing/2014/main" val="3777414776"/>
                  </a:ext>
                </a:extLst>
              </a:tr>
              <a:tr h="1788511">
                <a:tc>
                  <a:txBody>
                    <a:bodyPr/>
                    <a:lstStyle/>
                    <a:p>
                      <a:pPr>
                        <a:lnSpc>
                          <a:spcPct val="150000"/>
                        </a:lnSpc>
                        <a:spcAft>
                          <a:spcPts val="800"/>
                        </a:spcAft>
                      </a:pPr>
                      <a:r>
                        <a:rPr lang="es-MX" sz="900" b="1" dirty="0">
                          <a:effectLst/>
                          <a:latin typeface="Century Gothic" panose="020B0502020202020204" pitchFamily="34" charset="0"/>
                        </a:rPr>
                        <a:t>Inicio</a:t>
                      </a:r>
                      <a:endParaRPr lang="es-MX" sz="900" dirty="0">
                        <a:effectLst/>
                        <a:latin typeface="Century Gothic" panose="020B0502020202020204" pitchFamily="34" charset="0"/>
                      </a:endParaRPr>
                    </a:p>
                    <a:p>
                      <a:pPr>
                        <a:lnSpc>
                          <a:spcPct val="150000"/>
                        </a:lnSpc>
                        <a:spcAft>
                          <a:spcPts val="800"/>
                        </a:spcAft>
                      </a:pPr>
                      <a:r>
                        <a:rPr lang="es-MX" sz="900" dirty="0">
                          <a:effectLst/>
                          <a:latin typeface="Century Gothic" panose="020B0502020202020204" pitchFamily="34" charset="0"/>
                        </a:rPr>
                        <a:t>Se inicia la clase con un video.</a:t>
                      </a:r>
                    </a:p>
                    <a:p>
                      <a:pPr>
                        <a:lnSpc>
                          <a:spcPct val="150000"/>
                        </a:lnSpc>
                        <a:spcAft>
                          <a:spcPts val="800"/>
                        </a:spcAft>
                      </a:pPr>
                      <a:r>
                        <a:rPr lang="es-MX" sz="900" u="sng" dirty="0">
                          <a:solidFill>
                            <a:srgbClr val="00B0F0"/>
                          </a:solidFill>
                          <a:effectLst/>
                          <a:latin typeface="Century Gothic" panose="020B0502020202020204" pitchFamily="34" charset="0"/>
                          <a:hlinkClick r:id="rId2">
                            <a:extLst>
                              <a:ext uri="{A12FA001-AC4F-418D-AE19-62706E023703}">
                                <ahyp:hlinkClr xmlns:ahyp="http://schemas.microsoft.com/office/drawing/2018/hyperlinkcolor" val="tx"/>
                              </a:ext>
                            </a:extLst>
                          </a:hlinkClick>
                        </a:rPr>
                        <a:t>https://www.youtube.com/watch?v=KAVQtWeZ0t4</a:t>
                      </a:r>
                      <a:r>
                        <a:rPr lang="es-MX" sz="900" dirty="0">
                          <a:solidFill>
                            <a:srgbClr val="00B0F0"/>
                          </a:solidFill>
                          <a:effectLst/>
                          <a:latin typeface="Century Gothic" panose="020B0502020202020204" pitchFamily="34" charset="0"/>
                        </a:rPr>
                        <a:t> </a:t>
                      </a:r>
                    </a:p>
                    <a:p>
                      <a:pPr>
                        <a:lnSpc>
                          <a:spcPct val="150000"/>
                        </a:lnSpc>
                        <a:spcAft>
                          <a:spcPts val="800"/>
                        </a:spcAft>
                      </a:pPr>
                      <a:r>
                        <a:rPr lang="es-MX" sz="900" dirty="0">
                          <a:effectLst/>
                          <a:latin typeface="Century Gothic" panose="020B0502020202020204" pitchFamily="34" charset="0"/>
                        </a:rPr>
                        <a:t>Después se realizan las siguientes preguntas:</a:t>
                      </a:r>
                    </a:p>
                    <a:p>
                      <a:pPr marL="342900" lvl="0" indent="-342900">
                        <a:lnSpc>
                          <a:spcPct val="150000"/>
                        </a:lnSpc>
                        <a:buFont typeface="Symbol" panose="05050102010706020507" pitchFamily="18" charset="2"/>
                        <a:buChar char=""/>
                        <a:tabLst>
                          <a:tab pos="762000" algn="l"/>
                        </a:tabLst>
                      </a:pPr>
                      <a:r>
                        <a:rPr lang="es-MX" sz="900" dirty="0">
                          <a:effectLst/>
                          <a:latin typeface="Century Gothic" panose="020B0502020202020204" pitchFamily="34" charset="0"/>
                        </a:rPr>
                        <a:t>¿De qué lado se encuentra tu cuarto?</a:t>
                      </a:r>
                    </a:p>
                    <a:p>
                      <a:pPr marL="342900" lvl="0" indent="-342900">
                        <a:lnSpc>
                          <a:spcPct val="150000"/>
                        </a:lnSpc>
                        <a:buFont typeface="Symbol" panose="05050102010706020507" pitchFamily="18" charset="2"/>
                        <a:buChar char=""/>
                        <a:tabLst>
                          <a:tab pos="762000" algn="l"/>
                        </a:tabLst>
                      </a:pPr>
                      <a:r>
                        <a:rPr lang="es-MX" sz="900" dirty="0">
                          <a:effectLst/>
                          <a:latin typeface="Century Gothic" panose="020B0502020202020204" pitchFamily="34" charset="0"/>
                        </a:rPr>
                        <a:t>¿Dónde está la cocina?</a:t>
                      </a:r>
                    </a:p>
                    <a:p>
                      <a:pPr marL="342900" lvl="0" indent="-342900">
                        <a:lnSpc>
                          <a:spcPct val="150000"/>
                        </a:lnSpc>
                        <a:buFont typeface="Symbol" panose="05050102010706020507" pitchFamily="18" charset="2"/>
                        <a:buChar char=""/>
                        <a:tabLst>
                          <a:tab pos="762000" algn="l"/>
                        </a:tabLst>
                      </a:pPr>
                      <a:r>
                        <a:rPr lang="es-MX" sz="900" dirty="0">
                          <a:effectLst/>
                          <a:latin typeface="Century Gothic" panose="020B0502020202020204" pitchFamily="34" charset="0"/>
                        </a:rPr>
                        <a:t>¿Sabes dónde están tus juguetes?</a:t>
                      </a:r>
                    </a:p>
                    <a:p>
                      <a:pPr marL="342900" lvl="0" indent="-342900">
                        <a:lnSpc>
                          <a:spcPct val="150000"/>
                        </a:lnSpc>
                        <a:spcAft>
                          <a:spcPts val="800"/>
                        </a:spcAft>
                        <a:buFont typeface="Symbol" panose="05050102010706020507" pitchFamily="18" charset="2"/>
                        <a:buChar char=""/>
                        <a:tabLst>
                          <a:tab pos="762000" algn="l"/>
                        </a:tabLst>
                      </a:pPr>
                      <a:r>
                        <a:rPr lang="es-MX" sz="900" dirty="0">
                          <a:effectLst/>
                          <a:latin typeface="Century Gothic" panose="020B0502020202020204" pitchFamily="34" charset="0"/>
                        </a:rPr>
                        <a:t>¿Sabes dónde está él baño?</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4158" marR="14158" marT="0" marB="0"/>
                </a:tc>
                <a:tc>
                  <a:txBody>
                    <a:bodyPr/>
                    <a:lstStyle/>
                    <a:p>
                      <a:pPr algn="ctr">
                        <a:lnSpc>
                          <a:spcPct val="150000"/>
                        </a:lnSpc>
                        <a:spcAft>
                          <a:spcPts val="800"/>
                        </a:spcAft>
                      </a:pPr>
                      <a:r>
                        <a:rPr lang="es-MX" sz="900" dirty="0">
                          <a:effectLst/>
                          <a:latin typeface="Century Gothic" panose="020B0502020202020204" pitchFamily="34" charset="0"/>
                        </a:rPr>
                        <a:t>Ubica los lugares que se encuentran en su entorno con ayuda de la ubicación espacial.</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4158" marR="14158" marT="0" marB="0"/>
                </a:tc>
                <a:tc>
                  <a:txBody>
                    <a:bodyPr/>
                    <a:lstStyle/>
                    <a:p>
                      <a:pPr algn="ctr">
                        <a:lnSpc>
                          <a:spcPct val="150000"/>
                        </a:lnSpc>
                        <a:spcAft>
                          <a:spcPts val="800"/>
                        </a:spcAft>
                      </a:pPr>
                      <a:r>
                        <a:rPr lang="es-MX" sz="900" dirty="0">
                          <a:effectLst/>
                          <a:latin typeface="Century Gothic" panose="020B0502020202020204" pitchFamily="34" charset="0"/>
                        </a:rPr>
                        <a:t>Individual</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4158" marR="14158" marT="0" marB="0"/>
                </a:tc>
                <a:tc>
                  <a:txBody>
                    <a:bodyPr/>
                    <a:lstStyle/>
                    <a:p>
                      <a:pPr marL="342900" lvl="0" indent="-342900" algn="ctr">
                        <a:lnSpc>
                          <a:spcPct val="150000"/>
                        </a:lnSpc>
                        <a:spcAft>
                          <a:spcPts val="800"/>
                        </a:spcAft>
                        <a:buFont typeface="Symbol" panose="05050102010706020507" pitchFamily="18" charset="2"/>
                        <a:buChar char=""/>
                      </a:pPr>
                      <a:r>
                        <a:rPr lang="es-MX" sz="900">
                          <a:effectLst/>
                          <a:latin typeface="Century Gothic" panose="020B0502020202020204" pitchFamily="34" charset="0"/>
                        </a:rPr>
                        <a:t>Video sobre la ubicación espacial</a:t>
                      </a:r>
                      <a:endParaRPr lang="es-MX" sz="900">
                        <a:effectLst/>
                        <a:latin typeface="Century Gothic" panose="020B0502020202020204" pitchFamily="34" charset="0"/>
                        <a:ea typeface="Calibri" panose="020F0502020204030204" pitchFamily="34" charset="0"/>
                        <a:cs typeface="Times New Roman" panose="02020603050405020304" pitchFamily="18" charset="0"/>
                      </a:endParaRPr>
                    </a:p>
                  </a:txBody>
                  <a:tcPr marL="14158" marR="14158" marT="0" marB="0"/>
                </a:tc>
                <a:tc>
                  <a:txBody>
                    <a:bodyPr/>
                    <a:lstStyle/>
                    <a:p>
                      <a:pPr algn="ctr">
                        <a:lnSpc>
                          <a:spcPct val="150000"/>
                        </a:lnSpc>
                        <a:spcAft>
                          <a:spcPts val="800"/>
                        </a:spcAft>
                      </a:pPr>
                      <a:r>
                        <a:rPr lang="es-MX" sz="900">
                          <a:effectLst/>
                          <a:latin typeface="Century Gothic" panose="020B0502020202020204" pitchFamily="34" charset="0"/>
                        </a:rPr>
                        <a:t>10 minutos</a:t>
                      </a:r>
                      <a:endParaRPr lang="es-MX" sz="900">
                        <a:effectLst/>
                        <a:latin typeface="Century Gothic" panose="020B0502020202020204" pitchFamily="34" charset="0"/>
                        <a:ea typeface="Calibri" panose="020F0502020204030204" pitchFamily="34" charset="0"/>
                        <a:cs typeface="Times New Roman" panose="02020603050405020304" pitchFamily="18" charset="0"/>
                      </a:endParaRPr>
                    </a:p>
                  </a:txBody>
                  <a:tcPr marL="14158" marR="14158" marT="0" marB="0"/>
                </a:tc>
                <a:extLst>
                  <a:ext uri="{0D108BD9-81ED-4DB2-BD59-A6C34878D82A}">
                    <a16:rowId xmlns:a16="http://schemas.microsoft.com/office/drawing/2014/main" val="960874447"/>
                  </a:ext>
                </a:extLst>
              </a:tr>
              <a:tr h="1880252">
                <a:tc>
                  <a:txBody>
                    <a:bodyPr/>
                    <a:lstStyle/>
                    <a:p>
                      <a:pPr>
                        <a:lnSpc>
                          <a:spcPct val="150000"/>
                        </a:lnSpc>
                        <a:spcAft>
                          <a:spcPts val="800"/>
                        </a:spcAft>
                      </a:pPr>
                      <a:r>
                        <a:rPr lang="es-MX" sz="900" b="1" dirty="0">
                          <a:effectLst/>
                          <a:latin typeface="Century Gothic" panose="020B0502020202020204" pitchFamily="34" charset="0"/>
                        </a:rPr>
                        <a:t>Desarrollo</a:t>
                      </a:r>
                      <a:endParaRPr lang="es-MX" sz="900" dirty="0">
                        <a:effectLst/>
                        <a:latin typeface="Century Gothic" panose="020B0502020202020204" pitchFamily="34" charset="0"/>
                      </a:endParaRPr>
                    </a:p>
                    <a:p>
                      <a:pPr>
                        <a:lnSpc>
                          <a:spcPct val="150000"/>
                        </a:lnSpc>
                        <a:spcAft>
                          <a:spcPts val="800"/>
                        </a:spcAft>
                      </a:pPr>
                      <a:r>
                        <a:rPr lang="es-MX" sz="900" dirty="0">
                          <a:effectLst/>
                          <a:latin typeface="Century Gothic" panose="020B0502020202020204" pitchFamily="34" charset="0"/>
                        </a:rPr>
                        <a:t>Se consigue una pelota y se empezara a jugar con ella.</a:t>
                      </a:r>
                    </a:p>
                    <a:p>
                      <a:pPr>
                        <a:lnSpc>
                          <a:spcPct val="150000"/>
                        </a:lnSpc>
                        <a:spcAft>
                          <a:spcPts val="800"/>
                        </a:spcAft>
                      </a:pPr>
                      <a:r>
                        <a:rPr lang="es-MX" sz="900" b="1" dirty="0">
                          <a:effectLst/>
                          <a:latin typeface="Century Gothic" panose="020B0502020202020204" pitchFamily="34" charset="0"/>
                        </a:rPr>
                        <a:t>Pelota movediza</a:t>
                      </a:r>
                      <a:endParaRPr lang="es-MX" sz="900" dirty="0">
                        <a:effectLst/>
                        <a:latin typeface="Century Gothic" panose="020B0502020202020204" pitchFamily="34" charset="0"/>
                      </a:endParaRPr>
                    </a:p>
                    <a:p>
                      <a:pPr>
                        <a:lnSpc>
                          <a:spcPct val="150000"/>
                        </a:lnSpc>
                        <a:spcAft>
                          <a:spcPts val="800"/>
                        </a:spcAft>
                      </a:pPr>
                      <a:r>
                        <a:rPr lang="es-MX" sz="900" dirty="0">
                          <a:effectLst/>
                          <a:latin typeface="Century Gothic" panose="020B0502020202020204" pitchFamily="34" charset="0"/>
                        </a:rPr>
                        <a:t>Se le dará al niño una pelota y se irá indicando la ubicación o parte del cuerpo donde se colocará la pelota, por ejemplo: “pon la pelota arriba, coloca la pelota abajo, coloca la pelota a un lado, al otro lado, coloca la pelota entre las piernas, debajo de los brazos, delante de ti, detrás de ti, etc.”, se puede improvisar e ir subiendo la dificultas conforme el niño realice cada acción que se le haya mencionado con anterioridad. </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4158" marR="14158" marT="0" marB="0"/>
                </a:tc>
                <a:tc>
                  <a:txBody>
                    <a:bodyPr/>
                    <a:lstStyle/>
                    <a:p>
                      <a:pPr algn="ctr">
                        <a:lnSpc>
                          <a:spcPct val="150000"/>
                        </a:lnSpc>
                        <a:spcAft>
                          <a:spcPts val="800"/>
                        </a:spcAft>
                      </a:pPr>
                      <a:r>
                        <a:rPr lang="es-MX" sz="900" dirty="0">
                          <a:effectLst/>
                          <a:latin typeface="Century Gothic" panose="020B0502020202020204" pitchFamily="34" charset="0"/>
                        </a:rPr>
                        <a:t>Ubica los espacios con ayuda de una pelota.</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4158" marR="14158" marT="0" marB="0"/>
                </a:tc>
                <a:tc>
                  <a:txBody>
                    <a:bodyPr/>
                    <a:lstStyle/>
                    <a:p>
                      <a:pPr algn="ctr">
                        <a:lnSpc>
                          <a:spcPct val="150000"/>
                        </a:lnSpc>
                        <a:spcAft>
                          <a:spcPts val="800"/>
                        </a:spcAft>
                      </a:pPr>
                      <a:r>
                        <a:rPr lang="es-MX" sz="900" dirty="0">
                          <a:effectLst/>
                          <a:latin typeface="Century Gothic" panose="020B0502020202020204" pitchFamily="34" charset="0"/>
                        </a:rPr>
                        <a:t>Individual</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4158" marR="14158" marT="0" marB="0"/>
                </a:tc>
                <a:tc>
                  <a:txBody>
                    <a:bodyPr/>
                    <a:lstStyle/>
                    <a:p>
                      <a:pPr marL="342900" lvl="0" indent="-342900" algn="ctr">
                        <a:lnSpc>
                          <a:spcPct val="150000"/>
                        </a:lnSpc>
                        <a:spcAft>
                          <a:spcPts val="800"/>
                        </a:spcAft>
                        <a:buFont typeface="Symbol" panose="05050102010706020507" pitchFamily="18" charset="2"/>
                        <a:buChar char=""/>
                      </a:pPr>
                      <a:r>
                        <a:rPr lang="es-MX" sz="900" dirty="0">
                          <a:effectLst/>
                          <a:latin typeface="Century Gothic" panose="020B0502020202020204" pitchFamily="34" charset="0"/>
                        </a:rPr>
                        <a:t>Una pelota</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4158" marR="14158" marT="0" marB="0"/>
                </a:tc>
                <a:tc>
                  <a:txBody>
                    <a:bodyPr/>
                    <a:lstStyle/>
                    <a:p>
                      <a:pPr algn="ctr">
                        <a:lnSpc>
                          <a:spcPct val="150000"/>
                        </a:lnSpc>
                        <a:spcAft>
                          <a:spcPts val="800"/>
                        </a:spcAft>
                      </a:pPr>
                      <a:r>
                        <a:rPr lang="es-MX" sz="900" dirty="0">
                          <a:effectLst/>
                          <a:latin typeface="Century Gothic" panose="020B0502020202020204" pitchFamily="34" charset="0"/>
                        </a:rPr>
                        <a:t>30 minutos</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4158" marR="14158" marT="0" marB="0"/>
                </a:tc>
                <a:extLst>
                  <a:ext uri="{0D108BD9-81ED-4DB2-BD59-A6C34878D82A}">
                    <a16:rowId xmlns:a16="http://schemas.microsoft.com/office/drawing/2014/main" val="2074860239"/>
                  </a:ext>
                </a:extLst>
              </a:tr>
              <a:tr h="1880252">
                <a:tc>
                  <a:txBody>
                    <a:bodyPr/>
                    <a:lstStyle/>
                    <a:p>
                      <a:pPr>
                        <a:lnSpc>
                          <a:spcPct val="150000"/>
                        </a:lnSpc>
                        <a:spcAft>
                          <a:spcPts val="800"/>
                        </a:spcAft>
                      </a:pPr>
                      <a:r>
                        <a:rPr lang="es-MX" sz="900" b="1" dirty="0">
                          <a:effectLst/>
                          <a:latin typeface="Century Gothic" panose="020B0502020202020204" pitchFamily="34" charset="0"/>
                        </a:rPr>
                        <a:t>Cierre </a:t>
                      </a:r>
                      <a:endParaRPr lang="es-MX" sz="900" dirty="0">
                        <a:effectLst/>
                        <a:latin typeface="Century Gothic" panose="020B0502020202020204" pitchFamily="34" charset="0"/>
                      </a:endParaRPr>
                    </a:p>
                    <a:p>
                      <a:pPr>
                        <a:lnSpc>
                          <a:spcPct val="150000"/>
                        </a:lnSpc>
                        <a:spcAft>
                          <a:spcPts val="800"/>
                        </a:spcAft>
                      </a:pPr>
                      <a:r>
                        <a:rPr lang="es-MX" sz="900" dirty="0">
                          <a:effectLst/>
                          <a:latin typeface="Century Gothic" panose="020B0502020202020204" pitchFamily="34" charset="0"/>
                        </a:rPr>
                        <a:t>Finalmente, para reforzar el aprendizaje esperado, se le dará al niño una hoja de trabajo donde tendrá que colorear de color rojo los animales que estén afuera y de color verde los que estén adentro.</a:t>
                      </a:r>
                    </a:p>
                    <a:p>
                      <a:pPr>
                        <a:lnSpc>
                          <a:spcPct val="150000"/>
                        </a:lnSpc>
                        <a:spcAft>
                          <a:spcPts val="800"/>
                        </a:spcAft>
                      </a:pPr>
                      <a:r>
                        <a:rPr lang="es-MX" sz="900" dirty="0">
                          <a:effectLst/>
                          <a:latin typeface="Century Gothic" panose="020B0502020202020204" pitchFamily="34" charset="0"/>
                        </a:rPr>
                        <a:t>Preguntas:</a:t>
                      </a:r>
                    </a:p>
                    <a:p>
                      <a:pPr marL="342900" lvl="0" indent="-342900">
                        <a:lnSpc>
                          <a:spcPct val="150000"/>
                        </a:lnSpc>
                        <a:buFont typeface="Symbol" panose="05050102010706020507" pitchFamily="18" charset="2"/>
                        <a:buChar char=""/>
                      </a:pPr>
                      <a:r>
                        <a:rPr lang="es-MX" sz="900" dirty="0">
                          <a:effectLst/>
                          <a:latin typeface="Century Gothic" panose="020B0502020202020204" pitchFamily="34" charset="0"/>
                        </a:rPr>
                        <a:t>¿Cuál de los dos pájaros está dentro de la jaula?</a:t>
                      </a:r>
                    </a:p>
                    <a:p>
                      <a:pPr marL="342900" lvl="0" indent="-342900">
                        <a:lnSpc>
                          <a:spcPct val="150000"/>
                        </a:lnSpc>
                        <a:buFont typeface="Symbol" panose="05050102010706020507" pitchFamily="18" charset="2"/>
                        <a:buChar char=""/>
                      </a:pPr>
                      <a:r>
                        <a:rPr lang="es-MX" sz="900" dirty="0">
                          <a:effectLst/>
                          <a:latin typeface="Century Gothic" panose="020B0502020202020204" pitchFamily="34" charset="0"/>
                        </a:rPr>
                        <a:t>¿Cuál de los dos peces esta fuera del mar?</a:t>
                      </a:r>
                    </a:p>
                    <a:p>
                      <a:pPr marL="342900" lvl="0" indent="-342900">
                        <a:lnSpc>
                          <a:spcPct val="150000"/>
                        </a:lnSpc>
                        <a:buFont typeface="Symbol" panose="05050102010706020507" pitchFamily="18" charset="2"/>
                        <a:buChar char=""/>
                      </a:pPr>
                      <a:r>
                        <a:rPr lang="es-MX" sz="900" dirty="0">
                          <a:effectLst/>
                          <a:latin typeface="Century Gothic" panose="020B0502020202020204" pitchFamily="34" charset="0"/>
                        </a:rPr>
                        <a:t>¿Cuál pajarito está dentro de la jaula?</a:t>
                      </a:r>
                    </a:p>
                    <a:p>
                      <a:pPr marL="342900" lvl="0" indent="-342900">
                        <a:lnSpc>
                          <a:spcPct val="150000"/>
                        </a:lnSpc>
                        <a:spcAft>
                          <a:spcPts val="800"/>
                        </a:spcAft>
                        <a:buFont typeface="Symbol" panose="05050102010706020507" pitchFamily="18" charset="2"/>
                        <a:buChar char=""/>
                      </a:pPr>
                      <a:r>
                        <a:rPr lang="es-MX" sz="900" dirty="0">
                          <a:effectLst/>
                          <a:latin typeface="Century Gothic" panose="020B0502020202020204" pitchFamily="34" charset="0"/>
                        </a:rPr>
                        <a:t>¿Cuál es el pez que esta dentro del mar?</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4158" marR="14158" marT="0" marB="0"/>
                </a:tc>
                <a:tc>
                  <a:txBody>
                    <a:bodyPr/>
                    <a:lstStyle/>
                    <a:p>
                      <a:pPr algn="ctr">
                        <a:lnSpc>
                          <a:spcPct val="150000"/>
                        </a:lnSpc>
                        <a:spcAft>
                          <a:spcPts val="800"/>
                        </a:spcAft>
                      </a:pPr>
                      <a:r>
                        <a:rPr lang="es-MX" sz="900">
                          <a:effectLst/>
                          <a:latin typeface="Century Gothic" panose="020B0502020202020204" pitchFamily="34" charset="0"/>
                        </a:rPr>
                        <a:t>Ubicar y reconocer los objetos que estén adentro y afuera.</a:t>
                      </a:r>
                      <a:endParaRPr lang="es-MX" sz="900">
                        <a:effectLst/>
                        <a:latin typeface="Century Gothic" panose="020B0502020202020204" pitchFamily="34" charset="0"/>
                        <a:ea typeface="Calibri" panose="020F0502020204030204" pitchFamily="34" charset="0"/>
                        <a:cs typeface="Times New Roman" panose="02020603050405020304" pitchFamily="18" charset="0"/>
                      </a:endParaRPr>
                    </a:p>
                  </a:txBody>
                  <a:tcPr marL="14158" marR="14158" marT="0" marB="0"/>
                </a:tc>
                <a:tc>
                  <a:txBody>
                    <a:bodyPr/>
                    <a:lstStyle/>
                    <a:p>
                      <a:pPr algn="ctr">
                        <a:lnSpc>
                          <a:spcPct val="150000"/>
                        </a:lnSpc>
                        <a:spcAft>
                          <a:spcPts val="800"/>
                        </a:spcAft>
                      </a:pPr>
                      <a:r>
                        <a:rPr lang="es-MX" sz="900" dirty="0">
                          <a:effectLst/>
                          <a:latin typeface="Century Gothic" panose="020B0502020202020204" pitchFamily="34" charset="0"/>
                        </a:rPr>
                        <a:t>Individual</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4158" marR="14158" marT="0" marB="0"/>
                </a:tc>
                <a:tc>
                  <a:txBody>
                    <a:bodyPr/>
                    <a:lstStyle/>
                    <a:p>
                      <a:pPr algn="ctr">
                        <a:lnSpc>
                          <a:spcPct val="150000"/>
                        </a:lnSpc>
                        <a:spcAft>
                          <a:spcPts val="800"/>
                        </a:spcAft>
                      </a:pPr>
                      <a:r>
                        <a:rPr lang="es-MX" sz="900" dirty="0">
                          <a:effectLst/>
                          <a:latin typeface="Century Gothic" panose="020B0502020202020204" pitchFamily="34" charset="0"/>
                        </a:rPr>
                        <a:t>Hoja de trabajo para colorear</a:t>
                      </a:r>
                    </a:p>
                    <a:p>
                      <a:pPr algn="ctr">
                        <a:lnSpc>
                          <a:spcPct val="150000"/>
                        </a:lnSpc>
                        <a:spcAft>
                          <a:spcPts val="800"/>
                        </a:spcAft>
                      </a:pPr>
                      <a:r>
                        <a:rPr lang="es-MX" sz="900" dirty="0">
                          <a:effectLst/>
                          <a:latin typeface="Century Gothic" panose="020B0502020202020204" pitchFamily="34" charset="0"/>
                        </a:rPr>
                        <a:t> </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4158" marR="14158" marT="0" marB="0"/>
                </a:tc>
                <a:tc>
                  <a:txBody>
                    <a:bodyPr/>
                    <a:lstStyle/>
                    <a:p>
                      <a:pPr algn="ctr">
                        <a:lnSpc>
                          <a:spcPct val="150000"/>
                        </a:lnSpc>
                        <a:spcAft>
                          <a:spcPts val="800"/>
                        </a:spcAft>
                      </a:pPr>
                      <a:r>
                        <a:rPr lang="es-MX" sz="900" dirty="0">
                          <a:effectLst/>
                          <a:latin typeface="Century Gothic" panose="020B0502020202020204" pitchFamily="34" charset="0"/>
                        </a:rPr>
                        <a:t>10 minutos</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4158" marR="14158" marT="0" marB="0"/>
                </a:tc>
                <a:extLst>
                  <a:ext uri="{0D108BD9-81ED-4DB2-BD59-A6C34878D82A}">
                    <a16:rowId xmlns:a16="http://schemas.microsoft.com/office/drawing/2014/main" val="486710209"/>
                  </a:ext>
                </a:extLst>
              </a:tr>
            </a:tbl>
          </a:graphicData>
        </a:graphic>
      </p:graphicFrame>
    </p:spTree>
    <p:extLst>
      <p:ext uri="{BB962C8B-B14F-4D97-AF65-F5344CB8AC3E}">
        <p14:creationId xmlns:p14="http://schemas.microsoft.com/office/powerpoint/2010/main" val="43664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DA9DBAC-18B0-4AF9-9C90-5EB49FAE101F}"/>
              </a:ext>
            </a:extLst>
          </p:cNvPr>
          <p:cNvSpPr txBox="1"/>
          <p:nvPr/>
        </p:nvSpPr>
        <p:spPr>
          <a:xfrm>
            <a:off x="1731009" y="557713"/>
            <a:ext cx="6484076" cy="738664"/>
          </a:xfrm>
          <a:prstGeom prst="rect">
            <a:avLst/>
          </a:prstGeom>
          <a:noFill/>
        </p:spPr>
        <p:txBody>
          <a:bodyPr wrap="square">
            <a:spAutoFit/>
          </a:bodyPr>
          <a:lstStyle/>
          <a:p>
            <a:r>
              <a:rPr lang="es-ES" sz="1400" b="1" dirty="0">
                <a:latin typeface="Century Gothic" panose="020B0502020202020204" pitchFamily="34" charset="0"/>
              </a:rPr>
              <a:t>Datos del niño(a): </a:t>
            </a:r>
            <a:r>
              <a:rPr lang="es-ES" sz="1400" dirty="0" err="1">
                <a:latin typeface="Century Gothic" panose="020B0502020202020204" pitchFamily="34" charset="0"/>
              </a:rPr>
              <a:t>Fatima</a:t>
            </a:r>
            <a:r>
              <a:rPr lang="es-ES" sz="1400" dirty="0">
                <a:latin typeface="Century Gothic" panose="020B0502020202020204" pitchFamily="34" charset="0"/>
              </a:rPr>
              <a:t> Carolina Monrreal Camacho</a:t>
            </a:r>
          </a:p>
          <a:p>
            <a:r>
              <a:rPr lang="es-ES" sz="1400" b="1" dirty="0">
                <a:latin typeface="Century Gothic" panose="020B0502020202020204" pitchFamily="34" charset="0"/>
              </a:rPr>
              <a:t>Edad: </a:t>
            </a:r>
            <a:r>
              <a:rPr lang="es-ES" sz="1400" dirty="0">
                <a:latin typeface="Century Gothic" panose="020B0502020202020204" pitchFamily="34" charset="0"/>
              </a:rPr>
              <a:t>3 años</a:t>
            </a:r>
          </a:p>
          <a:p>
            <a:r>
              <a:rPr lang="es-ES" sz="1400" b="1" dirty="0">
                <a:latin typeface="Century Gothic" panose="020B0502020202020204" pitchFamily="34" charset="0"/>
              </a:rPr>
              <a:t>Grado que cursa en preescolar: </a:t>
            </a:r>
            <a:r>
              <a:rPr lang="es-ES" sz="1400" dirty="0">
                <a:latin typeface="Century Gothic" panose="020B0502020202020204" pitchFamily="34" charset="0"/>
              </a:rPr>
              <a:t>1er año</a:t>
            </a:r>
          </a:p>
        </p:txBody>
      </p:sp>
      <p:graphicFrame>
        <p:nvGraphicFramePr>
          <p:cNvPr id="4" name="Tabla 3">
            <a:extLst>
              <a:ext uri="{FF2B5EF4-FFF2-40B4-BE49-F238E27FC236}">
                <a16:creationId xmlns:a16="http://schemas.microsoft.com/office/drawing/2014/main" id="{16179C80-53A3-48E9-AA34-ACBA2E2587E0}"/>
              </a:ext>
            </a:extLst>
          </p:cNvPr>
          <p:cNvGraphicFramePr>
            <a:graphicFrameLocks noGrp="1"/>
          </p:cNvGraphicFramePr>
          <p:nvPr>
            <p:extLst>
              <p:ext uri="{D42A27DB-BD31-4B8C-83A1-F6EECF244321}">
                <p14:modId xmlns:p14="http://schemas.microsoft.com/office/powerpoint/2010/main" val="3355850185"/>
              </p:ext>
            </p:extLst>
          </p:nvPr>
        </p:nvGraphicFramePr>
        <p:xfrm>
          <a:off x="2055451" y="1372643"/>
          <a:ext cx="6928892" cy="3409196"/>
        </p:xfrm>
        <a:graphic>
          <a:graphicData uri="http://schemas.openxmlformats.org/drawingml/2006/table">
            <a:tbl>
              <a:tblPr firstRow="1" firstCol="1" bandRow="1">
                <a:tableStyleId>{8799B23B-EC83-4686-B30A-512413B5E67A}</a:tableStyleId>
              </a:tblPr>
              <a:tblGrid>
                <a:gridCol w="1732223">
                  <a:extLst>
                    <a:ext uri="{9D8B030D-6E8A-4147-A177-3AD203B41FA5}">
                      <a16:colId xmlns:a16="http://schemas.microsoft.com/office/drawing/2014/main" val="2141051190"/>
                    </a:ext>
                  </a:extLst>
                </a:gridCol>
                <a:gridCol w="1732223">
                  <a:extLst>
                    <a:ext uri="{9D8B030D-6E8A-4147-A177-3AD203B41FA5}">
                      <a16:colId xmlns:a16="http://schemas.microsoft.com/office/drawing/2014/main" val="3657333648"/>
                    </a:ext>
                  </a:extLst>
                </a:gridCol>
                <a:gridCol w="1732223">
                  <a:extLst>
                    <a:ext uri="{9D8B030D-6E8A-4147-A177-3AD203B41FA5}">
                      <a16:colId xmlns:a16="http://schemas.microsoft.com/office/drawing/2014/main" val="581815311"/>
                    </a:ext>
                  </a:extLst>
                </a:gridCol>
                <a:gridCol w="1732223">
                  <a:extLst>
                    <a:ext uri="{9D8B030D-6E8A-4147-A177-3AD203B41FA5}">
                      <a16:colId xmlns:a16="http://schemas.microsoft.com/office/drawing/2014/main" val="2397243561"/>
                    </a:ext>
                  </a:extLst>
                </a:gridCol>
              </a:tblGrid>
              <a:tr h="188884">
                <a:tc>
                  <a:txBody>
                    <a:bodyPr/>
                    <a:lstStyle/>
                    <a:p>
                      <a:pPr algn="ctr">
                        <a:lnSpc>
                          <a:spcPct val="106000"/>
                        </a:lnSpc>
                        <a:spcAft>
                          <a:spcPts val="800"/>
                        </a:spcAft>
                      </a:pPr>
                      <a:r>
                        <a:rPr lang="es-MX" sz="1000" b="1" dirty="0">
                          <a:solidFill>
                            <a:schemeClr val="tx1"/>
                          </a:solidFill>
                          <a:effectLst/>
                        </a:rPr>
                        <a:t>Evaluación</a:t>
                      </a:r>
                      <a:endParaRPr lang="es-MX"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7666" marR="47666" marT="0" marB="0" anchor="ctr"/>
                </a:tc>
                <a:tc>
                  <a:txBody>
                    <a:bodyPr/>
                    <a:lstStyle/>
                    <a:p>
                      <a:pPr algn="ctr">
                        <a:lnSpc>
                          <a:spcPct val="106000"/>
                        </a:lnSpc>
                        <a:spcAft>
                          <a:spcPts val="800"/>
                        </a:spcAft>
                      </a:pPr>
                      <a:r>
                        <a:rPr lang="es-MX" sz="1000" b="1" dirty="0">
                          <a:solidFill>
                            <a:schemeClr val="tx1"/>
                          </a:solidFill>
                          <a:effectLst/>
                        </a:rPr>
                        <a:t>Lo hace</a:t>
                      </a:r>
                      <a:endParaRPr lang="es-MX"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7666" marR="47666" marT="0" marB="0" anchor="ctr"/>
                </a:tc>
                <a:tc>
                  <a:txBody>
                    <a:bodyPr/>
                    <a:lstStyle/>
                    <a:p>
                      <a:pPr algn="ctr">
                        <a:lnSpc>
                          <a:spcPct val="106000"/>
                        </a:lnSpc>
                        <a:spcAft>
                          <a:spcPts val="800"/>
                        </a:spcAft>
                      </a:pPr>
                      <a:r>
                        <a:rPr lang="es-MX" sz="1000" b="1" dirty="0">
                          <a:solidFill>
                            <a:schemeClr val="tx1"/>
                          </a:solidFill>
                          <a:effectLst/>
                        </a:rPr>
                        <a:t>No lo hace</a:t>
                      </a:r>
                      <a:endParaRPr lang="es-MX"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7666" marR="47666" marT="0" marB="0" anchor="ctr"/>
                </a:tc>
                <a:tc>
                  <a:txBody>
                    <a:bodyPr/>
                    <a:lstStyle/>
                    <a:p>
                      <a:pPr algn="ctr">
                        <a:lnSpc>
                          <a:spcPct val="106000"/>
                        </a:lnSpc>
                        <a:spcAft>
                          <a:spcPts val="800"/>
                        </a:spcAft>
                      </a:pPr>
                      <a:r>
                        <a:rPr lang="es-MX" sz="1000" b="1" dirty="0">
                          <a:solidFill>
                            <a:schemeClr val="tx1"/>
                          </a:solidFill>
                          <a:effectLst/>
                        </a:rPr>
                        <a:t>Observaciones</a:t>
                      </a:r>
                      <a:endParaRPr lang="es-MX"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7666" marR="47666" marT="0" marB="0" anchor="ctr"/>
                </a:tc>
                <a:extLst>
                  <a:ext uri="{0D108BD9-81ED-4DB2-BD59-A6C34878D82A}">
                    <a16:rowId xmlns:a16="http://schemas.microsoft.com/office/drawing/2014/main" val="4243930218"/>
                  </a:ext>
                </a:extLst>
              </a:tr>
              <a:tr h="1038650">
                <a:tc>
                  <a:txBody>
                    <a:bodyPr/>
                    <a:lstStyle/>
                    <a:p>
                      <a:pPr>
                        <a:lnSpc>
                          <a:spcPct val="106000"/>
                        </a:lnSpc>
                        <a:spcAft>
                          <a:spcPts val="800"/>
                        </a:spcAft>
                      </a:pPr>
                      <a:r>
                        <a:rPr lang="es-MX" sz="1000" b="0" dirty="0">
                          <a:effectLst/>
                        </a:rPr>
                        <a:t>No logra ubicar objetos por medio de indicadores de relaciones espaciales y puntos de referencia (arriba, abajo, adelante, entre, a lado de).</a:t>
                      </a:r>
                      <a:endParaRPr lang="es-MX" sz="10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7666" marR="47666" marT="0" marB="0"/>
                </a:tc>
                <a:tc>
                  <a:txBody>
                    <a:bodyPr/>
                    <a:lstStyle/>
                    <a:p>
                      <a:pPr algn="ctr">
                        <a:lnSpc>
                          <a:spcPct val="106000"/>
                        </a:lnSpc>
                        <a:spcAft>
                          <a:spcPts val="800"/>
                        </a:spcAft>
                      </a:pPr>
                      <a:r>
                        <a:rPr lang="es-MX" sz="1000" b="1">
                          <a:effectLst/>
                        </a:rPr>
                        <a:t>X</a:t>
                      </a:r>
                      <a:endParaRPr lang="es-MX"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47666" marR="47666" marT="0" marB="0" anchor="ctr"/>
                </a:tc>
                <a:tc>
                  <a:txBody>
                    <a:bodyPr/>
                    <a:lstStyle/>
                    <a:p>
                      <a:pPr algn="ctr">
                        <a:lnSpc>
                          <a:spcPct val="106000"/>
                        </a:lnSpc>
                        <a:spcAft>
                          <a:spcPts val="800"/>
                        </a:spcAft>
                      </a:pPr>
                      <a:r>
                        <a:rPr lang="es-MX" sz="1000" dirty="0">
                          <a:effectLst/>
                        </a:rPr>
                        <a:t> </a:t>
                      </a:r>
                      <a:endParaRPr lang="es-MX"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7666" marR="47666" marT="0" marB="0" anchor="ctr"/>
                </a:tc>
                <a:tc>
                  <a:txBody>
                    <a:bodyPr/>
                    <a:lstStyle/>
                    <a:p>
                      <a:pPr>
                        <a:lnSpc>
                          <a:spcPct val="106000"/>
                        </a:lnSpc>
                        <a:spcAft>
                          <a:spcPts val="800"/>
                        </a:spcAft>
                      </a:pPr>
                      <a:r>
                        <a:rPr lang="es-MX" sz="1000" b="0" dirty="0">
                          <a:effectLst/>
                        </a:rPr>
                        <a:t>Si ubica las direcciones y los lugares con bastante facilidad, escuchando las indicaciones que se le dan.</a:t>
                      </a:r>
                      <a:endParaRPr lang="es-MX" sz="10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7666" marR="47666" marT="0" marB="0"/>
                </a:tc>
                <a:extLst>
                  <a:ext uri="{0D108BD9-81ED-4DB2-BD59-A6C34878D82A}">
                    <a16:rowId xmlns:a16="http://schemas.microsoft.com/office/drawing/2014/main" val="169673297"/>
                  </a:ext>
                </a:extLst>
              </a:tr>
              <a:tr h="1038650">
                <a:tc>
                  <a:txBody>
                    <a:bodyPr/>
                    <a:lstStyle/>
                    <a:p>
                      <a:pPr>
                        <a:lnSpc>
                          <a:spcPct val="106000"/>
                        </a:lnSpc>
                        <a:spcAft>
                          <a:spcPts val="800"/>
                        </a:spcAft>
                      </a:pPr>
                      <a:r>
                        <a:rPr lang="es-MX" sz="1000" b="0">
                          <a:effectLst/>
                        </a:rPr>
                        <a:t>Ubica objetos con ayuda por medio de indicaciones de relaciones espaciales y puntos de referencia (arriba, abajo, adelante, entre, a lado de).</a:t>
                      </a:r>
                      <a:endParaRPr lang="es-MX" sz="1000" b="0">
                        <a:effectLst/>
                        <a:latin typeface="Century Gothic" panose="020B0502020202020204" pitchFamily="34" charset="0"/>
                        <a:ea typeface="Calibri" panose="020F0502020204030204" pitchFamily="34" charset="0"/>
                        <a:cs typeface="Times New Roman" panose="02020603050405020304" pitchFamily="18" charset="0"/>
                      </a:endParaRPr>
                    </a:p>
                  </a:txBody>
                  <a:tcPr marL="47666" marR="47666" marT="0" marB="0"/>
                </a:tc>
                <a:tc>
                  <a:txBody>
                    <a:bodyPr/>
                    <a:lstStyle/>
                    <a:p>
                      <a:pPr algn="ctr">
                        <a:lnSpc>
                          <a:spcPct val="106000"/>
                        </a:lnSpc>
                        <a:spcAft>
                          <a:spcPts val="800"/>
                        </a:spcAft>
                      </a:pPr>
                      <a:r>
                        <a:rPr lang="es-MX" sz="1000" b="1" dirty="0">
                          <a:effectLst/>
                        </a:rPr>
                        <a:t>X</a:t>
                      </a:r>
                      <a:endParaRPr lang="es-MX"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7666" marR="47666" marT="0" marB="0" anchor="ctr"/>
                </a:tc>
                <a:tc>
                  <a:txBody>
                    <a:bodyPr/>
                    <a:lstStyle/>
                    <a:p>
                      <a:pPr algn="ctr">
                        <a:lnSpc>
                          <a:spcPct val="106000"/>
                        </a:lnSpc>
                        <a:spcAft>
                          <a:spcPts val="800"/>
                        </a:spcAft>
                      </a:pPr>
                      <a:r>
                        <a:rPr lang="es-MX" sz="1000">
                          <a:effectLst/>
                        </a:rPr>
                        <a:t> </a:t>
                      </a:r>
                      <a:endParaRPr lang="es-MX"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47666" marR="47666" marT="0" marB="0" anchor="ctr"/>
                </a:tc>
                <a:tc>
                  <a:txBody>
                    <a:bodyPr/>
                    <a:lstStyle/>
                    <a:p>
                      <a:pPr>
                        <a:lnSpc>
                          <a:spcPct val="106000"/>
                        </a:lnSpc>
                        <a:spcAft>
                          <a:spcPts val="800"/>
                        </a:spcAft>
                      </a:pPr>
                      <a:r>
                        <a:rPr lang="es-MX" sz="1000" b="0">
                          <a:effectLst/>
                        </a:rPr>
                        <a:t>Si lo hace, y sabe identificar las direcciones como arriba, abajo, a un lado, atrás, delante, etc.</a:t>
                      </a:r>
                      <a:endParaRPr lang="es-MX" sz="1000" b="0">
                        <a:effectLst/>
                        <a:latin typeface="Century Gothic" panose="020B0502020202020204" pitchFamily="34" charset="0"/>
                        <a:ea typeface="Calibri" panose="020F0502020204030204" pitchFamily="34" charset="0"/>
                        <a:cs typeface="Times New Roman" panose="02020603050405020304" pitchFamily="18" charset="0"/>
                      </a:endParaRPr>
                    </a:p>
                  </a:txBody>
                  <a:tcPr marL="47666" marR="47666" marT="0" marB="0"/>
                </a:tc>
                <a:extLst>
                  <a:ext uri="{0D108BD9-81ED-4DB2-BD59-A6C34878D82A}">
                    <a16:rowId xmlns:a16="http://schemas.microsoft.com/office/drawing/2014/main" val="1120094472"/>
                  </a:ext>
                </a:extLst>
              </a:tr>
              <a:tr h="1143012">
                <a:tc>
                  <a:txBody>
                    <a:bodyPr/>
                    <a:lstStyle/>
                    <a:p>
                      <a:pPr>
                        <a:lnSpc>
                          <a:spcPct val="106000"/>
                        </a:lnSpc>
                        <a:spcAft>
                          <a:spcPts val="800"/>
                        </a:spcAft>
                      </a:pPr>
                      <a:r>
                        <a:rPr lang="es-MX" sz="1000" b="0" dirty="0">
                          <a:effectLst/>
                        </a:rPr>
                        <a:t>Ubica objetos a través de la interpretación de indicaciones de relaciones espaciales y puntos de referencia (arriba, abajo, adelante, entre, a lado de).</a:t>
                      </a:r>
                      <a:endParaRPr lang="es-MX" sz="10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7666" marR="47666" marT="0" marB="0"/>
                </a:tc>
                <a:tc>
                  <a:txBody>
                    <a:bodyPr/>
                    <a:lstStyle/>
                    <a:p>
                      <a:pPr algn="ctr">
                        <a:lnSpc>
                          <a:spcPct val="106000"/>
                        </a:lnSpc>
                        <a:spcAft>
                          <a:spcPts val="800"/>
                        </a:spcAft>
                      </a:pPr>
                      <a:r>
                        <a:rPr lang="es-MX" sz="1000" b="1">
                          <a:effectLst/>
                        </a:rPr>
                        <a:t>X</a:t>
                      </a:r>
                      <a:endParaRPr lang="es-MX"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47666" marR="47666" marT="0" marB="0" anchor="ctr"/>
                </a:tc>
                <a:tc>
                  <a:txBody>
                    <a:bodyPr/>
                    <a:lstStyle/>
                    <a:p>
                      <a:pPr algn="ctr">
                        <a:lnSpc>
                          <a:spcPct val="106000"/>
                        </a:lnSpc>
                        <a:spcAft>
                          <a:spcPts val="800"/>
                        </a:spcAft>
                      </a:pPr>
                      <a:r>
                        <a:rPr lang="es-MX" sz="1000" dirty="0">
                          <a:effectLst/>
                        </a:rPr>
                        <a:t> </a:t>
                      </a:r>
                      <a:endParaRPr lang="es-MX"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7666" marR="47666" marT="0" marB="0" anchor="ctr"/>
                </a:tc>
                <a:tc>
                  <a:txBody>
                    <a:bodyPr/>
                    <a:lstStyle/>
                    <a:p>
                      <a:pPr>
                        <a:lnSpc>
                          <a:spcPct val="106000"/>
                        </a:lnSpc>
                        <a:spcAft>
                          <a:spcPts val="800"/>
                        </a:spcAft>
                      </a:pPr>
                      <a:r>
                        <a:rPr lang="es-MX" sz="1000" b="0" dirty="0">
                          <a:effectLst/>
                        </a:rPr>
                        <a:t>Si lo hace, aun que aun le falta mas conocimiento sobre dar indicaciones a hora de señalar un lugar.</a:t>
                      </a:r>
                      <a:endParaRPr lang="es-MX" sz="10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7666" marR="47666" marT="0" marB="0"/>
                </a:tc>
                <a:extLst>
                  <a:ext uri="{0D108BD9-81ED-4DB2-BD59-A6C34878D82A}">
                    <a16:rowId xmlns:a16="http://schemas.microsoft.com/office/drawing/2014/main" val="661992847"/>
                  </a:ext>
                </a:extLst>
              </a:tr>
            </a:tbl>
          </a:graphicData>
        </a:graphic>
      </p:graphicFrame>
      <p:graphicFrame>
        <p:nvGraphicFramePr>
          <p:cNvPr id="6" name="Tabla 5">
            <a:extLst>
              <a:ext uri="{FF2B5EF4-FFF2-40B4-BE49-F238E27FC236}">
                <a16:creationId xmlns:a16="http://schemas.microsoft.com/office/drawing/2014/main" id="{94900C6C-8754-4302-8DD6-ECB577581B91}"/>
              </a:ext>
            </a:extLst>
          </p:cNvPr>
          <p:cNvGraphicFramePr>
            <a:graphicFrameLocks noGrp="1"/>
          </p:cNvGraphicFramePr>
          <p:nvPr>
            <p:extLst>
              <p:ext uri="{D42A27DB-BD31-4B8C-83A1-F6EECF244321}">
                <p14:modId xmlns:p14="http://schemas.microsoft.com/office/powerpoint/2010/main" val="953694628"/>
              </p:ext>
            </p:extLst>
          </p:nvPr>
        </p:nvGraphicFramePr>
        <p:xfrm>
          <a:off x="2055451" y="4858105"/>
          <a:ext cx="6928892" cy="1038416"/>
        </p:xfrm>
        <a:graphic>
          <a:graphicData uri="http://schemas.openxmlformats.org/drawingml/2006/table">
            <a:tbl>
              <a:tblPr firstRow="1" firstCol="1" bandRow="1">
                <a:tableStyleId>{8799B23B-EC83-4686-B30A-512413B5E67A}</a:tableStyleId>
              </a:tblPr>
              <a:tblGrid>
                <a:gridCol w="6928892">
                  <a:extLst>
                    <a:ext uri="{9D8B030D-6E8A-4147-A177-3AD203B41FA5}">
                      <a16:colId xmlns:a16="http://schemas.microsoft.com/office/drawing/2014/main" val="3760031955"/>
                    </a:ext>
                  </a:extLst>
                </a:gridCol>
              </a:tblGrid>
              <a:tr h="0">
                <a:tc>
                  <a:txBody>
                    <a:bodyPr/>
                    <a:lstStyle/>
                    <a:p>
                      <a:pPr>
                        <a:lnSpc>
                          <a:spcPct val="106000"/>
                        </a:lnSpc>
                        <a:spcAft>
                          <a:spcPts val="800"/>
                        </a:spcAft>
                      </a:pPr>
                      <a:r>
                        <a:rPr lang="es-MX" sz="1050" b="1" dirty="0">
                          <a:solidFill>
                            <a:schemeClr val="tx1"/>
                          </a:solidFill>
                          <a:effectLst/>
                          <a:latin typeface="Century Gothic" panose="020B0502020202020204" pitchFamily="34" charset="0"/>
                        </a:rPr>
                        <a:t>Observaciones</a:t>
                      </a:r>
                      <a:endParaRPr lang="es-MX" sz="1000" b="1" dirty="0">
                        <a:solidFill>
                          <a:schemeClr val="tx1"/>
                        </a:solidFill>
                        <a:effectLst/>
                        <a:latin typeface="Century Gothic" panose="020B0502020202020204" pitchFamily="34" charset="0"/>
                      </a:endParaRPr>
                    </a:p>
                    <a:p>
                      <a:pPr>
                        <a:lnSpc>
                          <a:spcPct val="106000"/>
                        </a:lnSpc>
                        <a:spcAft>
                          <a:spcPts val="800"/>
                        </a:spcAft>
                      </a:pPr>
                      <a:r>
                        <a:rPr lang="es-MX" sz="1050" b="0" dirty="0">
                          <a:effectLst/>
                          <a:latin typeface="Century Gothic" panose="020B0502020202020204" pitchFamily="34" charset="0"/>
                        </a:rPr>
                        <a:t>Se pudo ver que la niña cuanta con un amplio conocimiento del tema que es ubicación espacial. Sabe identificar donde se encuentran los lugares, y también sabe las referencias como arriba, abajo, atrás, delante, sobre dé y debajo de, que se usaron en el juego e la pelota.</a:t>
                      </a:r>
                      <a:endParaRPr lang="es-MX" sz="1000" b="0" dirty="0">
                        <a:effectLst/>
                        <a:latin typeface="Century Gothic" panose="020B0502020202020204" pitchFamily="34" charset="0"/>
                      </a:endParaRPr>
                    </a:p>
                    <a:p>
                      <a:pPr>
                        <a:lnSpc>
                          <a:spcPct val="106000"/>
                        </a:lnSpc>
                        <a:spcAft>
                          <a:spcPts val="800"/>
                        </a:spcAft>
                      </a:pPr>
                      <a:r>
                        <a:rPr lang="es-MX" sz="1050" b="0" dirty="0">
                          <a:effectLst/>
                          <a:latin typeface="Century Gothic" panose="020B0502020202020204" pitchFamily="34" charset="0"/>
                        </a:rPr>
                        <a:t>En la parte de la actividad de la hoja de trabajo, lo realizo con bastante facilidad y sin complicaciones.</a:t>
                      </a:r>
                      <a:endParaRPr lang="es-MX" sz="10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9381305"/>
                  </a:ext>
                </a:extLst>
              </a:tr>
            </a:tbl>
          </a:graphicData>
        </a:graphic>
      </p:graphicFrame>
    </p:spTree>
    <p:extLst>
      <p:ext uri="{BB962C8B-B14F-4D97-AF65-F5344CB8AC3E}">
        <p14:creationId xmlns:p14="http://schemas.microsoft.com/office/powerpoint/2010/main" val="84104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715EAB-B839-4B6A-B646-3178B620E52C}"/>
              </a:ext>
            </a:extLst>
          </p:cNvPr>
          <p:cNvSpPr>
            <a:spLocks noGrp="1"/>
          </p:cNvSpPr>
          <p:nvPr>
            <p:ph type="title"/>
          </p:nvPr>
        </p:nvSpPr>
        <p:spPr>
          <a:xfrm>
            <a:off x="1797666" y="739710"/>
            <a:ext cx="8596668" cy="1320800"/>
          </a:xfrm>
        </p:spPr>
        <p:txBody>
          <a:bodyPr>
            <a:normAutofit/>
          </a:bodyPr>
          <a:lstStyle/>
          <a:p>
            <a:pPr algn="ctr"/>
            <a:r>
              <a:rPr lang="es-MX" sz="3200" dirty="0">
                <a:solidFill>
                  <a:schemeClr val="tx1"/>
                </a:solidFill>
                <a:latin typeface="Century Gothic" panose="020B0502020202020204" pitchFamily="34" charset="0"/>
              </a:rPr>
              <a:t>MATERIAL DE LA ACTIVIDAD</a:t>
            </a:r>
          </a:p>
        </p:txBody>
      </p:sp>
      <p:pic>
        <p:nvPicPr>
          <p:cNvPr id="4" name="Imagen 3">
            <a:extLst>
              <a:ext uri="{FF2B5EF4-FFF2-40B4-BE49-F238E27FC236}">
                <a16:creationId xmlns:a16="http://schemas.microsoft.com/office/drawing/2014/main" id="{7A14AA1C-801D-453C-A5C8-DD5DA9D5A496}"/>
              </a:ext>
            </a:extLst>
          </p:cNvPr>
          <p:cNvPicPr>
            <a:picLocks noChangeAspect="1"/>
          </p:cNvPicPr>
          <p:nvPr/>
        </p:nvPicPr>
        <p:blipFill>
          <a:blip r:embed="rId2"/>
          <a:stretch>
            <a:fillRect/>
          </a:stretch>
        </p:blipFill>
        <p:spPr>
          <a:xfrm>
            <a:off x="677334" y="2060510"/>
            <a:ext cx="4750510" cy="3386684"/>
          </a:xfrm>
          <a:prstGeom prst="rect">
            <a:avLst/>
          </a:prstGeom>
          <a:ln>
            <a:solidFill>
              <a:schemeClr val="tx1"/>
            </a:solidFill>
          </a:ln>
        </p:spPr>
      </p:pic>
      <p:sp>
        <p:nvSpPr>
          <p:cNvPr id="5" name="Flecha: a la derecha 4">
            <a:extLst>
              <a:ext uri="{FF2B5EF4-FFF2-40B4-BE49-F238E27FC236}">
                <a16:creationId xmlns:a16="http://schemas.microsoft.com/office/drawing/2014/main" id="{F3D198AF-45EA-489A-9D4B-D6FC60E250DC}"/>
              </a:ext>
            </a:extLst>
          </p:cNvPr>
          <p:cNvSpPr/>
          <p:nvPr/>
        </p:nvSpPr>
        <p:spPr>
          <a:xfrm>
            <a:off x="5633190" y="3260558"/>
            <a:ext cx="1130968" cy="5775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Imagen 5">
            <a:extLst>
              <a:ext uri="{FF2B5EF4-FFF2-40B4-BE49-F238E27FC236}">
                <a16:creationId xmlns:a16="http://schemas.microsoft.com/office/drawing/2014/main" id="{DB796FA8-C8B6-4B96-9C33-D1F3B2DACA75}"/>
              </a:ext>
            </a:extLst>
          </p:cNvPr>
          <p:cNvPicPr>
            <a:picLocks noChangeAspect="1"/>
          </p:cNvPicPr>
          <p:nvPr/>
        </p:nvPicPr>
        <p:blipFill rotWithShape="1">
          <a:blip r:embed="rId3"/>
          <a:srcRect l="3434" r="11126"/>
          <a:stretch/>
        </p:blipFill>
        <p:spPr>
          <a:xfrm>
            <a:off x="7144337" y="2353728"/>
            <a:ext cx="4259329" cy="2800247"/>
          </a:xfrm>
          <a:prstGeom prst="rect">
            <a:avLst/>
          </a:prstGeom>
        </p:spPr>
      </p:pic>
    </p:spTree>
    <p:extLst>
      <p:ext uri="{BB962C8B-B14F-4D97-AF65-F5344CB8AC3E}">
        <p14:creationId xmlns:p14="http://schemas.microsoft.com/office/powerpoint/2010/main" val="3301580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7120CC1-9053-44DA-AD54-0F0F3181C241}"/>
              </a:ext>
            </a:extLst>
          </p:cNvPr>
          <p:cNvPicPr>
            <a:picLocks noChangeAspect="1"/>
          </p:cNvPicPr>
          <p:nvPr/>
        </p:nvPicPr>
        <p:blipFill>
          <a:blip r:embed="rId2"/>
          <a:stretch>
            <a:fillRect/>
          </a:stretch>
        </p:blipFill>
        <p:spPr>
          <a:xfrm>
            <a:off x="0" y="1673"/>
            <a:ext cx="12192000" cy="6854653"/>
          </a:xfrm>
          <a:prstGeom prst="rect">
            <a:avLst/>
          </a:prstGeom>
        </p:spPr>
      </p:pic>
      <p:sp>
        <p:nvSpPr>
          <p:cNvPr id="7" name="CuadroTexto 6">
            <a:extLst>
              <a:ext uri="{FF2B5EF4-FFF2-40B4-BE49-F238E27FC236}">
                <a16:creationId xmlns:a16="http://schemas.microsoft.com/office/drawing/2014/main" id="{680BDA9D-F48C-4B5D-A5B2-5A260EC990FF}"/>
              </a:ext>
            </a:extLst>
          </p:cNvPr>
          <p:cNvSpPr txBox="1"/>
          <p:nvPr/>
        </p:nvSpPr>
        <p:spPr>
          <a:xfrm>
            <a:off x="3250531" y="5021498"/>
            <a:ext cx="6751598" cy="461665"/>
          </a:xfrm>
          <a:prstGeom prst="rect">
            <a:avLst/>
          </a:prstGeom>
          <a:noFill/>
        </p:spPr>
        <p:txBody>
          <a:bodyPr wrap="square" rtlCol="0">
            <a:spAutoFit/>
          </a:bodyPr>
          <a:lstStyle/>
          <a:p>
            <a:r>
              <a:rPr lang="es-MX" sz="2400" dirty="0">
                <a:solidFill>
                  <a:schemeClr val="bg1"/>
                </a:solidFill>
              </a:rPr>
              <a:t>Link del vídeo: </a:t>
            </a:r>
            <a:r>
              <a:rPr lang="es-MX" sz="2400" dirty="0">
                <a:solidFill>
                  <a:srgbClr val="00B0F0"/>
                </a:solidFill>
                <a:hlinkClick r:id="rId3">
                  <a:extLst>
                    <a:ext uri="{A12FA001-AC4F-418D-AE19-62706E023703}">
                      <ahyp:hlinkClr xmlns:ahyp="http://schemas.microsoft.com/office/drawing/2018/hyperlinkcolor" val="tx"/>
                    </a:ext>
                  </a:extLst>
                </a:hlinkClick>
              </a:rPr>
              <a:t>https://youtu.be/qtdEC9R-AN0</a:t>
            </a:r>
            <a:endParaRPr lang="es-MX" sz="2400" dirty="0">
              <a:solidFill>
                <a:srgbClr val="00B0F0"/>
              </a:solidFill>
            </a:endParaRPr>
          </a:p>
        </p:txBody>
      </p:sp>
    </p:spTree>
    <p:extLst>
      <p:ext uri="{BB962C8B-B14F-4D97-AF65-F5344CB8AC3E}">
        <p14:creationId xmlns:p14="http://schemas.microsoft.com/office/powerpoint/2010/main" val="4113681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6DE25C-36AF-4769-86EF-1DCE743C2F7C}"/>
              </a:ext>
            </a:extLst>
          </p:cNvPr>
          <p:cNvSpPr>
            <a:spLocks noGrp="1"/>
          </p:cNvSpPr>
          <p:nvPr>
            <p:ph type="title"/>
          </p:nvPr>
        </p:nvSpPr>
        <p:spPr/>
        <p:txBody>
          <a:bodyPr>
            <a:normAutofit/>
          </a:bodyPr>
          <a:lstStyle/>
          <a:p>
            <a:pPr algn="ctr"/>
            <a:r>
              <a:rPr lang="es-MX" sz="3200" dirty="0">
                <a:solidFill>
                  <a:schemeClr val="tx1"/>
                </a:solidFill>
                <a:latin typeface="Century Gothic" panose="020B0502020202020204" pitchFamily="34" charset="0"/>
              </a:rPr>
              <a:t>MATRIZ ANALÍTICA</a:t>
            </a:r>
          </a:p>
        </p:txBody>
      </p:sp>
      <p:pic>
        <p:nvPicPr>
          <p:cNvPr id="4" name="Imagen 3">
            <a:extLst>
              <a:ext uri="{FF2B5EF4-FFF2-40B4-BE49-F238E27FC236}">
                <a16:creationId xmlns:a16="http://schemas.microsoft.com/office/drawing/2014/main" id="{97ACB5E8-43D6-422E-9822-59C5CDB3B5CE}"/>
              </a:ext>
            </a:extLst>
          </p:cNvPr>
          <p:cNvPicPr>
            <a:picLocks noChangeAspect="1"/>
          </p:cNvPicPr>
          <p:nvPr/>
        </p:nvPicPr>
        <p:blipFill>
          <a:blip r:embed="rId2"/>
          <a:stretch>
            <a:fillRect/>
          </a:stretch>
        </p:blipFill>
        <p:spPr>
          <a:xfrm>
            <a:off x="1720765" y="1476917"/>
            <a:ext cx="7071973" cy="4615072"/>
          </a:xfrm>
          <a:prstGeom prst="rect">
            <a:avLst/>
          </a:prstGeom>
        </p:spPr>
      </p:pic>
    </p:spTree>
    <p:extLst>
      <p:ext uri="{BB962C8B-B14F-4D97-AF65-F5344CB8AC3E}">
        <p14:creationId xmlns:p14="http://schemas.microsoft.com/office/powerpoint/2010/main" val="3205201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226AE2-AB8A-4637-A1AA-CB84175DF98C}"/>
              </a:ext>
            </a:extLst>
          </p:cNvPr>
          <p:cNvSpPr>
            <a:spLocks noGrp="1"/>
          </p:cNvSpPr>
          <p:nvPr>
            <p:ph type="title"/>
          </p:nvPr>
        </p:nvSpPr>
        <p:spPr/>
        <p:txBody>
          <a:bodyPr>
            <a:normAutofit/>
          </a:bodyPr>
          <a:lstStyle/>
          <a:p>
            <a:pPr algn="ctr"/>
            <a:r>
              <a:rPr lang="es-MX" sz="3200" dirty="0">
                <a:solidFill>
                  <a:schemeClr val="tx1"/>
                </a:solidFill>
                <a:latin typeface="Century Gothic" panose="020B0502020202020204" pitchFamily="34" charset="0"/>
              </a:rPr>
              <a:t>CONCLUSIÓN/REFLEXIÓN</a:t>
            </a:r>
          </a:p>
        </p:txBody>
      </p:sp>
      <p:sp>
        <p:nvSpPr>
          <p:cNvPr id="5" name="CuadroTexto 4">
            <a:extLst>
              <a:ext uri="{FF2B5EF4-FFF2-40B4-BE49-F238E27FC236}">
                <a16:creationId xmlns:a16="http://schemas.microsoft.com/office/drawing/2014/main" id="{14C1BB28-3343-49EF-8976-C634EC034655}"/>
              </a:ext>
            </a:extLst>
          </p:cNvPr>
          <p:cNvSpPr txBox="1"/>
          <p:nvPr/>
        </p:nvSpPr>
        <p:spPr>
          <a:xfrm>
            <a:off x="797755" y="1691106"/>
            <a:ext cx="8476247" cy="3970318"/>
          </a:xfrm>
          <a:prstGeom prst="rect">
            <a:avLst/>
          </a:prstGeom>
          <a:noFill/>
        </p:spPr>
        <p:txBody>
          <a:bodyPr wrap="square">
            <a:spAutoFit/>
          </a:bodyPr>
          <a:lstStyle/>
          <a:p>
            <a:pPr marL="0" indent="0" algn="just">
              <a:buNone/>
            </a:pPr>
            <a:r>
              <a:rPr lang="es-MX" sz="1400" dirty="0">
                <a:latin typeface="Century Gothic" panose="020B0502020202020204" pitchFamily="34" charset="0"/>
                <a:cs typeface="Arial" panose="020B0604020202020204" pitchFamily="34" charset="0"/>
              </a:rPr>
              <a:t>Para este trabajo nos organizamos de tal manera que cada una de las integrantes del equipo aportara algo. La secuencia que hicimos, la realizamos para poder aplicarla en primer grado de preescolar y sobre la materia de pensamiento matemático, el tema de referencia para las actividades fue ubicando mi espacio, cuyo objetivo es que los alumnos ubiquen objetos y lugares donde se desconoce la ubicación </a:t>
            </a:r>
            <a:r>
              <a:rPr lang="es-MX" sz="1400" dirty="0">
                <a:effectLst/>
                <a:latin typeface="Century Gothic" panose="020B0502020202020204" pitchFamily="34" charset="0"/>
                <a:ea typeface="Calibri" panose="020F0502020204030204" pitchFamily="34" charset="0"/>
                <a:cs typeface="Arial" panose="020B0604020202020204" pitchFamily="34" charset="0"/>
              </a:rPr>
              <a:t>mediante la interpretación de relaciones espaciales y puntos de referencia.</a:t>
            </a:r>
          </a:p>
          <a:p>
            <a:pPr marL="0" indent="0" algn="just">
              <a:buNone/>
            </a:pPr>
            <a:r>
              <a:rPr lang="es-MX" sz="1400" dirty="0">
                <a:latin typeface="Century Gothic" panose="020B0502020202020204" pitchFamily="34" charset="0"/>
                <a:cs typeface="Arial" panose="020B0604020202020204" pitchFamily="34" charset="0"/>
              </a:rPr>
              <a:t>Para hacer cada una de estas actividades nos basamos en el plan y programa de estudios, para alcanzar los propósitos educativos y contribuir en el desarrollo de capacidades de los alumnos. Utilizamos los conocimientos curriculares, psicopedagógicos, disciplinares, didácticos y tecnológicos para responder a las necesidades de los alumnos </a:t>
            </a:r>
          </a:p>
          <a:p>
            <a:pPr marL="0" indent="0" algn="just">
              <a:buNone/>
            </a:pPr>
            <a:r>
              <a:rPr lang="es-MX" sz="1400" dirty="0">
                <a:latin typeface="Century Gothic" panose="020B0502020202020204" pitchFamily="34" charset="0"/>
                <a:cs typeface="Arial" panose="020B0604020202020204" pitchFamily="34" charset="0"/>
              </a:rPr>
              <a:t>En el trabajo pusimos la portada con todos los recursos solicitados, la presentación es agradable y no cuenta con faltas de ortografía, se plantea la lección de forma detallada y se establece una actividad especifica para tratar el tema de educación espacial, se puso en practica la actividad con un alumno de educación preescolar, en el video se identifican los procesos y estrategias que usa el alumno, después se realizo la matriz para establecer de manera completa el referente empírico sobre los logros que tuvo el alumno al abordar las actividades y se ponen referentes teóricos donde expliquen logros y dificultades identificados en el proceso de actividad.</a:t>
            </a:r>
          </a:p>
        </p:txBody>
      </p:sp>
    </p:spTree>
    <p:extLst>
      <p:ext uri="{BB962C8B-B14F-4D97-AF65-F5344CB8AC3E}">
        <p14:creationId xmlns:p14="http://schemas.microsoft.com/office/powerpoint/2010/main" val="2599285525"/>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
  <TotalTime>106</TotalTime>
  <Words>1742</Words>
  <Application>Microsoft Office PowerPoint</Application>
  <PresentationFormat>Panorámica</PresentationFormat>
  <Paragraphs>146</Paragraphs>
  <Slides>10</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10</vt:i4>
      </vt:variant>
    </vt:vector>
  </HeadingPairs>
  <TitlesOfParts>
    <vt:vector size="18" baseType="lpstr">
      <vt:lpstr>Arial</vt:lpstr>
      <vt:lpstr>Calibri</vt:lpstr>
      <vt:lpstr>Century Gothic</vt:lpstr>
      <vt:lpstr>Courier New</vt:lpstr>
      <vt:lpstr>Symbol</vt:lpstr>
      <vt:lpstr>Trebuchet MS</vt:lpstr>
      <vt:lpstr>Wingdings 3</vt:lpstr>
      <vt:lpstr>Faceta</vt:lpstr>
      <vt:lpstr>Escuela Normal De Educación Preescolar Licenciatura en Educación Preescolar</vt:lpstr>
      <vt:lpstr>Presentación de PowerPoint</vt:lpstr>
      <vt:lpstr>Presentación de PowerPoint</vt:lpstr>
      <vt:lpstr>Presentación de PowerPoint</vt:lpstr>
      <vt:lpstr>Presentación de PowerPoint</vt:lpstr>
      <vt:lpstr>MATERIAL DE LA ACTIVIDAD</vt:lpstr>
      <vt:lpstr>Presentación de PowerPoint</vt:lpstr>
      <vt:lpstr>MATRIZ ANALÍTICA</vt:lpstr>
      <vt:lpstr>CONCLUSIÓN/REFLEXIÓN</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Normal De Educación Preescolar.</dc:title>
  <dc:creator>said garibaldi</dc:creator>
  <cp:lastModifiedBy>DIANA CRISTELA DE LA CRUZ SAUCEDO</cp:lastModifiedBy>
  <cp:revision>6</cp:revision>
  <dcterms:created xsi:type="dcterms:W3CDTF">2021-05-02T00:53:22Z</dcterms:created>
  <dcterms:modified xsi:type="dcterms:W3CDTF">2021-05-02T05:15:04Z</dcterms:modified>
</cp:coreProperties>
</file>