
<file path=[Content_Types].xml><?xml version="1.0" encoding="utf-8"?>
<Types xmlns="http://schemas.openxmlformats.org/package/2006/content-types">
  <Default ContentType="application/xml" Extension="xml"/>
  <Default ContentType="image/png" Extension="png"/>
  <Default ContentType="image/jpeg" Extension="jpeg"/>
  <Default ContentType="application/vnd.openxmlformats-package.relationships+xml" Extension="rels"/>
  <Override ContentType="application/vnd.openxmlformats-officedocument.presentationml.tableStyles+xml" PartName="/ppt/tableStyles1.xml"/>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defaultTextStyle>
    <a:defPPr lvl="0">
      <a:defRPr lang="es-ES"/>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1.xml><?xml version="1.0" encoding="utf-8"?>
<a:tblStyleLst xmlns:a="http://schemas.openxmlformats.org/drawingml/2006/main" xmlns:r="http://schemas.openxmlformats.org/officeDocument/2006/relationships" def="{90651C3A-4460-11DB-9652-00E08161165F}">
  <a:tblStyle styleId="{8799B23B-EC83-4686-B30A-512413B5E67A}" styleName="Estilo claro 3 - Acento 3">
    <a:wholeTbl>
      <a:tcTxStyle>
        <a:fontRef idx="minor">
          <a:scrgbClr b="0" g="0" r="0"/>
        </a:fontRef>
        <a:schemeClr val="tx1"/>
      </a:tcTxStyle>
      <a:tcStyle>
        <a:tcBdr>
          <a:left>
            <a:ln cmpd="sng" w="12700">
              <a:solidFill>
                <a:schemeClr val="accent3"/>
              </a:solidFill>
            </a:ln>
          </a:left>
          <a:right>
            <a:ln cmpd="sng" w="12700">
              <a:solidFill>
                <a:schemeClr val="accent3"/>
              </a:solidFill>
            </a:ln>
          </a:right>
          <a:top>
            <a:ln cmpd="sng" w="12700">
              <a:solidFill>
                <a:schemeClr val="accent3"/>
              </a:solidFill>
            </a:ln>
          </a:top>
          <a:bottom>
            <a:ln cmpd="sng" w="12700">
              <a:solidFill>
                <a:schemeClr val="accent3"/>
              </a:solidFill>
            </a:ln>
          </a:bottom>
          <a:insideH>
            <a:ln cmpd="sng" w="12700">
              <a:solidFill>
                <a:schemeClr val="accent3"/>
              </a:solidFill>
            </a:ln>
          </a:insideH>
          <a:insideV>
            <a:ln cmpd="sng" w="12700">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cmpd="dbl" w="50800">
              <a:solidFill>
                <a:schemeClr val="accent3"/>
              </a:solidFill>
            </a:ln>
          </a:top>
        </a:tcBdr>
        <a:fill>
          <a:noFill/>
        </a:fill>
      </a:tcStyle>
    </a:lastRow>
    <a:firstRow>
      <a:tcTxStyle b="on"/>
      <a:tcStyle>
        <a:tcBdr>
          <a:bottom>
            <a:ln cmpd="sng" w="25400">
              <a:solidFill>
                <a:schemeClr val="accent3"/>
              </a:solidFill>
            </a:ln>
          </a:bottom>
        </a:tcBdr>
        <a:fill>
          <a:noFill/>
        </a:fill>
      </a:tcStyle>
    </a:firstRow>
  </a:tblStyle>
  <a:tblStyle styleId="{5C22544A-7EE6-4342-B048-85BDC9FD1C3A}" styleName="Estilo medio 2 - Énfasis 1">
    <a:wholeTbl>
      <a:tcTxStyle>
        <a:fontRef idx="minor">
          <a:prstClr val="black"/>
        </a:fontRef>
        <a:schemeClr val="dk1"/>
      </a:tcTxStyle>
      <a:tcStyle>
        <a:tcBdr>
          <a:left>
            <a:ln cmpd="sng" w="12700">
              <a:solidFill>
                <a:schemeClr val="lt1"/>
              </a:solidFill>
            </a:ln>
          </a:left>
          <a:right>
            <a:ln cmpd="sng" w="12700">
              <a:solidFill>
                <a:schemeClr val="lt1"/>
              </a:solidFill>
            </a:ln>
          </a:right>
          <a:top>
            <a:ln cmpd="sng" w="12700">
              <a:solidFill>
                <a:schemeClr val="lt1"/>
              </a:solidFill>
            </a:ln>
          </a:top>
          <a:bottom>
            <a:ln cmpd="sng" w="12700">
              <a:solidFill>
                <a:schemeClr val="lt1"/>
              </a:solidFill>
            </a:ln>
          </a:bottom>
          <a:insideH>
            <a:ln cmpd="sng" w="12700">
              <a:solidFill>
                <a:schemeClr val="lt1"/>
              </a:solidFill>
            </a:ln>
          </a:insideH>
          <a:insideV>
            <a:ln cmpd="sng"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cmpd="sng" w="38100">
              <a:solidFill>
                <a:schemeClr val="lt1"/>
              </a:solidFill>
            </a:ln>
          </a:top>
        </a:tcBdr>
        <a:fill>
          <a:solidFill>
            <a:schemeClr val="accent1"/>
          </a:solidFill>
        </a:fill>
      </a:tcStyle>
    </a:lastRow>
    <a:firstRow>
      <a:tcTxStyle b="on">
        <a:fontRef idx="minor">
          <a:prstClr val="black"/>
        </a:fontRef>
        <a:schemeClr val="lt1"/>
      </a:tcTxStyle>
      <a:tcStyle>
        <a:tcBdr>
          <a:bottom>
            <a:ln cmpd="sng" w="38100">
              <a:solidFill>
                <a:schemeClr val="lt1"/>
              </a:solidFill>
            </a:ln>
          </a:bottom>
        </a:tcBdr>
        <a:fill>
          <a:solidFill>
            <a:schemeClr val="accent1"/>
          </a:solidFill>
        </a:fill>
      </a:tcStyle>
    </a:firstRow>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tableStyles" Target="tableStyles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359F76-ADAF-4441-9363-5B8E99F14CE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AD199A9A-49A9-493F-9192-91589F29BA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6559116C-68F8-4CAC-8CBB-9A0AAFF6B02F}"/>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5" name="Marcador de pie de página 4">
            <a:extLst>
              <a:ext uri="{FF2B5EF4-FFF2-40B4-BE49-F238E27FC236}">
                <a16:creationId xmlns:a16="http://schemas.microsoft.com/office/drawing/2014/main" id="{94583C50-4E13-41B1-979E-BF83032277E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3271E65-FB79-440B-AB39-D48F939C198E}"/>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2998675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8FA5A5-A73A-416A-923F-B7CA781F7627}"/>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5F7C28F9-1AC6-428B-804E-14631907256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E86D9BB-8AD4-4AB2-98D3-69E1AACEFEFB}"/>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5" name="Marcador de pie de página 4">
            <a:extLst>
              <a:ext uri="{FF2B5EF4-FFF2-40B4-BE49-F238E27FC236}">
                <a16:creationId xmlns:a16="http://schemas.microsoft.com/office/drawing/2014/main" id="{3FB09F60-3DDC-4575-9F91-EF7231C4CDF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7DE160C-172D-4831-8E09-635FF206E7B6}"/>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189671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EC93935-34E1-43E0-8B39-13DEE24791F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CF26D1A0-8165-4A6A-8249-0BB00A1FC9C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FBA3341-76F9-40E0-B57B-9E2186D2DAA1}"/>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5" name="Marcador de pie de página 4">
            <a:extLst>
              <a:ext uri="{FF2B5EF4-FFF2-40B4-BE49-F238E27FC236}">
                <a16:creationId xmlns:a16="http://schemas.microsoft.com/office/drawing/2014/main" id="{B1955DEA-D1AA-4F50-8259-4E26BF7EAF3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88AD525A-BF4B-463B-9CAF-FD577BE47D5E}"/>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2069258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954FFE-0C85-4783-9408-D3243A59977E}"/>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4D15C3D-95D0-45C7-B44A-9E1C39F8FE6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77C0CB1-6EA1-4E88-9B6C-A7DD7A60239E}"/>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5" name="Marcador de pie de página 4">
            <a:extLst>
              <a:ext uri="{FF2B5EF4-FFF2-40B4-BE49-F238E27FC236}">
                <a16:creationId xmlns:a16="http://schemas.microsoft.com/office/drawing/2014/main" id="{48C81BB4-23DF-4465-9A8C-76FDBFCD918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E0EBB49-DBA6-4CE2-99F4-AB3C45E20B88}"/>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3990771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F758EE-1CE5-40F6-A1D9-9CEA2D7C11C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BDF0F575-9FA8-40F4-A4FD-BA34A6D1B2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6E76622-9328-4469-A26A-146E26FB6868}"/>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5" name="Marcador de pie de página 4">
            <a:extLst>
              <a:ext uri="{FF2B5EF4-FFF2-40B4-BE49-F238E27FC236}">
                <a16:creationId xmlns:a16="http://schemas.microsoft.com/office/drawing/2014/main" id="{0891000B-3FD9-4A55-A74B-CFE42E28757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6F0C76A-DCCC-4A6B-AB14-EBB84CDEF78E}"/>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4266322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700F5C-12CC-418A-A25C-2FBA20443392}"/>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F2E256EE-3E12-4C94-830D-DFB93A2499E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A1DBC07A-929B-42D0-9CDC-F77141B2B97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759BDED9-B6CD-4D82-AA00-19CC105D4C3C}"/>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6" name="Marcador de pie de página 5">
            <a:extLst>
              <a:ext uri="{FF2B5EF4-FFF2-40B4-BE49-F238E27FC236}">
                <a16:creationId xmlns:a16="http://schemas.microsoft.com/office/drawing/2014/main" id="{AE18E75D-EF63-438D-80D6-C5ACC497684D}"/>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6381F0B-367D-4401-AD33-2977B561F75D}"/>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3139797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B9818E-CE75-46C4-A999-5D907241518A}"/>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1735440D-4A48-4CAD-8ED7-8C9F3BF7E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00A2F08-BE0D-45EB-8F37-1D07BF4C744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B6692286-F5E6-488E-A155-F6A5FBACB5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D16FE97-23A7-4971-818F-23BC48DEAB6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E18071B8-3285-42FE-84C3-15CF949867EA}"/>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8" name="Marcador de pie de página 7">
            <a:extLst>
              <a:ext uri="{FF2B5EF4-FFF2-40B4-BE49-F238E27FC236}">
                <a16:creationId xmlns:a16="http://schemas.microsoft.com/office/drawing/2014/main" id="{F762940D-B800-449D-9261-72C215266A93}"/>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1338292D-FD68-4B68-AC97-D3EDA4A69B1E}"/>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1513305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084314-8566-445B-A6A3-AB6C69985927}"/>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BED8392D-2014-49B3-98CA-E0D913AFB383}"/>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4" name="Marcador de pie de página 3">
            <a:extLst>
              <a:ext uri="{FF2B5EF4-FFF2-40B4-BE49-F238E27FC236}">
                <a16:creationId xmlns:a16="http://schemas.microsoft.com/office/drawing/2014/main" id="{037FE8C7-18C3-4962-A31C-BD3596088700}"/>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3C96F97B-85E7-486E-BDAA-F99E3F7912D6}"/>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250056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FA1E433-B856-446A-8BDD-67BF40904490}"/>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3" name="Marcador de pie de página 2">
            <a:extLst>
              <a:ext uri="{FF2B5EF4-FFF2-40B4-BE49-F238E27FC236}">
                <a16:creationId xmlns:a16="http://schemas.microsoft.com/office/drawing/2014/main" id="{72022BBE-1116-430B-8AD0-42B34DE2535A}"/>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64436C3B-8F8D-4E4A-8B6A-8C8574BF86FC}"/>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2005814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4408FF-7CB0-4DFF-9842-823020C26FC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317C31FC-650C-405D-ABEA-9E6AD34BDD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2EE11FA1-FE14-4A9D-B7AA-F1F575F141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2441B2E-E2DE-4D4F-B3FE-6C832141EFC1}"/>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6" name="Marcador de pie de página 5">
            <a:extLst>
              <a:ext uri="{FF2B5EF4-FFF2-40B4-BE49-F238E27FC236}">
                <a16:creationId xmlns:a16="http://schemas.microsoft.com/office/drawing/2014/main" id="{B4BCF00E-35CB-426B-948E-BA48CC67655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9C908E50-E19C-4C31-BCFE-98007E80EE1E}"/>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2578774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722717-E500-4E7C-B6CA-C9D9CF5E092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ED02DFE2-E0B6-401C-A9FF-1434DCB1C5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E5168B36-36C8-4801-9190-A0D96E6F2D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9880116-34A3-465D-A7FA-8EA0A056E4E1}"/>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6" name="Marcador de pie de página 5">
            <a:extLst>
              <a:ext uri="{FF2B5EF4-FFF2-40B4-BE49-F238E27FC236}">
                <a16:creationId xmlns:a16="http://schemas.microsoft.com/office/drawing/2014/main" id="{0CB2BB30-1FC4-4B8D-BC21-654B48C3926C}"/>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ADA0690C-12DF-4D0E-BEDE-442470EBD5A6}"/>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963365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73BEEDB-FF1C-4AA1-8E05-AB9221691E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522481DE-BC33-4292-AE9A-80D274268C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47464AB-B93E-4278-8D07-607EA2E8AC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92536-7C0C-4239-A160-D5CCF1502513}" type="datetimeFigureOut">
              <a:rPr lang="es-ES" smtClean="0"/>
              <a:t>30/04/2021</a:t>
            </a:fld>
            <a:endParaRPr lang="es-ES"/>
          </a:p>
        </p:txBody>
      </p:sp>
      <p:sp>
        <p:nvSpPr>
          <p:cNvPr id="5" name="Marcador de pie de página 4">
            <a:extLst>
              <a:ext uri="{FF2B5EF4-FFF2-40B4-BE49-F238E27FC236}">
                <a16:creationId xmlns:a16="http://schemas.microsoft.com/office/drawing/2014/main" id="{6EF74304-11F4-4086-9AFD-F35D615DA7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EA9DD2E6-6BF7-4433-8C08-FD2C2E8830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FFE4A-8204-443D-A517-0BB1427D016D}" type="slidenum">
              <a:rPr lang="es-ES" smtClean="0"/>
              <a:t>‹Nº›</a:t>
            </a:fld>
            <a:endParaRPr lang="es-ES"/>
          </a:p>
        </p:txBody>
      </p:sp>
    </p:spTree>
    <p:extLst>
      <p:ext uri="{BB962C8B-B14F-4D97-AF65-F5344CB8AC3E}">
        <p14:creationId xmlns:p14="http://schemas.microsoft.com/office/powerpoint/2010/main" val="1660662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hyperlink" Target="https://pixabay.com/es/flechas-derecho-siguiente-rojo-147744/"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jt-FrcjwE38&amp;ab_channel=CasitaPreescolar"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E584419A-6C88-40D1-A1FB-6DA619D993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sp>
        <p:nvSpPr>
          <p:cNvPr id="16" name="Rectángulo: esquinas redondeadas 15">
            <a:extLst>
              <a:ext uri="{FF2B5EF4-FFF2-40B4-BE49-F238E27FC236}">
                <a16:creationId xmlns:a16="http://schemas.microsoft.com/office/drawing/2014/main" id="{619B8D00-254E-431C-8B77-0CA9D742DC9E}"/>
              </a:ext>
            </a:extLst>
          </p:cNvPr>
          <p:cNvSpPr/>
          <p:nvPr/>
        </p:nvSpPr>
        <p:spPr>
          <a:xfrm>
            <a:off x="991737" y="404575"/>
            <a:ext cx="10208526" cy="6048850"/>
          </a:xfrm>
          <a:prstGeom prst="roundRect">
            <a:avLst/>
          </a:prstGeom>
          <a:solidFill>
            <a:srgbClr val="EFF5FB"/>
          </a:solidFill>
          <a:ln>
            <a:solidFill>
              <a:srgbClr val="EF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1" name="CuadroTexto 10">
            <a:extLst>
              <a:ext uri="{FF2B5EF4-FFF2-40B4-BE49-F238E27FC236}">
                <a16:creationId xmlns:a16="http://schemas.microsoft.com/office/drawing/2014/main" id="{3684BE7A-1C1D-464E-97E4-3786AD719DF8}"/>
              </a:ext>
            </a:extLst>
          </p:cNvPr>
          <p:cNvSpPr txBox="1"/>
          <p:nvPr/>
        </p:nvSpPr>
        <p:spPr>
          <a:xfrm>
            <a:off x="3048000" y="362486"/>
            <a:ext cx="6096000" cy="923330"/>
          </a:xfrm>
          <a:prstGeom prst="rect">
            <a:avLst/>
          </a:prstGeom>
          <a:noFill/>
        </p:spPr>
        <p:txBody>
          <a:bodyPr wrap="square">
            <a:spAutoFit/>
          </a:bodyPr>
          <a:lstStyle/>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Secuencia didáctica</a:t>
            </a:r>
            <a:endParaRPr lang="es-ES" sz="105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ESCUELA NORMAL DE EDUCACIÓN PREESCOLAR DEL ESTADO DE COAHUILA</a:t>
            </a:r>
            <a:endParaRPr lang="es-ES" sz="105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endParaRPr>
          </a:p>
        </p:txBody>
      </p:sp>
      <p:sp>
        <p:nvSpPr>
          <p:cNvPr id="14" name="CuadroTexto 13">
            <a:extLst>
              <a:ext uri="{FF2B5EF4-FFF2-40B4-BE49-F238E27FC236}">
                <a16:creationId xmlns:a16="http://schemas.microsoft.com/office/drawing/2014/main" id="{D69237E8-1CCE-4E38-9646-646985AFF455}"/>
              </a:ext>
            </a:extLst>
          </p:cNvPr>
          <p:cNvSpPr txBox="1"/>
          <p:nvPr/>
        </p:nvSpPr>
        <p:spPr>
          <a:xfrm>
            <a:off x="1524000" y="2802195"/>
            <a:ext cx="9144000" cy="3693319"/>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Nombre de las estudiantes normalista</a:t>
            </a:r>
            <a:r>
              <a:rPr lang="es-ES" dirty="0">
                <a:solidFill>
                  <a:srgbClr val="000000"/>
                </a:solidFill>
                <a:latin typeface="Britannic Bold" panose="020B0903060703020204" pitchFamily="34" charset="0"/>
                <a:ea typeface="Calibri" panose="020F0502020204030204" pitchFamily="34" charset="0"/>
                <a:cs typeface="Britannic Bold" panose="020B0903060703020204" pitchFamily="34" charset="0"/>
              </a:rPr>
              <a:t>s: </a:t>
            </a:r>
            <a:r>
              <a:rPr kumimoji="0" lang="es-MX" altLang="es-ES" b="0" i="0" u="none" strike="noStrike" cap="none" normalizeH="0" baseline="0" dirty="0">
                <a:ln>
                  <a:noFill/>
                </a:ln>
                <a:solidFill>
                  <a:schemeClr val="tx1"/>
                </a:solidFill>
                <a:effectLst/>
                <a:latin typeface="Abadi Extra Light" panose="020B0204020104020204" pitchFamily="34" charset="0"/>
                <a:ea typeface="Times New Roman" panose="02020603050405020304" pitchFamily="18" charset="0"/>
                <a:cs typeface="Times New Roman" panose="02020603050405020304" pitchFamily="18" charset="0"/>
              </a:rPr>
              <a:t>Adamary Sarahi Arizpe Alvarez, </a:t>
            </a:r>
            <a:r>
              <a:rPr lang="es-MX" altLang="es-ES" dirty="0">
                <a:latin typeface="Abadi Extra Light" panose="020B0204020104020204" pitchFamily="34" charset="0"/>
                <a:ea typeface="Times New Roman" panose="02020603050405020304" pitchFamily="18" charset="0"/>
                <a:cs typeface="Times New Roman" panose="02020603050405020304" pitchFamily="18" charset="0"/>
              </a:rPr>
              <a:t>Jimena Sarahi Gaytan Espinosa, </a:t>
            </a:r>
            <a:r>
              <a:rPr kumimoji="0" lang="es-MX" altLang="es-ES" b="0" i="0" u="none" strike="noStrike" cap="none" normalizeH="0" baseline="0" dirty="0">
                <a:ln>
                  <a:noFill/>
                </a:ln>
                <a:solidFill>
                  <a:schemeClr val="tx1"/>
                </a:solidFill>
                <a:effectLst/>
                <a:latin typeface="Abadi Extra Light" panose="020B0204020104020204" pitchFamily="34" charset="0"/>
                <a:ea typeface="Times New Roman" panose="02020603050405020304" pitchFamily="18" charset="0"/>
                <a:cs typeface="Times New Roman" panose="02020603050405020304" pitchFamily="18" charset="0"/>
              </a:rPr>
              <a:t>Melissa Martínez Aldaco y </a:t>
            </a:r>
            <a:r>
              <a:rPr lang="es-MX" altLang="es-ES" dirty="0">
                <a:latin typeface="Abadi Extra Light" panose="020B0204020104020204" pitchFamily="34" charset="0"/>
                <a:ea typeface="Times New Roman" panose="02020603050405020304" pitchFamily="18" charset="0"/>
                <a:cs typeface="Times New Roman" panose="02020603050405020304" pitchFamily="18" charset="0"/>
              </a:rPr>
              <a:t>Daisy Carolina Pérez Nuncio </a:t>
            </a:r>
            <a:endParaRPr lang="es-ES" dirty="0">
              <a:solidFill>
                <a:srgbClr val="000000"/>
              </a:solidFill>
              <a:latin typeface="Britannic Bold" panose="020B0903060703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 Grado: </a:t>
            </a:r>
            <a:r>
              <a:rPr lang="es-ES"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Segundo semestre </a:t>
            </a:r>
            <a:r>
              <a:rPr lang="es-ES" sz="1600" dirty="0">
                <a:solidFill>
                  <a:srgbClr val="000000"/>
                </a:solidFill>
                <a:effectLst/>
                <a:latin typeface="Britannic Bold" panose="020B0903060703020204" pitchFamily="34" charset="0"/>
                <a:ea typeface="Calibri" panose="020F0502020204030204" pitchFamily="34" charset="0"/>
                <a:cs typeface="Century Gothic" panose="020B0502020202020204" pitchFamily="34" charset="0"/>
              </a:rPr>
              <a:t>S</a:t>
            </a: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ección: </a:t>
            </a:r>
            <a:r>
              <a:rPr lang="es-ES" sz="1600"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A”</a:t>
            </a:r>
            <a:endParaRPr lang="es-ES" sz="1200" dirty="0">
              <a:solidFill>
                <a:srgbClr val="000000"/>
              </a:solidFill>
              <a:effectLst/>
              <a:latin typeface="Abadi Extra Light" panose="020B0204020104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 Número de Lista: </a:t>
            </a:r>
            <a:r>
              <a:rPr lang="es-ES" dirty="0">
                <a:solidFill>
                  <a:srgbClr val="000000"/>
                </a:solidFill>
                <a:latin typeface="Century Gothic" panose="020B0502020202020204" pitchFamily="34" charset="0"/>
                <a:ea typeface="Calibri" panose="020F0502020204030204" pitchFamily="34" charset="0"/>
                <a:cs typeface="Britannic Bold" panose="020B0903060703020204" pitchFamily="34" charset="0"/>
              </a:rPr>
              <a:t>·</a:t>
            </a:r>
            <a:r>
              <a:rPr lang="es-ES" dirty="0">
                <a:solidFill>
                  <a:srgbClr val="000000"/>
                </a:solidFill>
                <a:latin typeface="Abadi Extra Light" panose="020B0204020104020204" pitchFamily="34" charset="0"/>
                <a:ea typeface="Calibri" panose="020F0502020204030204" pitchFamily="34" charset="0"/>
                <a:cs typeface="Britannic Bold" panose="020B0903060703020204" pitchFamily="34" charset="0"/>
              </a:rPr>
              <a:t>2</a:t>
            </a:r>
            <a:r>
              <a:rPr lang="es-ES"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 ·9, ·12 y ·17 </a:t>
            </a:r>
            <a:endParaRPr lang="es-ES" sz="1200" dirty="0">
              <a:solidFill>
                <a:srgbClr val="000000"/>
              </a:solidFill>
              <a:effectLst/>
              <a:latin typeface="Abadi Extra Light" panose="020B0204020104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Curso: </a:t>
            </a:r>
            <a:r>
              <a:rPr lang="es-ES" sz="1800" dirty="0">
                <a:solidFill>
                  <a:srgbClr val="000000"/>
                </a:solidFill>
                <a:effectLst/>
                <a:latin typeface="Abadi Extra Light" panose="020B0204020104020204" pitchFamily="34" charset="0"/>
                <a:ea typeface="Calibri" panose="020F0502020204030204" pitchFamily="34" charset="0"/>
                <a:cs typeface="Britannic Bold" panose="020B0903060703020204" pitchFamily="34" charset="0"/>
              </a:rPr>
              <a:t>Forma, espacio y medida </a:t>
            </a: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Grado en el que realiza su aplicación: </a:t>
            </a:r>
            <a:r>
              <a:rPr lang="es-ES" dirty="0">
                <a:solidFill>
                  <a:srgbClr val="000000"/>
                </a:solidFill>
                <a:latin typeface="Abadi Extra Light" panose="020B0204020104020204" pitchFamily="34" charset="0"/>
                <a:ea typeface="Calibri" panose="020F0502020204030204" pitchFamily="34" charset="0"/>
                <a:cs typeface="Britannic Bold" panose="020B0903060703020204" pitchFamily="34" charset="0"/>
              </a:rPr>
              <a:t>T</a:t>
            </a:r>
            <a:r>
              <a:rPr lang="es-ES"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ercer grado del preescolar</a:t>
            </a:r>
            <a:endParaRPr lang="es-ES" dirty="0">
              <a:solidFill>
                <a:srgbClr val="000000"/>
              </a:solidFill>
              <a:effectLst/>
              <a:latin typeface="Abadi Extra Light" panose="020B0204020104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Nombre del Profesor(a) Titular del curso: Periodo de elaboración: </a:t>
            </a:r>
            <a:r>
              <a:rPr lang="es-ES" dirty="0">
                <a:solidFill>
                  <a:srgbClr val="000000"/>
                </a:solidFill>
                <a:latin typeface="Abadi Extra Light" panose="020B0204020104020204" pitchFamily="34" charset="0"/>
                <a:ea typeface="Calibri" panose="020F0502020204030204" pitchFamily="34" charset="0"/>
                <a:cs typeface="Britannic Bold" panose="020B0903060703020204" pitchFamily="34" charset="0"/>
              </a:rPr>
              <a:t>Sábado 01</a:t>
            </a:r>
            <a:r>
              <a:rPr lang="es-ES"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 de </a:t>
            </a:r>
            <a:r>
              <a:rPr lang="es-ES" dirty="0">
                <a:solidFill>
                  <a:srgbClr val="000000"/>
                </a:solidFill>
                <a:latin typeface="Abadi Extra Light" panose="020B0204020104020204" pitchFamily="34" charset="0"/>
                <a:ea typeface="Calibri" panose="020F0502020204030204" pitchFamily="34" charset="0"/>
                <a:cs typeface="Century Gothic" panose="020B0502020202020204" pitchFamily="34" charset="0"/>
              </a:rPr>
              <a:t>Mayo</a:t>
            </a:r>
            <a:r>
              <a:rPr lang="es-ES"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 de 2021</a:t>
            </a:r>
            <a:endParaRPr lang="es-ES" dirty="0">
              <a:solidFill>
                <a:srgbClr val="000000"/>
              </a:solidFill>
              <a:effectLst/>
              <a:latin typeface="Abadi Extra Light" panose="020B0204020104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Modelo seleccionado: </a:t>
            </a:r>
            <a:r>
              <a:rPr lang="es-ES"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Indagación</a:t>
            </a:r>
            <a:endParaRPr lang="es-ES" dirty="0">
              <a:solidFill>
                <a:srgbClr val="000000"/>
              </a:solidFill>
              <a:effectLst/>
              <a:latin typeface="Abadi Extra Light" panose="020B0204020104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Nombre del tema /contenido</a:t>
            </a:r>
            <a:r>
              <a:rPr lang="es-ES"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 </a:t>
            </a:r>
            <a:r>
              <a:rPr lang="es-ES"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“Ubicación espacial”</a:t>
            </a:r>
          </a:p>
          <a:p>
            <a:pPr algn="ctr"/>
            <a:r>
              <a:rPr lang="es-ES" sz="1800" dirty="0">
                <a:effectLst/>
                <a:latin typeface="Britannic Bold" panose="020B0903060703020204" pitchFamily="34" charset="0"/>
                <a:ea typeface="Calibri" panose="020F0502020204030204" pitchFamily="34" charset="0"/>
                <a:cs typeface="Times New Roman" panose="02020603050405020304" pitchFamily="18" charset="0"/>
              </a:rPr>
              <a:t>Propósito: </a:t>
            </a:r>
            <a:r>
              <a:rPr lang="es-ES" sz="1800" dirty="0">
                <a:latin typeface="Abadi Extra Light" panose="020B0204020104020204" pitchFamily="34" charset="0"/>
                <a:cs typeface="Aharoni" panose="02010803020104030203" pitchFamily="2" charset="-79"/>
              </a:rPr>
              <a:t>Razonar para reconocer atributos, comparar y medir la longitud de objetos y la capacidad de recipientes, así como para reconocer el orden temporal de diferentes sucesos y ubicar objetos en el espacio. </a:t>
            </a:r>
            <a:endParaRPr lang="es-ES" dirty="0"/>
          </a:p>
        </p:txBody>
      </p:sp>
      <p:grpSp>
        <p:nvGrpSpPr>
          <p:cNvPr id="17" name="Grupo 16">
            <a:extLst>
              <a:ext uri="{FF2B5EF4-FFF2-40B4-BE49-F238E27FC236}">
                <a16:creationId xmlns:a16="http://schemas.microsoft.com/office/drawing/2014/main" id="{71F9FE56-B230-4D85-A583-4A33F77DE539}"/>
              </a:ext>
            </a:extLst>
          </p:cNvPr>
          <p:cNvGrpSpPr/>
          <p:nvPr/>
        </p:nvGrpSpPr>
        <p:grpSpPr>
          <a:xfrm>
            <a:off x="3735533" y="1465203"/>
            <a:ext cx="4720933" cy="1157605"/>
            <a:chOff x="0" y="2"/>
            <a:chExt cx="4404993" cy="984690"/>
          </a:xfrm>
        </p:grpSpPr>
        <p:pic>
          <p:nvPicPr>
            <p:cNvPr id="18" name="2 Imagen">
              <a:extLst>
                <a:ext uri="{FF2B5EF4-FFF2-40B4-BE49-F238E27FC236}">
                  <a16:creationId xmlns:a16="http://schemas.microsoft.com/office/drawing/2014/main" id="{F6357913-C16D-4985-8ABC-499191582CD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
              <a:ext cx="2015446" cy="984690"/>
            </a:xfrm>
            <a:prstGeom prst="rect">
              <a:avLst/>
            </a:prstGeom>
          </p:spPr>
        </p:pic>
        <p:sp>
          <p:nvSpPr>
            <p:cNvPr id="19" name="1 CuadroTexto">
              <a:extLst>
                <a:ext uri="{FF2B5EF4-FFF2-40B4-BE49-F238E27FC236}">
                  <a16:creationId xmlns:a16="http://schemas.microsoft.com/office/drawing/2014/main" id="{35B7AB49-0786-4DA9-825F-91A89E4FE02E}"/>
                </a:ext>
              </a:extLst>
            </p:cNvPr>
            <p:cNvSpPr txBox="1"/>
            <p:nvPr/>
          </p:nvSpPr>
          <p:spPr>
            <a:xfrm>
              <a:off x="2120263" y="10145"/>
              <a:ext cx="2284730" cy="737870"/>
            </a:xfrm>
            <a:prstGeom prst="rect">
              <a:avLst/>
            </a:prstGeom>
            <a:noFill/>
          </p:spPr>
          <p:txBody>
            <a:bodyPr wrap="square" rtlCol="0">
              <a:noAutofit/>
            </a:bodyPr>
            <a:lstStyle/>
            <a:p>
              <a:pPr algn="ctr"/>
              <a:r>
                <a:rPr lang="es-ES" sz="1000" b="1" kern="1200" dirty="0">
                  <a:solidFill>
                    <a:srgbClr val="939393"/>
                  </a:solidFill>
                  <a:effectLst/>
                  <a:latin typeface="Arial" panose="020B0604020202020204" pitchFamily="34" charset="0"/>
                  <a:ea typeface="Times New Roman" panose="02020603050405020304" pitchFamily="18" charset="0"/>
                </a:rPr>
                <a:t> </a:t>
              </a:r>
              <a:endParaRPr lang="es-ES" sz="1200" dirty="0">
                <a:effectLst/>
                <a:latin typeface="Times New Roman" panose="02020603050405020304" pitchFamily="18" charset="0"/>
                <a:ea typeface="Times New Roman" panose="02020603050405020304" pitchFamily="18" charset="0"/>
              </a:endParaRPr>
            </a:p>
            <a:p>
              <a:pPr algn="ctr"/>
              <a:r>
                <a:rPr lang="es-ES" sz="500" b="1" kern="1200" dirty="0">
                  <a:solidFill>
                    <a:srgbClr val="939393"/>
                  </a:solidFill>
                  <a:effectLst/>
                  <a:latin typeface="Arial" panose="020B0604020202020204" pitchFamily="34" charset="0"/>
                  <a:ea typeface="Times New Roman" panose="02020603050405020304" pitchFamily="18" charset="0"/>
                </a:rPr>
                <a:t> </a:t>
              </a:r>
              <a:endParaRPr lang="es-ES" sz="1200" dirty="0">
                <a:effectLst/>
                <a:latin typeface="Times New Roman" panose="02020603050405020304" pitchFamily="18" charset="0"/>
                <a:ea typeface="Times New Roman" panose="02020603050405020304" pitchFamily="18" charset="0"/>
              </a:endParaRPr>
            </a:p>
            <a:p>
              <a:pPr algn="ctr"/>
              <a:r>
                <a:rPr lang="es-ES" sz="1600" b="1" dirty="0">
                  <a:solidFill>
                    <a:srgbClr val="939393"/>
                  </a:solidFill>
                  <a:latin typeface="Avenir Next LT Pro" panose="020B0504020202020204" pitchFamily="34" charset="0"/>
                  <a:ea typeface="Times New Roman" panose="02020603050405020304" pitchFamily="18" charset="0"/>
                  <a:cs typeface="Arial" panose="020B0604020202020204" pitchFamily="34" charset="0"/>
                </a:rPr>
                <a:t>FORMA, EPACIO Y MEDIDA</a:t>
              </a:r>
              <a:endParaRPr lang="es-ES" sz="1200" dirty="0">
                <a:effectLst/>
                <a:latin typeface="Times New Roman" panose="02020603050405020304" pitchFamily="18" charset="0"/>
                <a:ea typeface="Times New Roman" panose="02020603050405020304" pitchFamily="18" charset="0"/>
              </a:endParaRPr>
            </a:p>
          </p:txBody>
        </p:sp>
        <p:cxnSp>
          <p:nvCxnSpPr>
            <p:cNvPr id="20" name="12 Conector recto">
              <a:extLst>
                <a:ext uri="{FF2B5EF4-FFF2-40B4-BE49-F238E27FC236}">
                  <a16:creationId xmlns:a16="http://schemas.microsoft.com/office/drawing/2014/main" id="{9869C5BE-6FEF-4C0D-A9ED-A8E73BEACFB9}"/>
                </a:ext>
              </a:extLst>
            </p:cNvPr>
            <p:cNvCxnSpPr/>
            <p:nvPr/>
          </p:nvCxnSpPr>
          <p:spPr>
            <a:xfrm>
              <a:off x="2079312" y="3"/>
              <a:ext cx="0" cy="837693"/>
            </a:xfrm>
            <a:prstGeom prst="line">
              <a:avLst/>
            </a:prstGeom>
            <a:ln w="19050"/>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grpSp>
      <p:pic>
        <p:nvPicPr>
          <p:cNvPr id="3082" name="Picture 10" descr="Al Cole Obr Zky Pictures Pinterest - Imagenes Niños Animadas Escolares  Clipart - Full Size Clipart (#370854) - PinClipart">
            <a:extLst>
              <a:ext uri="{FF2B5EF4-FFF2-40B4-BE49-F238E27FC236}">
                <a16:creationId xmlns:a16="http://schemas.microsoft.com/office/drawing/2014/main" id="{49398F13-65DA-4D61-81A3-67BD44C4858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343705"/>
            <a:ext cx="1643269" cy="2461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2812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E103BE2F-A27F-4658-85E6-7318C31008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esquinas redondeadas 3">
            <a:extLst>
              <a:ext uri="{FF2B5EF4-FFF2-40B4-BE49-F238E27FC236}">
                <a16:creationId xmlns:a16="http://schemas.microsoft.com/office/drawing/2014/main" id="{16195293-C484-4F36-B365-BF165CA1F66C}"/>
              </a:ext>
            </a:extLst>
          </p:cNvPr>
          <p:cNvSpPr/>
          <p:nvPr/>
        </p:nvSpPr>
        <p:spPr>
          <a:xfrm>
            <a:off x="991737" y="404575"/>
            <a:ext cx="10208526" cy="6048850"/>
          </a:xfrm>
          <a:prstGeom prst="roundRect">
            <a:avLst/>
          </a:prstGeom>
          <a:solidFill>
            <a:srgbClr val="EFF5FB"/>
          </a:solidFill>
          <a:ln>
            <a:solidFill>
              <a:srgbClr val="EF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Título 1">
            <a:extLst>
              <a:ext uri="{FF2B5EF4-FFF2-40B4-BE49-F238E27FC236}">
                <a16:creationId xmlns:a16="http://schemas.microsoft.com/office/drawing/2014/main" id="{382B837F-D684-420B-9F60-5A7DCE00E680}"/>
              </a:ext>
            </a:extLst>
          </p:cNvPr>
          <p:cNvSpPr>
            <a:spLocks noGrp="1"/>
          </p:cNvSpPr>
          <p:nvPr>
            <p:ph type="title"/>
          </p:nvPr>
        </p:nvSpPr>
        <p:spPr>
          <a:xfrm>
            <a:off x="1128091" y="1715638"/>
            <a:ext cx="9935817" cy="3426724"/>
          </a:xfrm>
        </p:spPr>
        <p:txBody>
          <a:bodyPr>
            <a:normAutofit/>
          </a:bodyPr>
          <a:lstStyle/>
          <a:p>
            <a:pPr algn="ctr"/>
            <a:r>
              <a:rPr lang="es-ES" sz="3200" b="1" dirty="0">
                <a:latin typeface="Abadi Extra Light" panose="020B0204020104020204" pitchFamily="34" charset="0"/>
              </a:rPr>
              <a:t>Como recomendación:</a:t>
            </a:r>
            <a:br>
              <a:rPr lang="es-ES" sz="3200" dirty="0">
                <a:latin typeface="Abadi Extra Light" panose="020B0204020104020204" pitchFamily="34" charset="0"/>
              </a:rPr>
            </a:br>
            <a:r>
              <a:rPr lang="es-ES" sz="2000" i="0" dirty="0">
                <a:effectLst/>
                <a:latin typeface="Abadi Extra Light" panose="020B0204020104020204" pitchFamily="34" charset="0"/>
              </a:rPr>
              <a:t>Desde los primeros años de vida y, sobre todo, durante la escolarización, se promueve el desarrollo de habilidades espaciales. Las actividades espaciales implican el desarrollo cognitivo activo de todos los niños.</a:t>
            </a:r>
            <a:br>
              <a:rPr lang="es-ES" sz="2000" dirty="0">
                <a:latin typeface="Abadi Extra Light" panose="020B0204020104020204" pitchFamily="34" charset="0"/>
              </a:rPr>
            </a:br>
            <a:r>
              <a:rPr lang="es-ES" sz="2000" dirty="0">
                <a:latin typeface="Abadi Extra Light" panose="020B0204020104020204" pitchFamily="34" charset="0"/>
              </a:rPr>
              <a:t>Para afianzar su derecha-izquierda, Gutiérrez(1989), tiene decisiva importancia el juego (habilidades y destrezas motoras). Para afirmar la lateralidad, el juego es sumamente importante, tanto en juegos específicos de lateralidad, como golpeos y manipulaciones de pelotas o de diferentes objetos, como en los juegos de coordinación dinámica general y óculo-manual. </a:t>
            </a:r>
            <a:br>
              <a:rPr lang="es-ES" dirty="0"/>
            </a:br>
            <a:endParaRPr lang="es-ES" dirty="0"/>
          </a:p>
        </p:txBody>
      </p:sp>
      <p:pic>
        <p:nvPicPr>
          <p:cNvPr id="1026" name="Picture 2" descr="Jardin De Ninos Animado Png">
            <a:extLst>
              <a:ext uri="{FF2B5EF4-FFF2-40B4-BE49-F238E27FC236}">
                <a16:creationId xmlns:a16="http://schemas.microsoft.com/office/drawing/2014/main" id="{F268686B-F95D-46D7-AE31-2E7BCD0618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1763" y="4531463"/>
            <a:ext cx="5148471" cy="1921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7766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BB310194-6A0C-4CFE-9A26-B25FE1298B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sp>
        <p:nvSpPr>
          <p:cNvPr id="16" name="Rectángulo: esquinas redondeadas 15">
            <a:extLst>
              <a:ext uri="{FF2B5EF4-FFF2-40B4-BE49-F238E27FC236}">
                <a16:creationId xmlns:a16="http://schemas.microsoft.com/office/drawing/2014/main" id="{DBF180EE-F443-4A70-A6A7-93F3CA799F25}"/>
              </a:ext>
            </a:extLst>
          </p:cNvPr>
          <p:cNvSpPr/>
          <p:nvPr/>
        </p:nvSpPr>
        <p:spPr>
          <a:xfrm>
            <a:off x="991737" y="404575"/>
            <a:ext cx="10208526" cy="6048850"/>
          </a:xfrm>
          <a:prstGeom prst="roundRect">
            <a:avLst/>
          </a:prstGeom>
          <a:solidFill>
            <a:srgbClr val="EFF5FB"/>
          </a:solidFill>
          <a:ln>
            <a:solidFill>
              <a:srgbClr val="EF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CuadroTexto 5">
            <a:extLst>
              <a:ext uri="{FF2B5EF4-FFF2-40B4-BE49-F238E27FC236}">
                <a16:creationId xmlns:a16="http://schemas.microsoft.com/office/drawing/2014/main" id="{A5C96E96-5572-4437-A9E6-AE04DF8B7ECF}"/>
              </a:ext>
            </a:extLst>
          </p:cNvPr>
          <p:cNvSpPr txBox="1"/>
          <p:nvPr/>
        </p:nvSpPr>
        <p:spPr>
          <a:xfrm>
            <a:off x="856397" y="2811188"/>
            <a:ext cx="5469340" cy="1754326"/>
          </a:xfrm>
          <a:prstGeom prst="rect">
            <a:avLst/>
          </a:prstGeom>
          <a:noFill/>
        </p:spPr>
        <p:txBody>
          <a:bodyPr wrap="square">
            <a:spAutoFit/>
          </a:bodyPr>
          <a:lstStyle/>
          <a:p>
            <a:pPr marL="285750" indent="-285750" algn="ctr">
              <a:buBlip>
                <a:blip r:embed="rId3">
                  <a:extLst>
                    <a:ext uri="{837473B0-CC2E-450A-ABE3-18F120FF3D39}">
                      <a1611:picAttrSrcUrl xmlns:a1611="http://schemas.microsoft.com/office/drawing/2016/11/main" r:id="rId4"/>
                    </a:ext>
                  </a:extLst>
                </a:blip>
              </a:buBlip>
            </a:pPr>
            <a:r>
              <a:rPr lang="es-ES" dirty="0">
                <a:latin typeface="Abadi Extra Light" panose="020B0204020104020204" pitchFamily="34" charset="0"/>
              </a:rPr>
              <a:t>Conoce y analiza los conceptos y contenidos del programa de estudios de la educación básica de matemáticas; crea actividades contextualizadas y pertinentes para asegurar el logro del aprendizaje de sus alumnos, la coherencia y la continuidad entre los distintos grados y niveles educativos.</a:t>
            </a:r>
          </a:p>
        </p:txBody>
      </p:sp>
      <p:sp>
        <p:nvSpPr>
          <p:cNvPr id="8" name="CuadroTexto 7">
            <a:extLst>
              <a:ext uri="{FF2B5EF4-FFF2-40B4-BE49-F238E27FC236}">
                <a16:creationId xmlns:a16="http://schemas.microsoft.com/office/drawing/2014/main" id="{635CA0F6-A344-4B10-86DD-D219968BBEC3}"/>
              </a:ext>
            </a:extLst>
          </p:cNvPr>
          <p:cNvSpPr txBox="1"/>
          <p:nvPr/>
        </p:nvSpPr>
        <p:spPr>
          <a:xfrm>
            <a:off x="3278875" y="4986320"/>
            <a:ext cx="6093724" cy="1200329"/>
          </a:xfrm>
          <a:prstGeom prst="rect">
            <a:avLst/>
          </a:prstGeom>
          <a:noFill/>
        </p:spPr>
        <p:txBody>
          <a:bodyPr wrap="square">
            <a:spAutoFit/>
          </a:bodyPr>
          <a:lstStyle/>
          <a:p>
            <a:pPr marL="285750" indent="-285750" algn="ctr">
              <a:buBlip>
                <a:blip r:embed="rId3">
                  <a:extLst>
                    <a:ext uri="{837473B0-CC2E-450A-ABE3-18F120FF3D39}">
                      <a1611:picAttrSrcUrl xmlns:a1611="http://schemas.microsoft.com/office/drawing/2016/11/main" r:id="rId4"/>
                    </a:ext>
                  </a:extLst>
                </a:blip>
              </a:buBlip>
            </a:pPr>
            <a:r>
              <a:rPr lang="es-ES" dirty="0">
                <a:latin typeface="Abadi Extra Light" panose="020B0204020104020204" pitchFamily="34" charset="0"/>
              </a:rPr>
              <a:t>Diseña y utiliza los recursos y medios didácticos pertinentes para desarrollar el sentido espacial y el pensamiento geométrico, acorde con los procesos de desarrollo cognitivo y socioemocional de los alumnos</a:t>
            </a:r>
          </a:p>
        </p:txBody>
      </p:sp>
      <p:sp>
        <p:nvSpPr>
          <p:cNvPr id="10" name="CuadroTexto 9">
            <a:extLst>
              <a:ext uri="{FF2B5EF4-FFF2-40B4-BE49-F238E27FC236}">
                <a16:creationId xmlns:a16="http://schemas.microsoft.com/office/drawing/2014/main" id="{666C3400-47F4-4FF7-A328-F2D358BE590C}"/>
              </a:ext>
            </a:extLst>
          </p:cNvPr>
          <p:cNvSpPr txBox="1"/>
          <p:nvPr/>
        </p:nvSpPr>
        <p:spPr>
          <a:xfrm>
            <a:off x="6624281" y="3088186"/>
            <a:ext cx="4360460" cy="1200329"/>
          </a:xfrm>
          <a:prstGeom prst="rect">
            <a:avLst/>
          </a:prstGeom>
          <a:noFill/>
        </p:spPr>
        <p:txBody>
          <a:bodyPr wrap="square">
            <a:spAutoFit/>
          </a:bodyPr>
          <a:lstStyle/>
          <a:p>
            <a:pPr marL="285750" indent="-285750" algn="ctr">
              <a:buBlip>
                <a:blip r:embed="rId3">
                  <a:extLst>
                    <a:ext uri="{837473B0-CC2E-450A-ABE3-18F120FF3D39}">
                      <a1611:picAttrSrcUrl xmlns:a1611="http://schemas.microsoft.com/office/drawing/2016/11/main" r:id="rId4"/>
                    </a:ext>
                  </a:extLst>
                </a:blip>
              </a:buBlip>
            </a:pPr>
            <a:r>
              <a:rPr lang="es-ES" dirty="0">
                <a:latin typeface="Abadi Extra Light" panose="020B0204020104020204" pitchFamily="34" charset="0"/>
              </a:rPr>
              <a:t>Utiliza los resultados de la investigación para profundizar en el conocimiento y los procesos de aprendizaje de las matemáticas de sus alumnos. </a:t>
            </a:r>
          </a:p>
        </p:txBody>
      </p:sp>
      <p:sp>
        <p:nvSpPr>
          <p:cNvPr id="12" name="CuadroTexto 11">
            <a:extLst>
              <a:ext uri="{FF2B5EF4-FFF2-40B4-BE49-F238E27FC236}">
                <a16:creationId xmlns:a16="http://schemas.microsoft.com/office/drawing/2014/main" id="{E50A2509-17DE-43F5-9449-2077AE9C515D}"/>
              </a:ext>
            </a:extLst>
          </p:cNvPr>
          <p:cNvSpPr txBox="1"/>
          <p:nvPr/>
        </p:nvSpPr>
        <p:spPr>
          <a:xfrm>
            <a:off x="2137580" y="671351"/>
            <a:ext cx="8376314" cy="1200329"/>
          </a:xfrm>
          <a:prstGeom prst="rect">
            <a:avLst/>
          </a:prstGeom>
          <a:noFill/>
        </p:spPr>
        <p:txBody>
          <a:bodyPr wrap="square">
            <a:spAutoFit/>
          </a:bodyPr>
          <a:lstStyle/>
          <a:p>
            <a:pPr algn="ctr"/>
            <a:r>
              <a:rPr lang="es-ES" sz="2400" dirty="0">
                <a:latin typeface="Britannic Bold" panose="020B0903060703020204" pitchFamily="34" charset="0"/>
              </a:rPr>
              <a:t>Unidad de aprendizaje II. Estrategias de enseñanza y aprendizaje para el desarrollo de la ubicación espacial y del pensamiento geométrico </a:t>
            </a:r>
          </a:p>
        </p:txBody>
      </p:sp>
      <p:sp>
        <p:nvSpPr>
          <p:cNvPr id="14" name="CuadroTexto 13">
            <a:extLst>
              <a:ext uri="{FF2B5EF4-FFF2-40B4-BE49-F238E27FC236}">
                <a16:creationId xmlns:a16="http://schemas.microsoft.com/office/drawing/2014/main" id="{650C2B20-EA35-4174-B443-CF601A2A2F6E}"/>
              </a:ext>
            </a:extLst>
          </p:cNvPr>
          <p:cNvSpPr txBox="1"/>
          <p:nvPr/>
        </p:nvSpPr>
        <p:spPr>
          <a:xfrm>
            <a:off x="3049138" y="2277620"/>
            <a:ext cx="6093724" cy="338554"/>
          </a:xfrm>
          <a:prstGeom prst="rect">
            <a:avLst/>
          </a:prstGeom>
          <a:noFill/>
        </p:spPr>
        <p:txBody>
          <a:bodyPr wrap="square">
            <a:spAutoFit/>
          </a:bodyPr>
          <a:lstStyle/>
          <a:p>
            <a:pPr algn="ctr"/>
            <a:r>
              <a:rPr lang="es-ES" sz="1600" dirty="0">
                <a:latin typeface="Britannic Bold" panose="020B0903060703020204" pitchFamily="34" charset="0"/>
              </a:rPr>
              <a:t>Competencias de la unidad de aprendizaje:</a:t>
            </a:r>
          </a:p>
        </p:txBody>
      </p:sp>
    </p:spTree>
    <p:extLst>
      <p:ext uri="{BB962C8B-B14F-4D97-AF65-F5344CB8AC3E}">
        <p14:creationId xmlns:p14="http://schemas.microsoft.com/office/powerpoint/2010/main" val="215696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2583A252-AD52-4BDC-A81F-996792A449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esquinas redondeadas 5">
            <a:extLst>
              <a:ext uri="{FF2B5EF4-FFF2-40B4-BE49-F238E27FC236}">
                <a16:creationId xmlns:a16="http://schemas.microsoft.com/office/drawing/2014/main" id="{DC429278-D2BA-4F70-908A-CB7035432D7C}"/>
              </a:ext>
            </a:extLst>
          </p:cNvPr>
          <p:cNvSpPr/>
          <p:nvPr/>
        </p:nvSpPr>
        <p:spPr>
          <a:xfrm>
            <a:off x="991737" y="404575"/>
            <a:ext cx="10208526" cy="6048850"/>
          </a:xfrm>
          <a:prstGeom prst="roundRect">
            <a:avLst/>
          </a:prstGeom>
          <a:solidFill>
            <a:srgbClr val="EFF5FB"/>
          </a:solidFill>
          <a:ln>
            <a:solidFill>
              <a:srgbClr val="EF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2" name="Tabla 2">
            <a:extLst>
              <a:ext uri="{FF2B5EF4-FFF2-40B4-BE49-F238E27FC236}">
                <a16:creationId xmlns:a16="http://schemas.microsoft.com/office/drawing/2014/main" id="{FC502980-84E9-4D42-9D69-130C715AC905}"/>
              </a:ext>
            </a:extLst>
          </p:cNvPr>
          <p:cNvGraphicFramePr>
            <a:graphicFrameLocks noGrp="1"/>
          </p:cNvGraphicFramePr>
          <p:nvPr>
            <p:extLst>
              <p:ext uri="{D42A27DB-BD31-4B8C-83A1-F6EECF244321}">
                <p14:modId xmlns:p14="http://schemas.microsoft.com/office/powerpoint/2010/main" val="3959006298"/>
              </p:ext>
            </p:extLst>
          </p:nvPr>
        </p:nvGraphicFramePr>
        <p:xfrm>
          <a:off x="2031998" y="1325880"/>
          <a:ext cx="8127999" cy="2103120"/>
        </p:xfrm>
        <a:graphic>
          <a:graphicData uri="http://schemas.openxmlformats.org/drawingml/2006/table">
            <a:tbl>
              <a:tblPr firstRow="1" bandRow="1">
                <a:tableStyleId>{8799B23B-EC83-4686-B30A-512413B5E67A}</a:tableStyleId>
              </a:tblPr>
              <a:tblGrid>
                <a:gridCol w="2709333">
                  <a:extLst>
                    <a:ext uri="{9D8B030D-6E8A-4147-A177-3AD203B41FA5}">
                      <a16:colId xmlns:a16="http://schemas.microsoft.com/office/drawing/2014/main" val="3456892280"/>
                    </a:ext>
                  </a:extLst>
                </a:gridCol>
                <a:gridCol w="2709333">
                  <a:extLst>
                    <a:ext uri="{9D8B030D-6E8A-4147-A177-3AD203B41FA5}">
                      <a16:colId xmlns:a16="http://schemas.microsoft.com/office/drawing/2014/main" val="3388649211"/>
                    </a:ext>
                  </a:extLst>
                </a:gridCol>
                <a:gridCol w="2709333">
                  <a:extLst>
                    <a:ext uri="{9D8B030D-6E8A-4147-A177-3AD203B41FA5}">
                      <a16:colId xmlns:a16="http://schemas.microsoft.com/office/drawing/2014/main" val="1372711678"/>
                    </a:ext>
                  </a:extLst>
                </a:gridCol>
              </a:tblGrid>
              <a:tr h="370840">
                <a:tc>
                  <a:txBody>
                    <a:bodyPr/>
                    <a:lstStyle/>
                    <a:p>
                      <a:pPr algn="ctr"/>
                      <a:r>
                        <a:rPr lang="es-ES" dirty="0">
                          <a:solidFill>
                            <a:srgbClr val="FFCCFF"/>
                          </a:solidFill>
                          <a:latin typeface="Aharoni" panose="02010803020104030203" pitchFamily="2" charset="-79"/>
                          <a:cs typeface="Aharoni" panose="02010803020104030203" pitchFamily="2" charset="-79"/>
                        </a:rPr>
                        <a:t>Campo de formación académica</a:t>
                      </a:r>
                    </a:p>
                  </a:txBody>
                  <a:tcPr>
                    <a:solidFill>
                      <a:srgbClr val="002060"/>
                    </a:solidFill>
                  </a:tcPr>
                </a:tc>
                <a:tc>
                  <a:txBody>
                    <a:bodyPr/>
                    <a:lstStyle/>
                    <a:p>
                      <a:pPr algn="ctr"/>
                      <a:r>
                        <a:rPr lang="es-ES" dirty="0">
                          <a:solidFill>
                            <a:srgbClr val="FFCCFF"/>
                          </a:solidFill>
                          <a:latin typeface="Aharoni" panose="02010803020104030203" pitchFamily="2" charset="-79"/>
                          <a:cs typeface="Aharoni" panose="02010803020104030203" pitchFamily="2" charset="-79"/>
                        </a:rPr>
                        <a:t>Organizador curricular 1</a:t>
                      </a:r>
                    </a:p>
                  </a:txBody>
                  <a:tcPr>
                    <a:solidFill>
                      <a:srgbClr val="002060"/>
                    </a:solidFill>
                  </a:tcPr>
                </a:tc>
                <a:tc>
                  <a:txBody>
                    <a:bodyPr/>
                    <a:lstStyle/>
                    <a:p>
                      <a:pPr algn="ctr"/>
                      <a:r>
                        <a:rPr lang="es-ES" dirty="0">
                          <a:solidFill>
                            <a:srgbClr val="FFCCFF"/>
                          </a:solidFill>
                          <a:latin typeface="Aharoni" panose="02010803020104030203" pitchFamily="2" charset="-79"/>
                          <a:cs typeface="Aharoni" panose="02010803020104030203" pitchFamily="2" charset="-79"/>
                        </a:rPr>
                        <a:t>Aprendizaje esperado</a:t>
                      </a:r>
                    </a:p>
                  </a:txBody>
                  <a:tcPr>
                    <a:solidFill>
                      <a:srgbClr val="002060"/>
                    </a:solidFill>
                  </a:tcPr>
                </a:tc>
                <a:extLst>
                  <a:ext uri="{0D108BD9-81ED-4DB2-BD59-A6C34878D82A}">
                    <a16:rowId xmlns:a16="http://schemas.microsoft.com/office/drawing/2014/main" val="2303411756"/>
                  </a:ext>
                </a:extLst>
              </a:tr>
              <a:tr h="370840">
                <a:tc rowSpan="3">
                  <a:txBody>
                    <a:bodyPr/>
                    <a:lstStyle/>
                    <a:p>
                      <a:pPr algn="ctr"/>
                      <a:r>
                        <a:rPr lang="es-ES" dirty="0">
                          <a:latin typeface="Abadi Extra Light" panose="020B0204020104020204" pitchFamily="34" charset="0"/>
                          <a:cs typeface="Aharoni" panose="02010803020104030203" pitchFamily="2" charset="-79"/>
                        </a:rPr>
                        <a:t>Pensamiento matemático</a:t>
                      </a:r>
                    </a:p>
                  </a:txBody>
                  <a:tcPr/>
                </a:tc>
                <a:tc>
                  <a:txBody>
                    <a:bodyPr/>
                    <a:lstStyle/>
                    <a:p>
                      <a:pPr algn="ctr"/>
                      <a:r>
                        <a:rPr lang="es-ES" dirty="0">
                          <a:latin typeface="Abadi Extra Light" panose="020B0204020104020204" pitchFamily="34" charset="0"/>
                          <a:cs typeface="Aharoni" panose="02010803020104030203" pitchFamily="2" charset="-79"/>
                        </a:rPr>
                        <a:t>Forma, espacio y medida</a:t>
                      </a:r>
                    </a:p>
                  </a:txBody>
                  <a:tcPr/>
                </a:tc>
                <a:tc rowSpan="3">
                  <a:txBody>
                    <a:bodyPr/>
                    <a:lstStyle/>
                    <a:p>
                      <a:pPr algn="ctr"/>
                      <a:r>
                        <a:rPr lang="es-ES" dirty="0">
                          <a:latin typeface="Abadi Extra Light" panose="020B0204020104020204" pitchFamily="34" charset="0"/>
                          <a:cs typeface="Aharoni" panose="02010803020104030203" pitchFamily="2" charset="-79"/>
                        </a:rPr>
                        <a:t>Ubica objetos y lugares cuya ubicación desconoce, a través de la interpretación de relaciones espaciales y puntos de referencia. </a:t>
                      </a:r>
                    </a:p>
                  </a:txBody>
                  <a:tcPr/>
                </a:tc>
                <a:extLst>
                  <a:ext uri="{0D108BD9-81ED-4DB2-BD59-A6C34878D82A}">
                    <a16:rowId xmlns:a16="http://schemas.microsoft.com/office/drawing/2014/main" val="1472347707"/>
                  </a:ext>
                </a:extLst>
              </a:tr>
              <a:tr h="370840">
                <a:tc vMerge="1">
                  <a:txBody>
                    <a:bodyPr/>
                    <a:lstStyle/>
                    <a:p>
                      <a:endParaRPr lang="es-ES" dirty="0"/>
                    </a:p>
                  </a:txBody>
                  <a:tcPr/>
                </a:tc>
                <a:tc>
                  <a:txBody>
                    <a:bodyPr/>
                    <a:lstStyle/>
                    <a:p>
                      <a:pPr algn="ctr"/>
                      <a:r>
                        <a:rPr lang="es-ES" dirty="0">
                          <a:solidFill>
                            <a:srgbClr val="FFCCFF"/>
                          </a:solidFill>
                          <a:latin typeface="Aharoni" panose="02010803020104030203" pitchFamily="2" charset="-79"/>
                          <a:cs typeface="Aharoni" panose="02010803020104030203" pitchFamily="2" charset="-79"/>
                        </a:rPr>
                        <a:t>Organizador curricular 2</a:t>
                      </a:r>
                    </a:p>
                  </a:txBody>
                  <a:tcPr>
                    <a:solidFill>
                      <a:srgbClr val="002060"/>
                    </a:solidFill>
                  </a:tcPr>
                </a:tc>
                <a:tc vMerge="1">
                  <a:txBody>
                    <a:bodyPr/>
                    <a:lstStyle/>
                    <a:p>
                      <a:pPr algn="ctr"/>
                      <a:endParaRPr lang="es-ES" dirty="0">
                        <a:latin typeface="Aharoni" panose="02010803020104030203" pitchFamily="2" charset="-79"/>
                        <a:cs typeface="Aharoni" panose="02010803020104030203" pitchFamily="2" charset="-79"/>
                      </a:endParaRPr>
                    </a:p>
                  </a:txBody>
                  <a:tcPr/>
                </a:tc>
                <a:extLst>
                  <a:ext uri="{0D108BD9-81ED-4DB2-BD59-A6C34878D82A}">
                    <a16:rowId xmlns:a16="http://schemas.microsoft.com/office/drawing/2014/main" val="3519200413"/>
                  </a:ext>
                </a:extLst>
              </a:tr>
              <a:tr h="370840">
                <a:tc vMerge="1">
                  <a:txBody>
                    <a:bodyPr/>
                    <a:lstStyle/>
                    <a:p>
                      <a:endParaRPr lang="es-ES" dirty="0"/>
                    </a:p>
                  </a:txBody>
                  <a:tcPr/>
                </a:tc>
                <a:tc>
                  <a:txBody>
                    <a:bodyPr/>
                    <a:lstStyle/>
                    <a:p>
                      <a:pPr algn="ctr"/>
                      <a:r>
                        <a:rPr lang="es-ES" dirty="0">
                          <a:latin typeface="Abadi Extra Light" panose="020B0204020104020204" pitchFamily="34" charset="0"/>
                        </a:rPr>
                        <a:t>Ubicación espacial</a:t>
                      </a:r>
                    </a:p>
                  </a:txBody>
                  <a:tcPr/>
                </a:tc>
                <a:tc vMerge="1">
                  <a:txBody>
                    <a:bodyPr/>
                    <a:lstStyle/>
                    <a:p>
                      <a:endParaRPr lang="es-ES" dirty="0"/>
                    </a:p>
                  </a:txBody>
                  <a:tcPr/>
                </a:tc>
                <a:extLst>
                  <a:ext uri="{0D108BD9-81ED-4DB2-BD59-A6C34878D82A}">
                    <a16:rowId xmlns:a16="http://schemas.microsoft.com/office/drawing/2014/main" val="1925787113"/>
                  </a:ext>
                </a:extLst>
              </a:tr>
            </a:tbl>
          </a:graphicData>
        </a:graphic>
      </p:graphicFrame>
      <p:graphicFrame>
        <p:nvGraphicFramePr>
          <p:cNvPr id="3" name="Tabla 3">
            <a:extLst>
              <a:ext uri="{FF2B5EF4-FFF2-40B4-BE49-F238E27FC236}">
                <a16:creationId xmlns:a16="http://schemas.microsoft.com/office/drawing/2014/main" id="{FEDFBABF-1292-49F7-9FCC-8B536CC69B9C}"/>
              </a:ext>
            </a:extLst>
          </p:cNvPr>
          <p:cNvGraphicFramePr>
            <a:graphicFrameLocks noGrp="1"/>
          </p:cNvGraphicFramePr>
          <p:nvPr>
            <p:extLst>
              <p:ext uri="{D42A27DB-BD31-4B8C-83A1-F6EECF244321}">
                <p14:modId xmlns:p14="http://schemas.microsoft.com/office/powerpoint/2010/main" val="3342052689"/>
              </p:ext>
            </p:extLst>
          </p:nvPr>
        </p:nvGraphicFramePr>
        <p:xfrm>
          <a:off x="1140234" y="3622371"/>
          <a:ext cx="9911526" cy="2130969"/>
        </p:xfrm>
        <a:graphic>
          <a:graphicData uri="http://schemas.openxmlformats.org/drawingml/2006/table">
            <a:tbl>
              <a:tblPr firstRow="1" bandRow="1">
                <a:tableStyleId>{8799B23B-EC83-4686-B30A-512413B5E67A}</a:tableStyleId>
              </a:tblPr>
              <a:tblGrid>
                <a:gridCol w="9911526">
                  <a:extLst>
                    <a:ext uri="{9D8B030D-6E8A-4147-A177-3AD203B41FA5}">
                      <a16:colId xmlns:a16="http://schemas.microsoft.com/office/drawing/2014/main" val="118960796"/>
                    </a:ext>
                  </a:extLst>
                </a:gridCol>
              </a:tblGrid>
              <a:tr h="427396">
                <a:tc>
                  <a:txBody>
                    <a:bodyPr/>
                    <a:lstStyle/>
                    <a:p>
                      <a:pPr algn="l"/>
                      <a:r>
                        <a:rPr lang="es-ES" sz="1800" dirty="0">
                          <a:latin typeface="Aharoni" panose="02010803020104030203" pitchFamily="2" charset="-79"/>
                          <a:cs typeface="Aharoni" panose="02010803020104030203" pitchFamily="2" charset="-79"/>
                        </a:rPr>
                        <a:t>Tema: </a:t>
                      </a:r>
                      <a:r>
                        <a:rPr lang="es-ES" sz="1800" b="0" dirty="0">
                          <a:latin typeface="Aharoni" panose="02010803020104030203" pitchFamily="2" charset="-79"/>
                          <a:cs typeface="Aharoni" panose="02010803020104030203" pitchFamily="2" charset="-79"/>
                        </a:rPr>
                        <a:t>“</a:t>
                      </a:r>
                      <a:r>
                        <a:rPr lang="es-ES" sz="1800" b="0" dirty="0">
                          <a:latin typeface="Abadi Extra Light" panose="020B0204020104020204" pitchFamily="34" charset="0"/>
                          <a:cs typeface="Aharoni" panose="02010803020104030203" pitchFamily="2" charset="-79"/>
                        </a:rPr>
                        <a:t>Ubicación espacial”.</a:t>
                      </a:r>
                      <a:endParaRPr lang="es-ES" sz="1800" b="0" dirty="0">
                        <a:latin typeface="Aharoni" panose="02010803020104030203" pitchFamily="2" charset="-79"/>
                        <a:cs typeface="Aharoni" panose="02010803020104030203" pitchFamily="2" charset="-79"/>
                      </a:endParaRPr>
                    </a:p>
                  </a:txBody>
                  <a:tcPr/>
                </a:tc>
                <a:extLst>
                  <a:ext uri="{0D108BD9-81ED-4DB2-BD59-A6C34878D82A}">
                    <a16:rowId xmlns:a16="http://schemas.microsoft.com/office/drawing/2014/main" val="2116238943"/>
                  </a:ext>
                </a:extLst>
              </a:tr>
              <a:tr h="568078">
                <a:tc>
                  <a:txBody>
                    <a:bodyPr/>
                    <a:lstStyle/>
                    <a:p>
                      <a:r>
                        <a:rPr lang="es-ES" sz="1800" dirty="0">
                          <a:latin typeface="Aharoni" panose="02010803020104030203" pitchFamily="2" charset="-79"/>
                          <a:cs typeface="Aharoni" panose="02010803020104030203" pitchFamily="2" charset="-79"/>
                        </a:rPr>
                        <a:t>Propósito: </a:t>
                      </a:r>
                      <a:r>
                        <a:rPr lang="es-ES" sz="1800" dirty="0">
                          <a:latin typeface="Abadi Extra Light" panose="020B0204020104020204" pitchFamily="34" charset="0"/>
                          <a:cs typeface="Aharoni" panose="02010803020104030203" pitchFamily="2" charset="-79"/>
                        </a:rPr>
                        <a:t>Razonar para reconocer atributos, comparar y medir la longitud de objetos y la capacidad de recipientes, así como para reconocer el orden temporal de diferentes sucesos y ubicar objetos en el espacio. </a:t>
                      </a:r>
                      <a:endParaRPr lang="es-ES" sz="1800" dirty="0">
                        <a:latin typeface="Aharoni" panose="02010803020104030203" pitchFamily="2" charset="-79"/>
                        <a:cs typeface="Aharoni" panose="02010803020104030203" pitchFamily="2" charset="-79"/>
                      </a:endParaRPr>
                    </a:p>
                  </a:txBody>
                  <a:tcPr/>
                </a:tc>
                <a:extLst>
                  <a:ext uri="{0D108BD9-81ED-4DB2-BD59-A6C34878D82A}">
                    <a16:rowId xmlns:a16="http://schemas.microsoft.com/office/drawing/2014/main" val="2338588428"/>
                  </a:ext>
                </a:extLst>
              </a:tr>
              <a:tr h="423413">
                <a:tc>
                  <a:txBody>
                    <a:bodyPr/>
                    <a:lstStyle/>
                    <a:p>
                      <a:r>
                        <a:rPr lang="es-ES" sz="1800" dirty="0">
                          <a:latin typeface="Aharoni" panose="02010803020104030203" pitchFamily="2" charset="-79"/>
                          <a:cs typeface="Aharoni" panose="02010803020104030203" pitchFamily="2" charset="-79"/>
                        </a:rPr>
                        <a:t>Grado de aplicación: </a:t>
                      </a:r>
                      <a:r>
                        <a:rPr lang="es-ES" sz="1800" dirty="0">
                          <a:latin typeface="Abadi Extra Light" panose="020B0204020104020204" pitchFamily="34" charset="0"/>
                          <a:cs typeface="Aharoni" panose="02010803020104030203" pitchFamily="2" charset="-79"/>
                        </a:rPr>
                        <a:t>Tercer grado del preescolar.</a:t>
                      </a:r>
                      <a:endParaRPr lang="es-ES" sz="1800" dirty="0">
                        <a:latin typeface="Aharoni" panose="02010803020104030203" pitchFamily="2" charset="-79"/>
                        <a:cs typeface="Aharoni" panose="02010803020104030203" pitchFamily="2" charset="-79"/>
                      </a:endParaRPr>
                    </a:p>
                  </a:txBody>
                  <a:tcPr/>
                </a:tc>
                <a:extLst>
                  <a:ext uri="{0D108BD9-81ED-4DB2-BD59-A6C34878D82A}">
                    <a16:rowId xmlns:a16="http://schemas.microsoft.com/office/drawing/2014/main" val="2547973358"/>
                  </a:ext>
                </a:extLst>
              </a:tr>
              <a:tr h="568078">
                <a:tc>
                  <a:txBody>
                    <a:bodyPr/>
                    <a:lstStyle/>
                    <a:p>
                      <a:r>
                        <a:rPr lang="es-ES" sz="1800" dirty="0">
                          <a:latin typeface="Aharoni" panose="02010803020104030203" pitchFamily="2" charset="-79"/>
                          <a:cs typeface="Aharoni" panose="02010803020104030203" pitchFamily="2" charset="-79"/>
                        </a:rPr>
                        <a:t>Unidad de aprendizaje ll. Estrategias de enseñanza y aprendizaje para el desarrollo de la ubicación espacial y del pensamiento geométrico. </a:t>
                      </a:r>
                    </a:p>
                  </a:txBody>
                  <a:tcPr/>
                </a:tc>
                <a:extLst>
                  <a:ext uri="{0D108BD9-81ED-4DB2-BD59-A6C34878D82A}">
                    <a16:rowId xmlns:a16="http://schemas.microsoft.com/office/drawing/2014/main" val="1803097392"/>
                  </a:ext>
                </a:extLst>
              </a:tr>
            </a:tbl>
          </a:graphicData>
        </a:graphic>
      </p:graphicFrame>
      <p:sp>
        <p:nvSpPr>
          <p:cNvPr id="4" name="CuadroTexto 3">
            <a:extLst>
              <a:ext uri="{FF2B5EF4-FFF2-40B4-BE49-F238E27FC236}">
                <a16:creationId xmlns:a16="http://schemas.microsoft.com/office/drawing/2014/main" id="{7B02F3EF-26FF-42C0-A339-4B4A911CE596}"/>
              </a:ext>
            </a:extLst>
          </p:cNvPr>
          <p:cNvSpPr txBox="1"/>
          <p:nvPr/>
        </p:nvSpPr>
        <p:spPr>
          <a:xfrm>
            <a:off x="3485322" y="424623"/>
            <a:ext cx="5014514" cy="707886"/>
          </a:xfrm>
          <a:prstGeom prst="rect">
            <a:avLst/>
          </a:prstGeom>
          <a:noFill/>
        </p:spPr>
        <p:txBody>
          <a:bodyPr wrap="none" rtlCol="0">
            <a:spAutoFit/>
          </a:bodyPr>
          <a:lstStyle/>
          <a:p>
            <a:r>
              <a:rPr lang="es-ES" sz="4000" dirty="0">
                <a:latin typeface="Aharoni" panose="02010803020104030203" pitchFamily="2" charset="-79"/>
                <a:cs typeface="Aharoni" panose="02010803020104030203" pitchFamily="2" charset="-79"/>
              </a:rPr>
              <a:t>Secuencia didáctica:</a:t>
            </a:r>
          </a:p>
        </p:txBody>
      </p:sp>
    </p:spTree>
    <p:extLst>
      <p:ext uri="{BB962C8B-B14F-4D97-AF65-F5344CB8AC3E}">
        <p14:creationId xmlns:p14="http://schemas.microsoft.com/office/powerpoint/2010/main" val="365419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339B8684-6873-47EC-9299-5107979BBF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2">
            <a:extLst>
              <a:ext uri="{FF2B5EF4-FFF2-40B4-BE49-F238E27FC236}">
                <a16:creationId xmlns:a16="http://schemas.microsoft.com/office/drawing/2014/main" id="{A762A5E5-220B-4E7C-B252-143FA47DC549}"/>
              </a:ext>
            </a:extLst>
          </p:cNvPr>
          <p:cNvGraphicFramePr>
            <a:graphicFrameLocks noGrp="1"/>
          </p:cNvGraphicFramePr>
          <p:nvPr>
            <p:extLst>
              <p:ext uri="{D42A27DB-BD31-4B8C-83A1-F6EECF244321}">
                <p14:modId xmlns:p14="http://schemas.microsoft.com/office/powerpoint/2010/main" val="2529602926"/>
              </p:ext>
            </p:extLst>
          </p:nvPr>
        </p:nvGraphicFramePr>
        <p:xfrm>
          <a:off x="659296" y="366091"/>
          <a:ext cx="10873408" cy="6125817"/>
        </p:xfrm>
        <a:graphic>
          <a:graphicData uri="http://schemas.openxmlformats.org/drawingml/2006/table">
            <a:tbl>
              <a:tblPr firstRow="1" bandRow="1">
                <a:solidFill>
                  <a:srgbClr val="EFF5FB"/>
                </a:solidFill>
                <a:tableStyleId>{8799B23B-EC83-4686-B30A-512413B5E67A}</a:tableStyleId>
              </a:tblPr>
              <a:tblGrid>
                <a:gridCol w="2429964">
                  <a:extLst>
                    <a:ext uri="{9D8B030D-6E8A-4147-A177-3AD203B41FA5}">
                      <a16:colId xmlns:a16="http://schemas.microsoft.com/office/drawing/2014/main" val="1183592261"/>
                    </a:ext>
                  </a:extLst>
                </a:gridCol>
                <a:gridCol w="1919399">
                  <a:extLst>
                    <a:ext uri="{9D8B030D-6E8A-4147-A177-3AD203B41FA5}">
                      <a16:colId xmlns:a16="http://schemas.microsoft.com/office/drawing/2014/main" val="3766254970"/>
                    </a:ext>
                  </a:extLst>
                </a:gridCol>
                <a:gridCol w="2174682">
                  <a:extLst>
                    <a:ext uri="{9D8B030D-6E8A-4147-A177-3AD203B41FA5}">
                      <a16:colId xmlns:a16="http://schemas.microsoft.com/office/drawing/2014/main" val="373272357"/>
                    </a:ext>
                  </a:extLst>
                </a:gridCol>
                <a:gridCol w="2450832">
                  <a:extLst>
                    <a:ext uri="{9D8B030D-6E8A-4147-A177-3AD203B41FA5}">
                      <a16:colId xmlns:a16="http://schemas.microsoft.com/office/drawing/2014/main" val="2766927223"/>
                    </a:ext>
                  </a:extLst>
                </a:gridCol>
                <a:gridCol w="1898531">
                  <a:extLst>
                    <a:ext uri="{9D8B030D-6E8A-4147-A177-3AD203B41FA5}">
                      <a16:colId xmlns:a16="http://schemas.microsoft.com/office/drawing/2014/main" val="3628841160"/>
                    </a:ext>
                  </a:extLst>
                </a:gridCol>
              </a:tblGrid>
              <a:tr h="643211">
                <a:tc>
                  <a:txBody>
                    <a:bodyPr/>
                    <a:lstStyle/>
                    <a:p>
                      <a:pPr algn="ctr"/>
                      <a:r>
                        <a:rPr lang="es-ES" dirty="0">
                          <a:solidFill>
                            <a:schemeClr val="bg1"/>
                          </a:solidFill>
                          <a:latin typeface="Aharoni" panose="02010803020104030203" pitchFamily="2" charset="-79"/>
                          <a:cs typeface="Aharoni" panose="02010803020104030203" pitchFamily="2" charset="-79"/>
                        </a:rPr>
                        <a:t>Actividad/Consigna</a:t>
                      </a:r>
                    </a:p>
                  </a:txBody>
                  <a:tcPr>
                    <a:solidFill>
                      <a:srgbClr val="FF00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Aprendizaje esperado</a:t>
                      </a:r>
                    </a:p>
                  </a:txBody>
                  <a:tcPr>
                    <a:solidFill>
                      <a:srgbClr val="FFC0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Organización</a:t>
                      </a:r>
                    </a:p>
                  </a:txBody>
                  <a:tcPr>
                    <a:solidFill>
                      <a:srgbClr val="FFFF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Recursos/Materiales</a:t>
                      </a:r>
                    </a:p>
                  </a:txBody>
                  <a:tcPr>
                    <a:solidFill>
                      <a:srgbClr val="92D05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Tiempo/Días </a:t>
                      </a:r>
                    </a:p>
                  </a:txBody>
                  <a:tcPr>
                    <a:solidFill>
                      <a:srgbClr val="00B0F0"/>
                    </a:solidFill>
                  </a:tcPr>
                </a:tc>
                <a:extLst>
                  <a:ext uri="{0D108BD9-81ED-4DB2-BD59-A6C34878D82A}">
                    <a16:rowId xmlns:a16="http://schemas.microsoft.com/office/drawing/2014/main" val="2803755567"/>
                  </a:ext>
                </a:extLst>
              </a:tr>
              <a:tr h="5482606">
                <a:tc>
                  <a:txBody>
                    <a:bodyPr/>
                    <a:lstStyle/>
                    <a:p>
                      <a:r>
                        <a:rPr lang="es-ES" sz="1600" b="1" dirty="0">
                          <a:latin typeface="Abadi Extra Light" panose="020B0204020104020204" pitchFamily="34" charset="0"/>
                        </a:rPr>
                        <a:t>Inicio: </a:t>
                      </a:r>
                      <a:r>
                        <a:rPr lang="es-ES" sz="1600" b="0" i="0" dirty="0">
                          <a:latin typeface="Abadi Extra Light" panose="020B0204020104020204" pitchFamily="34" charset="0"/>
                        </a:rPr>
                        <a:t>Para dar inicio se llevara a cabo una pequeña actividad con varias flechas presentando los puntos detrás, delante, izquierda y derecha del niño, cambiando estas de posición y presentando lugares nuevos. Hay que plantear al pequeño preguntas como ¿Sabes cual es tu derecha? ¿Y tu izquierda? ¿Recuerdas que esta delante de ti? ¿Y detrás que pueden encontrar? Para así poder ubicar estos puntos y objetos que podemos encontrar ahí, al igual presentar una silla  para ubicar los punto arriba y debajo. </a:t>
                      </a:r>
                      <a:endParaRPr lang="es-ES" sz="1500" b="1" dirty="0">
                        <a:latin typeface="Abadi Extra Light" panose="020B0204020104020204" pitchFamily="34" charset="0"/>
                      </a:endParaRPr>
                    </a:p>
                  </a:txBody>
                  <a:tcPr>
                    <a:solidFill>
                      <a:schemeClr val="bg1">
                        <a:alpha val="2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600" dirty="0">
                          <a:latin typeface="Abadi Extra Light" panose="020B0204020104020204" pitchFamily="34" charset="0"/>
                          <a:cs typeface="Aharoni" panose="02010803020104030203" pitchFamily="2" charset="-79"/>
                        </a:rPr>
                        <a:t>Ubica objetos y lugares cuya ubicación desconoce, a través de la interpretación de relaciones espaciales y puntos de referencia. </a:t>
                      </a:r>
                    </a:p>
                    <a:p>
                      <a:endParaRPr lang="es-ES" dirty="0"/>
                    </a:p>
                  </a:txBody>
                  <a:tcPr>
                    <a:solidFill>
                      <a:schemeClr val="bg1">
                        <a:alpha val="20000"/>
                      </a:schemeClr>
                    </a:solidFill>
                  </a:tcPr>
                </a:tc>
                <a:tc>
                  <a:txBody>
                    <a:bodyPr/>
                    <a:lstStyle/>
                    <a:p>
                      <a:pPr algn="ctr"/>
                      <a:r>
                        <a:rPr lang="es-ES" sz="1600" dirty="0">
                          <a:latin typeface="Abadi Extra Light" panose="020B0204020104020204" pitchFamily="34" charset="0"/>
                        </a:rPr>
                        <a:t>Individual.</a:t>
                      </a:r>
                    </a:p>
                  </a:txBody>
                  <a:tcPr>
                    <a:solidFill>
                      <a:schemeClr val="bg1">
                        <a:alpha val="20000"/>
                      </a:schemeClr>
                    </a:solidFill>
                  </a:tcPr>
                </a:tc>
                <a:tc>
                  <a:txBody>
                    <a:bodyPr/>
                    <a:lstStyle/>
                    <a:p>
                      <a:pPr marL="285750" indent="-285750" algn="l">
                        <a:buFont typeface="Arial" panose="020B0604020202020204" pitchFamily="34" charset="0"/>
                        <a:buChar char="•"/>
                      </a:pPr>
                      <a:r>
                        <a:rPr lang="es-ES" sz="1600" dirty="0">
                          <a:latin typeface="Abadi Extra Light" panose="020B0204020104020204" pitchFamily="34" charset="0"/>
                        </a:rPr>
                        <a:t>Ilustraciones de flechas. </a:t>
                      </a:r>
                    </a:p>
                    <a:p>
                      <a:pPr marL="285750" indent="-285750" algn="l">
                        <a:buFont typeface="Arial" panose="020B0604020202020204" pitchFamily="34" charset="0"/>
                        <a:buChar char="•"/>
                      </a:pPr>
                      <a:r>
                        <a:rPr lang="es-ES" sz="1600" dirty="0">
                          <a:latin typeface="Abadi Extra Light" panose="020B0204020104020204" pitchFamily="34" charset="0"/>
                        </a:rPr>
                        <a:t>Silla.</a:t>
                      </a:r>
                    </a:p>
                    <a:p>
                      <a:pPr marL="285750" indent="-285750" algn="l">
                        <a:buFont typeface="Arial" panose="020B0604020202020204" pitchFamily="34" charset="0"/>
                        <a:buChar char="•"/>
                      </a:pPr>
                      <a:r>
                        <a:rPr lang="es-ES" sz="1600" dirty="0">
                          <a:latin typeface="Abadi Extra Light" panose="020B0204020104020204" pitchFamily="34" charset="0"/>
                        </a:rPr>
                        <a:t>Objetos para encontrar en cada punto: derecha, izquierda, delante y detrás . </a:t>
                      </a:r>
                    </a:p>
                    <a:p>
                      <a:pPr marL="285750" indent="-285750" algn="l">
                        <a:buFont typeface="Arial" panose="020B0604020202020204" pitchFamily="34" charset="0"/>
                        <a:buChar char="•"/>
                      </a:pPr>
                      <a:endParaRPr lang="es-ES" sz="1600" dirty="0">
                        <a:latin typeface="Abadi Extra Light" panose="020B0204020104020204" pitchFamily="34" charset="0"/>
                      </a:endParaRPr>
                    </a:p>
                  </a:txBody>
                  <a:tcPr>
                    <a:solidFill>
                      <a:schemeClr val="bg1">
                        <a:alpha val="20000"/>
                      </a:schemeClr>
                    </a:solidFill>
                  </a:tcPr>
                </a:tc>
                <a:tc>
                  <a:txBody>
                    <a:bodyPr/>
                    <a:lstStyle/>
                    <a:p>
                      <a:pPr algn="ctr"/>
                      <a:r>
                        <a:rPr lang="es-ES" sz="1600" dirty="0">
                          <a:latin typeface="Abadi Extra Light" panose="020B0204020104020204" pitchFamily="34" charset="0"/>
                        </a:rPr>
                        <a:t>5-10 Minutos</a:t>
                      </a:r>
                    </a:p>
                  </a:txBody>
                  <a:tcPr>
                    <a:solidFill>
                      <a:schemeClr val="bg1">
                        <a:alpha val="20000"/>
                      </a:schemeClr>
                    </a:solidFill>
                  </a:tcPr>
                </a:tc>
                <a:extLst>
                  <a:ext uri="{0D108BD9-81ED-4DB2-BD59-A6C34878D82A}">
                    <a16:rowId xmlns:a16="http://schemas.microsoft.com/office/drawing/2014/main" val="2925863009"/>
                  </a:ext>
                </a:extLst>
              </a:tr>
            </a:tbl>
          </a:graphicData>
        </a:graphic>
      </p:graphicFrame>
    </p:spTree>
    <p:extLst>
      <p:ext uri="{BB962C8B-B14F-4D97-AF65-F5344CB8AC3E}">
        <p14:creationId xmlns:p14="http://schemas.microsoft.com/office/powerpoint/2010/main" val="2805836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73E2527E-2C23-4DB3-ADAC-233132022B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2">
            <a:extLst>
              <a:ext uri="{FF2B5EF4-FFF2-40B4-BE49-F238E27FC236}">
                <a16:creationId xmlns:a16="http://schemas.microsoft.com/office/drawing/2014/main" id="{9155E0E6-F2DB-4507-8B90-C99739221278}"/>
              </a:ext>
            </a:extLst>
          </p:cNvPr>
          <p:cNvGraphicFramePr>
            <a:graphicFrameLocks noGrp="1"/>
          </p:cNvGraphicFramePr>
          <p:nvPr>
            <p:extLst>
              <p:ext uri="{D42A27DB-BD31-4B8C-83A1-F6EECF244321}">
                <p14:modId xmlns:p14="http://schemas.microsoft.com/office/powerpoint/2010/main" val="499371643"/>
              </p:ext>
            </p:extLst>
          </p:nvPr>
        </p:nvGraphicFramePr>
        <p:xfrm>
          <a:off x="659296" y="425154"/>
          <a:ext cx="10873408" cy="6007691"/>
        </p:xfrm>
        <a:graphic>
          <a:graphicData uri="http://schemas.openxmlformats.org/drawingml/2006/table">
            <a:tbl>
              <a:tblPr firstRow="1" bandRow="1">
                <a:solidFill>
                  <a:srgbClr val="EFF5FB"/>
                </a:solidFill>
                <a:tableStyleId>{8799B23B-EC83-4686-B30A-512413B5E67A}</a:tableStyleId>
              </a:tblPr>
              <a:tblGrid>
                <a:gridCol w="2429964">
                  <a:extLst>
                    <a:ext uri="{9D8B030D-6E8A-4147-A177-3AD203B41FA5}">
                      <a16:colId xmlns:a16="http://schemas.microsoft.com/office/drawing/2014/main" val="1183592261"/>
                    </a:ext>
                  </a:extLst>
                </a:gridCol>
                <a:gridCol w="1919399">
                  <a:extLst>
                    <a:ext uri="{9D8B030D-6E8A-4147-A177-3AD203B41FA5}">
                      <a16:colId xmlns:a16="http://schemas.microsoft.com/office/drawing/2014/main" val="3766254970"/>
                    </a:ext>
                  </a:extLst>
                </a:gridCol>
                <a:gridCol w="2174682">
                  <a:extLst>
                    <a:ext uri="{9D8B030D-6E8A-4147-A177-3AD203B41FA5}">
                      <a16:colId xmlns:a16="http://schemas.microsoft.com/office/drawing/2014/main" val="373272357"/>
                    </a:ext>
                  </a:extLst>
                </a:gridCol>
                <a:gridCol w="2450832">
                  <a:extLst>
                    <a:ext uri="{9D8B030D-6E8A-4147-A177-3AD203B41FA5}">
                      <a16:colId xmlns:a16="http://schemas.microsoft.com/office/drawing/2014/main" val="2766927223"/>
                    </a:ext>
                  </a:extLst>
                </a:gridCol>
                <a:gridCol w="1898531">
                  <a:extLst>
                    <a:ext uri="{9D8B030D-6E8A-4147-A177-3AD203B41FA5}">
                      <a16:colId xmlns:a16="http://schemas.microsoft.com/office/drawing/2014/main" val="3628841160"/>
                    </a:ext>
                  </a:extLst>
                </a:gridCol>
              </a:tblGrid>
              <a:tr h="643211">
                <a:tc>
                  <a:txBody>
                    <a:bodyPr/>
                    <a:lstStyle/>
                    <a:p>
                      <a:pPr algn="ctr"/>
                      <a:r>
                        <a:rPr lang="es-ES" dirty="0">
                          <a:solidFill>
                            <a:schemeClr val="bg1"/>
                          </a:solidFill>
                          <a:latin typeface="Aharoni" panose="02010803020104030203" pitchFamily="2" charset="-79"/>
                          <a:cs typeface="Aharoni" panose="02010803020104030203" pitchFamily="2" charset="-79"/>
                        </a:rPr>
                        <a:t>Actividad/Consigna</a:t>
                      </a:r>
                    </a:p>
                  </a:txBody>
                  <a:tcPr>
                    <a:solidFill>
                      <a:srgbClr val="FF00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Aprendizaje esperado</a:t>
                      </a:r>
                    </a:p>
                  </a:txBody>
                  <a:tcPr>
                    <a:solidFill>
                      <a:srgbClr val="FFC0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Organización</a:t>
                      </a:r>
                    </a:p>
                  </a:txBody>
                  <a:tcPr>
                    <a:solidFill>
                      <a:srgbClr val="FFFF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Recursos/Materiales</a:t>
                      </a:r>
                    </a:p>
                  </a:txBody>
                  <a:tcPr>
                    <a:solidFill>
                      <a:srgbClr val="92D05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Tiempo/Días </a:t>
                      </a:r>
                    </a:p>
                  </a:txBody>
                  <a:tcPr>
                    <a:solidFill>
                      <a:srgbClr val="00B0F0"/>
                    </a:solidFill>
                  </a:tcPr>
                </a:tc>
                <a:extLst>
                  <a:ext uri="{0D108BD9-81ED-4DB2-BD59-A6C34878D82A}">
                    <a16:rowId xmlns:a16="http://schemas.microsoft.com/office/drawing/2014/main" val="2803755567"/>
                  </a:ext>
                </a:extLst>
              </a:tr>
              <a:tr h="5354301">
                <a:tc>
                  <a:txBody>
                    <a:bodyPr/>
                    <a:lstStyle/>
                    <a:p>
                      <a:r>
                        <a:rPr lang="es-ES" sz="1600" b="1" dirty="0">
                          <a:latin typeface="Abadi Extra Light" panose="020B0204020104020204" pitchFamily="34" charset="0"/>
                        </a:rPr>
                        <a:t>Desarrollo: </a:t>
                      </a:r>
                      <a:r>
                        <a:rPr lang="es-ES" sz="1500" b="0" dirty="0">
                          <a:latin typeface="Abadi Extra Light" panose="020B0204020104020204" pitchFamily="34" charset="0"/>
                        </a:rPr>
                        <a:t>Esta actividad se llevara a cabo fuera dentro del aula, al aire libre podría ser en el patio del jardín, donde habrá una cuadricula de 5 x 5 cuadros donde en cada cuadro habrá una ilustración de un animal de la granja diferente ej.: vaca, puerco, gallina, etc. Para esta actividad el pequeño estará al centro de esta cuadricula, enseguida daremos indicaciones como por ejemplo: Muévete 2 cuadritos hacia tu derecha, ahora 1 hacia atrás ¿Qué animal puedes encontrar en tu cuadrito? La actividad finalizara cuadro el pequeño pueda ubicar los 4 puntos básicos y al menos 3 animalitos de la granja. </a:t>
                      </a:r>
                      <a:endParaRPr lang="es-ES" sz="1500" b="1" dirty="0">
                        <a:latin typeface="Abadi Extra Light" panose="020B0204020104020204" pitchFamily="34" charset="0"/>
                      </a:endParaRPr>
                    </a:p>
                  </a:txBody>
                  <a:tcPr>
                    <a:solidFill>
                      <a:srgbClr val="EFF5FB">
                        <a:alpha val="20000"/>
                      </a:srgb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600" dirty="0">
                          <a:latin typeface="Abadi Extra Light" panose="020B0204020104020204" pitchFamily="34" charset="0"/>
                          <a:cs typeface="Aharoni" panose="02010803020104030203" pitchFamily="2" charset="-79"/>
                        </a:rPr>
                        <a:t>Ubica objetos y lugares cuya ubicación desconoce, a través de la interpretación de relaciones espaciales y puntos de referencia. </a:t>
                      </a:r>
                    </a:p>
                    <a:p>
                      <a:endParaRPr lang="es-ES" dirty="0"/>
                    </a:p>
                  </a:txBody>
                  <a:tcPr>
                    <a:solidFill>
                      <a:srgbClr val="EFF5FB">
                        <a:alpha val="20000"/>
                      </a:srgbClr>
                    </a:solidFill>
                  </a:tcPr>
                </a:tc>
                <a:tc>
                  <a:txBody>
                    <a:bodyPr/>
                    <a:lstStyle/>
                    <a:p>
                      <a:pPr algn="ctr"/>
                      <a:r>
                        <a:rPr lang="es-ES" sz="1600" dirty="0">
                          <a:latin typeface="Abadi Extra Light" panose="020B0204020104020204" pitchFamily="34" charset="0"/>
                        </a:rPr>
                        <a:t>Individual.</a:t>
                      </a:r>
                    </a:p>
                  </a:txBody>
                  <a:tcPr>
                    <a:solidFill>
                      <a:srgbClr val="EFF5FB">
                        <a:alpha val="20000"/>
                      </a:srgbClr>
                    </a:solidFill>
                  </a:tcPr>
                </a:tc>
                <a:tc>
                  <a:txBody>
                    <a:bodyPr/>
                    <a:lstStyle/>
                    <a:p>
                      <a:pPr marL="285750" indent="-285750" algn="l">
                        <a:buFont typeface="Arial" panose="020B0604020202020204" pitchFamily="34" charset="0"/>
                        <a:buChar char="•"/>
                      </a:pPr>
                      <a:r>
                        <a:rPr lang="es-ES" sz="1600" dirty="0">
                          <a:latin typeface="Abadi Extra Light" panose="020B0204020104020204" pitchFamily="34" charset="0"/>
                        </a:rPr>
                        <a:t>Cinta para hacer la cuadricula.</a:t>
                      </a:r>
                    </a:p>
                    <a:p>
                      <a:pPr marL="285750" indent="-285750" algn="l">
                        <a:buFont typeface="Arial" panose="020B0604020202020204" pitchFamily="34" charset="0"/>
                        <a:buChar char="•"/>
                      </a:pPr>
                      <a:r>
                        <a:rPr lang="es-ES" sz="1600" dirty="0">
                          <a:latin typeface="Abadi Extra Light" panose="020B0204020104020204" pitchFamily="34" charset="0"/>
                        </a:rPr>
                        <a:t>Suficientes ilustraciones de animalitos de la granja para cada cuadrito de la cuadricula. </a:t>
                      </a:r>
                    </a:p>
                  </a:txBody>
                  <a:tcPr>
                    <a:solidFill>
                      <a:srgbClr val="EFF5FB">
                        <a:alpha val="20000"/>
                      </a:srgbClr>
                    </a:solidFill>
                  </a:tcPr>
                </a:tc>
                <a:tc>
                  <a:txBody>
                    <a:bodyPr/>
                    <a:lstStyle/>
                    <a:p>
                      <a:pPr algn="ctr"/>
                      <a:r>
                        <a:rPr lang="es-ES" sz="1600" dirty="0">
                          <a:latin typeface="Abadi Extra Light" panose="020B0204020104020204" pitchFamily="34" charset="0"/>
                        </a:rPr>
                        <a:t>20-25 minutos</a:t>
                      </a:r>
                    </a:p>
                  </a:txBody>
                  <a:tcPr>
                    <a:solidFill>
                      <a:srgbClr val="EFF5FB">
                        <a:alpha val="20000"/>
                      </a:srgbClr>
                    </a:solidFill>
                  </a:tcPr>
                </a:tc>
                <a:extLst>
                  <a:ext uri="{0D108BD9-81ED-4DB2-BD59-A6C34878D82A}">
                    <a16:rowId xmlns:a16="http://schemas.microsoft.com/office/drawing/2014/main" val="2925863009"/>
                  </a:ext>
                </a:extLst>
              </a:tr>
            </a:tbl>
          </a:graphicData>
        </a:graphic>
      </p:graphicFrame>
    </p:spTree>
    <p:extLst>
      <p:ext uri="{BB962C8B-B14F-4D97-AF65-F5344CB8AC3E}">
        <p14:creationId xmlns:p14="http://schemas.microsoft.com/office/powerpoint/2010/main" val="2684834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98FE549D-2442-46F8-AF71-5A3B890333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2">
            <a:extLst>
              <a:ext uri="{FF2B5EF4-FFF2-40B4-BE49-F238E27FC236}">
                <a16:creationId xmlns:a16="http://schemas.microsoft.com/office/drawing/2014/main" id="{7B2A565A-B90A-4415-9EF6-C8B58FEA842B}"/>
              </a:ext>
            </a:extLst>
          </p:cNvPr>
          <p:cNvGraphicFramePr>
            <a:graphicFrameLocks noGrp="1"/>
          </p:cNvGraphicFramePr>
          <p:nvPr>
            <p:extLst>
              <p:ext uri="{D42A27DB-BD31-4B8C-83A1-F6EECF244321}">
                <p14:modId xmlns:p14="http://schemas.microsoft.com/office/powerpoint/2010/main" val="737477122"/>
              </p:ext>
            </p:extLst>
          </p:nvPr>
        </p:nvGraphicFramePr>
        <p:xfrm>
          <a:off x="659296" y="127974"/>
          <a:ext cx="10873408" cy="6602051"/>
        </p:xfrm>
        <a:graphic>
          <a:graphicData uri="http://schemas.openxmlformats.org/drawingml/2006/table">
            <a:tbl>
              <a:tblPr firstRow="1" bandRow="1">
                <a:solidFill>
                  <a:srgbClr val="EFF5FB"/>
                </a:solidFill>
                <a:tableStyleId>{8799B23B-EC83-4686-B30A-512413B5E67A}</a:tableStyleId>
              </a:tblPr>
              <a:tblGrid>
                <a:gridCol w="2429964">
                  <a:extLst>
                    <a:ext uri="{9D8B030D-6E8A-4147-A177-3AD203B41FA5}">
                      <a16:colId xmlns:a16="http://schemas.microsoft.com/office/drawing/2014/main" val="1183592261"/>
                    </a:ext>
                  </a:extLst>
                </a:gridCol>
                <a:gridCol w="1919399">
                  <a:extLst>
                    <a:ext uri="{9D8B030D-6E8A-4147-A177-3AD203B41FA5}">
                      <a16:colId xmlns:a16="http://schemas.microsoft.com/office/drawing/2014/main" val="3766254970"/>
                    </a:ext>
                  </a:extLst>
                </a:gridCol>
                <a:gridCol w="2107758">
                  <a:extLst>
                    <a:ext uri="{9D8B030D-6E8A-4147-A177-3AD203B41FA5}">
                      <a16:colId xmlns:a16="http://schemas.microsoft.com/office/drawing/2014/main" val="373272357"/>
                    </a:ext>
                  </a:extLst>
                </a:gridCol>
                <a:gridCol w="2517756">
                  <a:extLst>
                    <a:ext uri="{9D8B030D-6E8A-4147-A177-3AD203B41FA5}">
                      <a16:colId xmlns:a16="http://schemas.microsoft.com/office/drawing/2014/main" val="2766927223"/>
                    </a:ext>
                  </a:extLst>
                </a:gridCol>
                <a:gridCol w="1898531">
                  <a:extLst>
                    <a:ext uri="{9D8B030D-6E8A-4147-A177-3AD203B41FA5}">
                      <a16:colId xmlns:a16="http://schemas.microsoft.com/office/drawing/2014/main" val="3628841160"/>
                    </a:ext>
                  </a:extLst>
                </a:gridCol>
              </a:tblGrid>
              <a:tr h="643211">
                <a:tc>
                  <a:txBody>
                    <a:bodyPr/>
                    <a:lstStyle/>
                    <a:p>
                      <a:pPr algn="ctr"/>
                      <a:r>
                        <a:rPr lang="es-ES" dirty="0">
                          <a:solidFill>
                            <a:schemeClr val="bg1"/>
                          </a:solidFill>
                          <a:latin typeface="Aharoni" panose="02010803020104030203" pitchFamily="2" charset="-79"/>
                          <a:cs typeface="Aharoni" panose="02010803020104030203" pitchFamily="2" charset="-79"/>
                        </a:rPr>
                        <a:t>Actividad/Consigna</a:t>
                      </a:r>
                    </a:p>
                  </a:txBody>
                  <a:tcPr>
                    <a:solidFill>
                      <a:srgbClr val="FF00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Aprendizaje esperado</a:t>
                      </a:r>
                    </a:p>
                  </a:txBody>
                  <a:tcPr>
                    <a:solidFill>
                      <a:srgbClr val="FFC0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Organización</a:t>
                      </a:r>
                    </a:p>
                  </a:txBody>
                  <a:tcPr>
                    <a:solidFill>
                      <a:srgbClr val="FFFF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Recursos/Materiales</a:t>
                      </a:r>
                    </a:p>
                  </a:txBody>
                  <a:tcPr>
                    <a:solidFill>
                      <a:srgbClr val="92D05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Tiempo/Días </a:t>
                      </a:r>
                    </a:p>
                  </a:txBody>
                  <a:tcPr>
                    <a:solidFill>
                      <a:srgbClr val="00B0F0"/>
                    </a:solidFill>
                  </a:tcPr>
                </a:tc>
                <a:extLst>
                  <a:ext uri="{0D108BD9-81ED-4DB2-BD59-A6C34878D82A}">
                    <a16:rowId xmlns:a16="http://schemas.microsoft.com/office/drawing/2014/main" val="2803755567"/>
                  </a:ext>
                </a:extLst>
              </a:tr>
              <a:tr h="53543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b="1" dirty="0">
                          <a:latin typeface="Abadi Extra Light" panose="020B0204020104020204" pitchFamily="34" charset="0"/>
                        </a:rPr>
                        <a:t>Cierre: </a:t>
                      </a:r>
                      <a:r>
                        <a:rPr lang="es-ES" sz="1500" b="0" dirty="0">
                          <a:latin typeface="Abadi Extra Light" panose="020B0204020104020204" pitchFamily="34" charset="0"/>
                        </a:rPr>
                        <a:t>Para dar cierre a esta actividad volveremos al salón donde se presentara a los pequeños un video: </a:t>
                      </a:r>
                      <a:r>
                        <a:rPr lang="es-ES" sz="1400" b="0" i="0" kern="1200" dirty="0">
                          <a:solidFill>
                            <a:schemeClr val="tx1"/>
                          </a:solidFill>
                          <a:effectLst/>
                          <a:latin typeface="Abadi Extra Light" panose="020B0204020104020204" pitchFamily="34" charset="0"/>
                          <a:ea typeface="+mn-ea"/>
                          <a:cs typeface="+mn-cs"/>
                        </a:rPr>
                        <a:t>IZQUIERDA DERECHA Juegos de Lateralidad para Niños- </a:t>
                      </a:r>
                      <a:r>
                        <a:rPr lang="es-ES" sz="1400" b="0" i="0" u="sng" kern="1200" dirty="0">
                          <a:solidFill>
                            <a:srgbClr val="0070C0"/>
                          </a:solidFill>
                          <a:effectLst/>
                          <a:latin typeface="Abadi Extra Light" panose="020B0204020104020204" pitchFamily="34" charset="0"/>
                          <a:ea typeface="+mn-ea"/>
                          <a:cs typeface="+mn-cs"/>
                          <a:hlinkClick r:id="rId3"/>
                        </a:rPr>
                        <a:t>https://www.youtube.com/watch?v=jt-FrcjwE38&amp;ab_channel=</a:t>
                      </a:r>
                      <a:r>
                        <a:rPr lang="es-ES" sz="1400" b="0" i="0" u="none" kern="1200" dirty="0">
                          <a:solidFill>
                            <a:srgbClr val="0070C0"/>
                          </a:solidFill>
                          <a:effectLst/>
                          <a:latin typeface="Abadi Extra Light" panose="020B0204020104020204" pitchFamily="34" charset="0"/>
                          <a:ea typeface="+mn-ea"/>
                          <a:cs typeface="+mn-cs"/>
                          <a:hlinkClick r:id="rId3"/>
                        </a:rPr>
                        <a:t>CasitaPreescolar</a:t>
                      </a:r>
                      <a:r>
                        <a:rPr lang="es-ES" sz="1400" b="0" i="0" u="none" kern="1200" dirty="0">
                          <a:solidFill>
                            <a:srgbClr val="0070C0"/>
                          </a:solidFill>
                          <a:effectLst/>
                          <a:latin typeface="Abadi Extra Light" panose="020B0204020104020204" pitchFamily="34" charset="0"/>
                          <a:ea typeface="+mn-ea"/>
                          <a:cs typeface="+mn-cs"/>
                        </a:rPr>
                        <a:t>, </a:t>
                      </a:r>
                      <a:r>
                        <a:rPr lang="es-ES" sz="1500" b="0" u="none" dirty="0">
                          <a:latin typeface="Abadi Extra Light" panose="020B0204020104020204" pitchFamily="34" charset="0"/>
                        </a:rPr>
                        <a:t>se</a:t>
                      </a:r>
                      <a:r>
                        <a:rPr lang="es-ES" sz="1500" b="0" dirty="0">
                          <a:latin typeface="Abadi Extra Light" panose="020B0204020104020204" pitchFamily="34" charset="0"/>
                        </a:rPr>
                        <a:t> tomara como una pequeña evaluación de los puntos básicos que los niños aprendieron durante estas actividades, en este video se pide ubicar algunos objetos en estos puntos básico aprendidos: detrás, delante, izquierda y derecha, al finalizar el video se le harán los siguientes cuestionamientos al pequeño: ¿Cuáles de estos puntos conocías?, ¿Cuáles no conocías?, ¿Los habías utilizado antes? ¿Dónde? Y ¿Para que?.  </a:t>
                      </a:r>
                      <a:endParaRPr lang="es-ES" sz="1500" b="1" dirty="0">
                        <a:latin typeface="Abadi Extra Light" panose="020B0204020104020204" pitchFamily="34" charset="0"/>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600" dirty="0">
                          <a:latin typeface="Abadi Extra Light" panose="020B0204020104020204" pitchFamily="34" charset="0"/>
                          <a:cs typeface="Aharoni" panose="02010803020104030203" pitchFamily="2" charset="-79"/>
                        </a:rPr>
                        <a:t>Ubica objetos y lugares cuya ubicación desconoce, a través de la interpretación de relaciones espaciales y puntos de referencia. </a:t>
                      </a:r>
                    </a:p>
                    <a:p>
                      <a:endParaRPr lang="es-ES" dirty="0"/>
                    </a:p>
                  </a:txBody>
                  <a:tcPr/>
                </a:tc>
                <a:tc>
                  <a:txBody>
                    <a:bodyPr/>
                    <a:lstStyle/>
                    <a:p>
                      <a:pPr algn="ctr"/>
                      <a:r>
                        <a:rPr lang="es-ES" sz="1600" dirty="0">
                          <a:latin typeface="Abadi Extra Light" panose="020B0204020104020204" pitchFamily="34" charset="0"/>
                        </a:rPr>
                        <a:t>Individual.</a:t>
                      </a:r>
                    </a:p>
                  </a:txBody>
                  <a:tcPr/>
                </a:tc>
                <a:tc>
                  <a:txBody>
                    <a:bodyPr/>
                    <a:lstStyle/>
                    <a:p>
                      <a:pPr marL="285750" indent="-285750">
                        <a:buFont typeface="Arial" panose="020B0604020202020204" pitchFamily="34" charset="0"/>
                        <a:buChar char="•"/>
                      </a:pPr>
                      <a:r>
                        <a:rPr lang="es-ES" sz="1600" dirty="0">
                          <a:latin typeface="Abadi Extra Light" panose="020B0204020104020204" pitchFamily="34" charset="0"/>
                        </a:rPr>
                        <a:t>Video: </a:t>
                      </a:r>
                      <a:r>
                        <a:rPr lang="es-ES" sz="1600" b="0" i="0" kern="1200" dirty="0">
                          <a:solidFill>
                            <a:schemeClr val="tx1"/>
                          </a:solidFill>
                          <a:effectLst/>
                          <a:latin typeface="Abadi Extra Light" panose="020B0204020104020204" pitchFamily="34" charset="0"/>
                          <a:ea typeface="+mn-ea"/>
                          <a:cs typeface="+mn-cs"/>
                        </a:rPr>
                        <a:t>IZQUIERDA DERECHA Juegos de Lateralidad para Niños- </a:t>
                      </a:r>
                      <a:r>
                        <a:rPr lang="es-ES" sz="1600" b="0" i="0" u="sng" kern="1200" dirty="0">
                          <a:solidFill>
                            <a:srgbClr val="0070C0"/>
                          </a:solidFill>
                          <a:effectLst/>
                          <a:latin typeface="Abadi Extra Light" panose="020B0204020104020204" pitchFamily="34" charset="0"/>
                          <a:ea typeface="+mn-ea"/>
                          <a:cs typeface="+mn-cs"/>
                        </a:rPr>
                        <a:t>https://www.youtube.com/watch?v=jt-FrcjwE38&amp;ab_channel=CasitaPreescolar.</a:t>
                      </a:r>
                      <a:endParaRPr lang="es-ES" sz="1600" u="sng" dirty="0">
                        <a:solidFill>
                          <a:srgbClr val="0070C0"/>
                        </a:solidFill>
                        <a:latin typeface="Abadi Extra Light" panose="020B0204020104020204" pitchFamily="34" charset="0"/>
                      </a:endParaRPr>
                    </a:p>
                    <a:p>
                      <a:pPr marL="285750" indent="-285750" algn="l">
                        <a:buFont typeface="Arial" panose="020B0604020202020204" pitchFamily="34" charset="0"/>
                        <a:buChar char="•"/>
                      </a:pPr>
                      <a:r>
                        <a:rPr lang="es-ES" sz="1600" b="0" dirty="0">
                          <a:latin typeface="Abadi Extra Light" panose="020B0204020104020204" pitchFamily="34" charset="0"/>
                        </a:rPr>
                        <a:t>Reproductor para el video.</a:t>
                      </a:r>
                    </a:p>
                    <a:p>
                      <a:pPr marL="285750" indent="-285750" algn="l">
                        <a:buFont typeface="Arial" panose="020B0604020202020204" pitchFamily="34" charset="0"/>
                        <a:buChar char="•"/>
                      </a:pPr>
                      <a:r>
                        <a:rPr lang="es-ES" sz="1600" b="0" dirty="0">
                          <a:latin typeface="Abadi Extra Light" panose="020B0204020104020204" pitchFamily="34" charset="0"/>
                        </a:rPr>
                        <a:t>Proyector.</a:t>
                      </a:r>
                    </a:p>
                    <a:p>
                      <a:pPr marL="285750" indent="-285750" algn="l">
                        <a:buFont typeface="Arial" panose="020B0604020202020204" pitchFamily="34" charset="0"/>
                        <a:buChar char="•"/>
                      </a:pPr>
                      <a:r>
                        <a:rPr lang="es-ES" sz="1600" b="0" dirty="0">
                          <a:latin typeface="Abadi Extra Light" panose="020B0204020104020204" pitchFamily="34" charset="0"/>
                        </a:rPr>
                        <a:t>Bocinas.</a:t>
                      </a:r>
                    </a:p>
                    <a:p>
                      <a:pPr marL="0" indent="0" algn="l">
                        <a:buFont typeface="Arial" panose="020B0604020202020204" pitchFamily="34" charset="0"/>
                        <a:buNone/>
                      </a:pPr>
                      <a:endParaRPr lang="es-ES" sz="1600" b="0" dirty="0">
                        <a:latin typeface="Abadi Extra Light" panose="020B0204020104020204" pitchFamily="34" charset="0"/>
                      </a:endParaRPr>
                    </a:p>
                  </a:txBody>
                  <a:tcPr/>
                </a:tc>
                <a:tc>
                  <a:txBody>
                    <a:bodyPr/>
                    <a:lstStyle/>
                    <a:p>
                      <a:pPr algn="ctr"/>
                      <a:r>
                        <a:rPr lang="es-ES" sz="1600" dirty="0">
                          <a:latin typeface="Abadi Extra Light" panose="020B0204020104020204" pitchFamily="34" charset="0"/>
                        </a:rPr>
                        <a:t>5-10 Minutos.</a:t>
                      </a:r>
                    </a:p>
                  </a:txBody>
                  <a:tcPr/>
                </a:tc>
                <a:extLst>
                  <a:ext uri="{0D108BD9-81ED-4DB2-BD59-A6C34878D82A}">
                    <a16:rowId xmlns:a16="http://schemas.microsoft.com/office/drawing/2014/main" val="2925863009"/>
                  </a:ext>
                </a:extLst>
              </a:tr>
            </a:tbl>
          </a:graphicData>
        </a:graphic>
      </p:graphicFrame>
    </p:spTree>
    <p:extLst>
      <p:ext uri="{BB962C8B-B14F-4D97-AF65-F5344CB8AC3E}">
        <p14:creationId xmlns:p14="http://schemas.microsoft.com/office/powerpoint/2010/main" val="1281122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DC84F613-0D5D-465C-A4DA-431E2194FD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esquinas redondeadas 4">
            <a:extLst>
              <a:ext uri="{FF2B5EF4-FFF2-40B4-BE49-F238E27FC236}">
                <a16:creationId xmlns:a16="http://schemas.microsoft.com/office/drawing/2014/main" id="{C96DFEF1-4CE4-4F36-9EAE-3EFAF9A763E3}"/>
              </a:ext>
            </a:extLst>
          </p:cNvPr>
          <p:cNvSpPr/>
          <p:nvPr/>
        </p:nvSpPr>
        <p:spPr>
          <a:xfrm>
            <a:off x="991737" y="404575"/>
            <a:ext cx="10208526" cy="6048850"/>
          </a:xfrm>
          <a:prstGeom prst="roundRect">
            <a:avLst/>
          </a:prstGeom>
          <a:solidFill>
            <a:srgbClr val="EFF5FB"/>
          </a:solidFill>
          <a:ln>
            <a:solidFill>
              <a:srgbClr val="EF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Título 1">
            <a:extLst>
              <a:ext uri="{FF2B5EF4-FFF2-40B4-BE49-F238E27FC236}">
                <a16:creationId xmlns:a16="http://schemas.microsoft.com/office/drawing/2014/main" id="{A9622060-E945-44A2-BC2E-95FB591AD6EB}"/>
              </a:ext>
            </a:extLst>
          </p:cNvPr>
          <p:cNvSpPr>
            <a:spLocks noGrp="1"/>
          </p:cNvSpPr>
          <p:nvPr>
            <p:ph type="title"/>
          </p:nvPr>
        </p:nvSpPr>
        <p:spPr>
          <a:xfrm>
            <a:off x="838200" y="685481"/>
            <a:ext cx="10515600" cy="1325563"/>
          </a:xfrm>
        </p:spPr>
        <p:txBody>
          <a:bodyPr>
            <a:normAutofit/>
          </a:bodyPr>
          <a:lstStyle/>
          <a:p>
            <a:pPr algn="ctr"/>
            <a:r>
              <a:rPr lang="es-ES" sz="4000" dirty="0">
                <a:latin typeface="Aharoni" panose="02010803020104030203" pitchFamily="2" charset="-79"/>
                <a:cs typeface="Aharoni" panose="02010803020104030203" pitchFamily="2" charset="-79"/>
              </a:rPr>
              <a:t>Enlace de video de evidencia:</a:t>
            </a:r>
          </a:p>
        </p:txBody>
      </p:sp>
      <p:sp>
        <p:nvSpPr>
          <p:cNvPr id="7" name="CuadroTexto 6">
            <a:extLst>
              <a:ext uri="{FF2B5EF4-FFF2-40B4-BE49-F238E27FC236}">
                <a16:creationId xmlns:a16="http://schemas.microsoft.com/office/drawing/2014/main" id="{832FAAED-36BE-4157-9860-B9040855F6AC}"/>
              </a:ext>
            </a:extLst>
          </p:cNvPr>
          <p:cNvSpPr txBox="1"/>
          <p:nvPr/>
        </p:nvSpPr>
        <p:spPr>
          <a:xfrm>
            <a:off x="3048000" y="1730138"/>
            <a:ext cx="6096000" cy="707886"/>
          </a:xfrm>
          <a:prstGeom prst="rect">
            <a:avLst/>
          </a:prstGeom>
          <a:noFill/>
        </p:spPr>
        <p:txBody>
          <a:bodyPr wrap="square">
            <a:spAutoFit/>
          </a:bodyPr>
          <a:lstStyle/>
          <a:p>
            <a:pPr algn="ctr"/>
            <a:r>
              <a:rPr lang="es-ES" sz="2000" dirty="0">
                <a:latin typeface="Abadi Extra Light" panose="020B0204020104020204" pitchFamily="34" charset="0"/>
              </a:rPr>
              <a:t>https://www.youtube.com/watch?v=4RzFY6URBfw&amp;ab_channel=DaisyPerez</a:t>
            </a:r>
          </a:p>
        </p:txBody>
      </p:sp>
      <p:pic>
        <p:nvPicPr>
          <p:cNvPr id="9" name="Imagen 8">
            <a:extLst>
              <a:ext uri="{FF2B5EF4-FFF2-40B4-BE49-F238E27FC236}">
                <a16:creationId xmlns:a16="http://schemas.microsoft.com/office/drawing/2014/main" id="{7AAE1CED-5E61-4CD7-AF2C-8A9739A8FEE4}"/>
              </a:ext>
            </a:extLst>
          </p:cNvPr>
          <p:cNvPicPr>
            <a:picLocks noChangeAspect="1"/>
          </p:cNvPicPr>
          <p:nvPr/>
        </p:nvPicPr>
        <p:blipFill>
          <a:blip r:embed="rId3"/>
          <a:stretch>
            <a:fillRect/>
          </a:stretch>
        </p:blipFill>
        <p:spPr>
          <a:xfrm>
            <a:off x="3239514" y="2626245"/>
            <a:ext cx="5712971" cy="3211978"/>
          </a:xfrm>
          <a:prstGeom prst="rect">
            <a:avLst/>
          </a:prstGeom>
        </p:spPr>
      </p:pic>
    </p:spTree>
    <p:extLst>
      <p:ext uri="{BB962C8B-B14F-4D97-AF65-F5344CB8AC3E}">
        <p14:creationId xmlns:p14="http://schemas.microsoft.com/office/powerpoint/2010/main" val="3557722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411EF69D-5927-44C3-B38F-63DF82F908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esquinas redondeadas 4">
            <a:extLst>
              <a:ext uri="{FF2B5EF4-FFF2-40B4-BE49-F238E27FC236}">
                <a16:creationId xmlns:a16="http://schemas.microsoft.com/office/drawing/2014/main" id="{4434E86A-1DE9-4A7A-81CE-95257FF23F64}"/>
              </a:ext>
            </a:extLst>
          </p:cNvPr>
          <p:cNvSpPr/>
          <p:nvPr/>
        </p:nvSpPr>
        <p:spPr>
          <a:xfrm>
            <a:off x="991737" y="404575"/>
            <a:ext cx="10208526" cy="6048850"/>
          </a:xfrm>
          <a:prstGeom prst="roundRect">
            <a:avLst/>
          </a:prstGeom>
          <a:solidFill>
            <a:srgbClr val="EFF5FB"/>
          </a:solidFill>
          <a:ln>
            <a:solidFill>
              <a:srgbClr val="EF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Título 1">
            <a:extLst>
              <a:ext uri="{FF2B5EF4-FFF2-40B4-BE49-F238E27FC236}">
                <a16:creationId xmlns:a16="http://schemas.microsoft.com/office/drawing/2014/main" id="{C8029D83-AFC6-40AF-8B2C-2D6427DE8130}"/>
              </a:ext>
            </a:extLst>
          </p:cNvPr>
          <p:cNvSpPr>
            <a:spLocks noGrp="1"/>
          </p:cNvSpPr>
          <p:nvPr>
            <p:ph type="title"/>
          </p:nvPr>
        </p:nvSpPr>
        <p:spPr/>
        <p:txBody>
          <a:bodyPr>
            <a:normAutofit/>
          </a:bodyPr>
          <a:lstStyle/>
          <a:p>
            <a:pPr algn="ctr"/>
            <a:r>
              <a:rPr lang="es-ES" sz="4000" dirty="0">
                <a:latin typeface="Aharoni" panose="02010803020104030203" pitchFamily="2" charset="-79"/>
                <a:cs typeface="Aharoni" panose="02010803020104030203" pitchFamily="2" charset="-79"/>
              </a:rPr>
              <a:t>Matriz:</a:t>
            </a:r>
          </a:p>
        </p:txBody>
      </p:sp>
      <p:graphicFrame>
        <p:nvGraphicFramePr>
          <p:cNvPr id="3" name="Tabla 3">
            <a:extLst>
              <a:ext uri="{FF2B5EF4-FFF2-40B4-BE49-F238E27FC236}">
                <a16:creationId xmlns:a16="http://schemas.microsoft.com/office/drawing/2014/main" id="{4F414630-5E45-4065-AB32-FC898B5F967E}"/>
              </a:ext>
            </a:extLst>
          </p:cNvPr>
          <p:cNvGraphicFramePr>
            <a:graphicFrameLocks noGrp="1"/>
          </p:cNvGraphicFramePr>
          <p:nvPr>
            <p:extLst>
              <p:ext uri="{D42A27DB-BD31-4B8C-83A1-F6EECF244321}">
                <p14:modId xmlns:p14="http://schemas.microsoft.com/office/powerpoint/2010/main" val="2099405135"/>
              </p:ext>
            </p:extLst>
          </p:nvPr>
        </p:nvGraphicFramePr>
        <p:xfrm>
          <a:off x="1086678" y="1214782"/>
          <a:ext cx="10113585" cy="4911698"/>
        </p:xfrm>
        <a:graphic>
          <a:graphicData uri="http://schemas.openxmlformats.org/drawingml/2006/table">
            <a:tbl>
              <a:tblPr firstRow="1" bandRow="1">
                <a:tableStyleId>{8799B23B-EC83-4686-B30A-512413B5E67A}</a:tableStyleId>
              </a:tblPr>
              <a:tblGrid>
                <a:gridCol w="1914567">
                  <a:extLst>
                    <a:ext uri="{9D8B030D-6E8A-4147-A177-3AD203B41FA5}">
                      <a16:colId xmlns:a16="http://schemas.microsoft.com/office/drawing/2014/main" val="2131906673"/>
                    </a:ext>
                  </a:extLst>
                </a:gridCol>
                <a:gridCol w="1914567">
                  <a:extLst>
                    <a:ext uri="{9D8B030D-6E8A-4147-A177-3AD203B41FA5}">
                      <a16:colId xmlns:a16="http://schemas.microsoft.com/office/drawing/2014/main" val="157571667"/>
                    </a:ext>
                  </a:extLst>
                </a:gridCol>
                <a:gridCol w="1914567">
                  <a:extLst>
                    <a:ext uri="{9D8B030D-6E8A-4147-A177-3AD203B41FA5}">
                      <a16:colId xmlns:a16="http://schemas.microsoft.com/office/drawing/2014/main" val="3873494474"/>
                    </a:ext>
                  </a:extLst>
                </a:gridCol>
                <a:gridCol w="1914567">
                  <a:extLst>
                    <a:ext uri="{9D8B030D-6E8A-4147-A177-3AD203B41FA5}">
                      <a16:colId xmlns:a16="http://schemas.microsoft.com/office/drawing/2014/main" val="2251466911"/>
                    </a:ext>
                  </a:extLst>
                </a:gridCol>
                <a:gridCol w="2455317">
                  <a:extLst>
                    <a:ext uri="{9D8B030D-6E8A-4147-A177-3AD203B41FA5}">
                      <a16:colId xmlns:a16="http://schemas.microsoft.com/office/drawing/2014/main" val="3872096524"/>
                    </a:ext>
                  </a:extLst>
                </a:gridCol>
              </a:tblGrid>
              <a:tr h="1528418">
                <a:tc>
                  <a:txBody>
                    <a:bodyPr/>
                    <a:lstStyle/>
                    <a:p>
                      <a:pPr algn="ctr"/>
                      <a:r>
                        <a:rPr lang="es-ES" sz="1400" b="0" dirty="0">
                          <a:solidFill>
                            <a:srgbClr val="FFCCFF"/>
                          </a:solidFill>
                          <a:latin typeface="Aharoni" panose="02010803020104030203" pitchFamily="2" charset="-79"/>
                          <a:cs typeface="Aharoni" panose="02010803020104030203" pitchFamily="2" charset="-79"/>
                        </a:rPr>
                        <a:t>Referente empírico: hechos</a:t>
                      </a:r>
                    </a:p>
                  </a:txBody>
                  <a:tcPr>
                    <a:solidFill>
                      <a:srgbClr val="002060"/>
                    </a:solidFill>
                  </a:tcPr>
                </a:tc>
                <a:tc>
                  <a:txBody>
                    <a:bodyPr/>
                    <a:lstStyle/>
                    <a:p>
                      <a:pPr algn="ctr"/>
                      <a:r>
                        <a:rPr lang="es-ES" sz="1400" dirty="0">
                          <a:solidFill>
                            <a:srgbClr val="FFCCFF"/>
                          </a:solidFill>
                          <a:latin typeface="Aharoni" panose="02010803020104030203" pitchFamily="2" charset="-79"/>
                          <a:cs typeface="Aharoni" panose="02010803020104030203" pitchFamily="2" charset="-79"/>
                        </a:rPr>
                        <a:t>Análisis especulativo ¿Qué pasa aquí?</a:t>
                      </a:r>
                    </a:p>
                  </a:txBody>
                  <a:tcPr>
                    <a:solidFill>
                      <a:srgbClr val="002060"/>
                    </a:solidFill>
                  </a:tcPr>
                </a:tc>
                <a:tc>
                  <a:txBody>
                    <a:bodyPr/>
                    <a:lstStyle/>
                    <a:p>
                      <a:pPr algn="ctr"/>
                      <a:r>
                        <a:rPr lang="es-ES" sz="1400" b="1" dirty="0">
                          <a:solidFill>
                            <a:srgbClr val="FFCCFF"/>
                          </a:solidFill>
                          <a:latin typeface="Aharoni" panose="02010803020104030203" pitchFamily="2" charset="-79"/>
                          <a:cs typeface="Aharoni" panose="02010803020104030203" pitchFamily="2" charset="-79"/>
                        </a:rPr>
                        <a:t>Primera pregunta para reflexionar: ¿Qué logros tuvo el alumno al abordar las actividades?</a:t>
                      </a:r>
                    </a:p>
                  </a:txBody>
                  <a:tcPr>
                    <a:solidFill>
                      <a:srgbClr val="002060"/>
                    </a:solidFill>
                  </a:tcPr>
                </a:tc>
                <a:tc>
                  <a:txBody>
                    <a:bodyPr/>
                    <a:lstStyle/>
                    <a:p>
                      <a:pPr algn="ctr"/>
                      <a:r>
                        <a:rPr lang="es-ES" sz="1400" dirty="0">
                          <a:solidFill>
                            <a:srgbClr val="FFCCFF"/>
                          </a:solidFill>
                          <a:latin typeface="Aharoni" panose="02010803020104030203" pitchFamily="2" charset="-79"/>
                          <a:cs typeface="Aharoni" panose="02010803020104030203" pitchFamily="2" charset="-79"/>
                        </a:rPr>
                        <a:t>Segunda pregunta para reflexionar: ¿Qué dificultades tuvo el alumno al abordar las actividades?</a:t>
                      </a:r>
                    </a:p>
                  </a:txBody>
                  <a:tcPr>
                    <a:solidFill>
                      <a:srgbClr val="002060"/>
                    </a:solidFill>
                  </a:tcPr>
                </a:tc>
                <a:tc>
                  <a:txBody>
                    <a:bodyPr/>
                    <a:lstStyle/>
                    <a:p>
                      <a:pPr algn="ctr"/>
                      <a:r>
                        <a:rPr lang="es-ES" sz="1400" dirty="0">
                          <a:solidFill>
                            <a:srgbClr val="FFCCFF"/>
                          </a:solidFill>
                          <a:latin typeface="Aharoni" panose="02010803020104030203" pitchFamily="2" charset="-79"/>
                          <a:cs typeface="Aharoni" panose="02010803020104030203" pitchFamily="2" charset="-79"/>
                        </a:rPr>
                        <a:t>Referentes teóricos que expliquen logros y dificultades identificados </a:t>
                      </a:r>
                    </a:p>
                  </a:txBody>
                  <a:tcPr>
                    <a:solidFill>
                      <a:srgbClr val="002060"/>
                    </a:solidFill>
                  </a:tcPr>
                </a:tc>
                <a:extLst>
                  <a:ext uri="{0D108BD9-81ED-4DB2-BD59-A6C34878D82A}">
                    <a16:rowId xmlns:a16="http://schemas.microsoft.com/office/drawing/2014/main" val="3006484243"/>
                  </a:ext>
                </a:extLst>
              </a:tr>
              <a:tr h="968259">
                <a:tc>
                  <a:txBody>
                    <a:bodyPr/>
                    <a:lstStyle/>
                    <a:p>
                      <a:r>
                        <a:rPr lang="es-ES" sz="1200" dirty="0">
                          <a:latin typeface="Abadi Extra Light" panose="020B0204020104020204" pitchFamily="34" charset="0"/>
                        </a:rPr>
                        <a:t>Se esperaba que el niño pudiera reconocer por lo menos las 4 direcciones espaciales básicas como: Derecha, izquierda, adelante y atrás mediante actividades lúdicas</a:t>
                      </a:r>
                      <a:r>
                        <a:rPr lang="es-ES" sz="1200" dirty="0"/>
                        <a:t>.</a:t>
                      </a:r>
                    </a:p>
                  </a:txBody>
                  <a:tcPr/>
                </a:tc>
                <a:tc>
                  <a:txBody>
                    <a:bodyPr/>
                    <a:lstStyle/>
                    <a:p>
                      <a:r>
                        <a:rPr lang="es-ES" sz="1200" dirty="0">
                          <a:latin typeface="Abadi Extra Light" panose="020B0204020104020204" pitchFamily="34" charset="0"/>
                        </a:rPr>
                        <a:t>Al realizar al niño la actividad de inicio, se pudo comprobar que si tenía un conocimiento sobre cual era su izquierda y cuál su derecha, así como también reconocía al referirse atrás y adelante. En la actividad de desarrollo el niño se puso un poco nervioso al pasar de un cuadro a otro, así que de pronto el niño se empezaba a mover mucho y se confundía un poco en su ubicación, pero ante este problema el niño pudo llegar al objetivo que se le pedía, el niño pudo llegar al</a:t>
                      </a:r>
                    </a:p>
                  </a:txBody>
                  <a:tcPr/>
                </a:tc>
                <a:tc>
                  <a:txBody>
                    <a:bodyPr/>
                    <a:lstStyle/>
                    <a:p>
                      <a:r>
                        <a:rPr lang="es-ES" sz="1200" dirty="0">
                          <a:latin typeface="Abadi Extra Light" panose="020B0204020104020204" pitchFamily="34" charset="0"/>
                        </a:rPr>
                        <a:t>El reconocer de manera mental y práctica cuál es la derecha e izquierda y adelante y atrás. Así como también reconoce que por medio de indicaciones de ubicación como las anteriores se puede llegar a un objetivo.</a:t>
                      </a:r>
                    </a:p>
                  </a:txBody>
                  <a:tcPr/>
                </a:tc>
                <a:tc>
                  <a:txBody>
                    <a:bodyPr/>
                    <a:lstStyle/>
                    <a:p>
                      <a:r>
                        <a:rPr lang="es-ES" sz="1200" dirty="0">
                          <a:latin typeface="Abadi Extra Light" panose="020B0204020104020204" pitchFamily="34" charset="0"/>
                        </a:rPr>
                        <a:t>Al realizar la actividad del vídeo digital, el niño se confundió un poco en cuanto a reconocer su izquierda y derecha, pero creo que esto es lo que lo hace difícil el reconocerlo digitalmente ya que se confunde, al observar los animales tampoco los distinguía bien o pensaba que era otro animal y se confundía esto hacia que se pusiera nervioso y se le dificultara contestar.</a:t>
                      </a:r>
                    </a:p>
                  </a:txBody>
                  <a:tcPr/>
                </a:tc>
                <a:tc>
                  <a:txBody>
                    <a:bodyPr/>
                    <a:lstStyle/>
                    <a:p>
                      <a:r>
                        <a:rPr lang="es-ES" sz="1200" b="0" dirty="0">
                          <a:latin typeface="Abadi Extra Light" panose="020B0204020104020204" pitchFamily="34" charset="0"/>
                        </a:rPr>
                        <a:t>S</a:t>
                      </a:r>
                      <a:r>
                        <a:rPr lang="es-ES" sz="1200" b="0" i="0" kern="1200" dirty="0">
                          <a:solidFill>
                            <a:schemeClr val="tx1"/>
                          </a:solidFill>
                          <a:effectLst/>
                          <a:latin typeface="Abadi Extra Light" panose="020B0204020104020204" pitchFamily="34" charset="0"/>
                          <a:ea typeface="+mn-ea"/>
                          <a:cs typeface="+mn-cs"/>
                        </a:rPr>
                        <a:t>aber dónde estamos, qué posición tenemos respecto a nosotros mismos o respecto a otras personas, o saber dónde se encuentra un objeto en relación a un punto determinado, son conocimientos y habilidades que adquirimos desde muy pequeños durante el desarrollo de las capacidades de orientación espacial. y social.</a:t>
                      </a:r>
                      <a:endParaRPr lang="es-ES" sz="1200" b="0" dirty="0">
                        <a:latin typeface="Abadi Extra Light" panose="020B0204020104020204" pitchFamily="34" charset="0"/>
                      </a:endParaRPr>
                    </a:p>
                  </a:txBody>
                  <a:tcPr/>
                </a:tc>
                <a:extLst>
                  <a:ext uri="{0D108BD9-81ED-4DB2-BD59-A6C34878D82A}">
                    <a16:rowId xmlns:a16="http://schemas.microsoft.com/office/drawing/2014/main" val="1553577717"/>
                  </a:ext>
                </a:extLst>
              </a:tr>
            </a:tbl>
          </a:graphicData>
        </a:graphic>
      </p:graphicFrame>
    </p:spTree>
    <p:extLst>
      <p:ext uri="{BB962C8B-B14F-4D97-AF65-F5344CB8AC3E}">
        <p14:creationId xmlns:p14="http://schemas.microsoft.com/office/powerpoint/2010/main" val="1691334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499B555B-3468-497C-A509-9CE82D8C75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esquinas redondeadas 3">
            <a:extLst>
              <a:ext uri="{FF2B5EF4-FFF2-40B4-BE49-F238E27FC236}">
                <a16:creationId xmlns:a16="http://schemas.microsoft.com/office/drawing/2014/main" id="{1DA4356C-1649-499B-9BC4-145E9045AF7C}"/>
              </a:ext>
            </a:extLst>
          </p:cNvPr>
          <p:cNvSpPr/>
          <p:nvPr/>
        </p:nvSpPr>
        <p:spPr>
          <a:xfrm>
            <a:off x="991737" y="404575"/>
            <a:ext cx="10208526" cy="6048850"/>
          </a:xfrm>
          <a:prstGeom prst="roundRect">
            <a:avLst/>
          </a:prstGeom>
          <a:solidFill>
            <a:srgbClr val="EFF5FB"/>
          </a:solidFill>
          <a:ln>
            <a:solidFill>
              <a:srgbClr val="EF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2" name="Tabla 2">
            <a:extLst>
              <a:ext uri="{FF2B5EF4-FFF2-40B4-BE49-F238E27FC236}">
                <a16:creationId xmlns:a16="http://schemas.microsoft.com/office/drawing/2014/main" id="{14010DE5-B7A5-49EB-A159-2B68CF023B78}"/>
              </a:ext>
            </a:extLst>
          </p:cNvPr>
          <p:cNvGraphicFramePr>
            <a:graphicFrameLocks noGrp="1"/>
          </p:cNvGraphicFramePr>
          <p:nvPr>
            <p:extLst>
              <p:ext uri="{D42A27DB-BD31-4B8C-83A1-F6EECF244321}">
                <p14:modId xmlns:p14="http://schemas.microsoft.com/office/powerpoint/2010/main" val="2469691945"/>
              </p:ext>
            </p:extLst>
          </p:nvPr>
        </p:nvGraphicFramePr>
        <p:xfrm>
          <a:off x="1192695" y="933808"/>
          <a:ext cx="9806610" cy="5029200"/>
        </p:xfrm>
        <a:graphic>
          <a:graphicData uri="http://schemas.openxmlformats.org/drawingml/2006/table">
            <a:tbl>
              <a:tblPr firstRow="1" bandRow="1">
                <a:tableStyleId>{5C22544A-7EE6-4342-B048-85BDC9FD1C3A}</a:tableStyleId>
              </a:tblPr>
              <a:tblGrid>
                <a:gridCol w="1709531">
                  <a:extLst>
                    <a:ext uri="{9D8B030D-6E8A-4147-A177-3AD203B41FA5}">
                      <a16:colId xmlns:a16="http://schemas.microsoft.com/office/drawing/2014/main" val="2996428552"/>
                    </a:ext>
                  </a:extLst>
                </a:gridCol>
                <a:gridCol w="2054087">
                  <a:extLst>
                    <a:ext uri="{9D8B030D-6E8A-4147-A177-3AD203B41FA5}">
                      <a16:colId xmlns:a16="http://schemas.microsoft.com/office/drawing/2014/main" val="3751527700"/>
                    </a:ext>
                  </a:extLst>
                </a:gridCol>
                <a:gridCol w="1974574">
                  <a:extLst>
                    <a:ext uri="{9D8B030D-6E8A-4147-A177-3AD203B41FA5}">
                      <a16:colId xmlns:a16="http://schemas.microsoft.com/office/drawing/2014/main" val="2367999766"/>
                    </a:ext>
                  </a:extLst>
                </a:gridCol>
                <a:gridCol w="1616765">
                  <a:extLst>
                    <a:ext uri="{9D8B030D-6E8A-4147-A177-3AD203B41FA5}">
                      <a16:colId xmlns:a16="http://schemas.microsoft.com/office/drawing/2014/main" val="3308607677"/>
                    </a:ext>
                  </a:extLst>
                </a:gridCol>
                <a:gridCol w="2451653">
                  <a:extLst>
                    <a:ext uri="{9D8B030D-6E8A-4147-A177-3AD203B41FA5}">
                      <a16:colId xmlns:a16="http://schemas.microsoft.com/office/drawing/2014/main" val="67627286"/>
                    </a:ext>
                  </a:extLst>
                </a:gridCol>
              </a:tblGrid>
              <a:tr h="370840">
                <a:tc>
                  <a:txBody>
                    <a:bodyPr/>
                    <a:lstStyle/>
                    <a:p>
                      <a:endParaRPr lang="es-ES" dirty="0"/>
                    </a:p>
                  </a:txBody>
                  <a:tcPr>
                    <a:solidFill>
                      <a:schemeClr val="tx2">
                        <a:lumMod val="20000"/>
                        <a:lumOff val="80000"/>
                      </a:schemeClr>
                    </a:solidFill>
                  </a:tcPr>
                </a:tc>
                <a:tc>
                  <a:txBody>
                    <a:bodyPr/>
                    <a:lstStyle/>
                    <a:p>
                      <a:r>
                        <a:rPr lang="es-ES" sz="1200" b="0" dirty="0">
                          <a:solidFill>
                            <a:schemeClr val="tx1"/>
                          </a:solidFill>
                          <a:latin typeface="Abadi Extra Light" panose="020B0204020104020204" pitchFamily="34" charset="0"/>
                        </a:rPr>
                        <a:t>objetivo que se le pedía, solo hubo una oración en la cual se confundió pero con ayuda mía volvió a corregir su dirección. En cuanto a la actividad de cierre el niño se confundió un poco en cuanto a la derecha e izquierda, creo que maneja mejor la práctica física que la digital. Se le facilita el estar el en una posición e identificar su ubicación que observar un juego en línea.</a:t>
                      </a:r>
                    </a:p>
                  </a:txBody>
                  <a:tcPr>
                    <a:solidFill>
                      <a:schemeClr val="tx2">
                        <a:lumMod val="20000"/>
                        <a:lumOff val="80000"/>
                      </a:schemeClr>
                    </a:solidFill>
                  </a:tcPr>
                </a:tc>
                <a:tc>
                  <a:txBody>
                    <a:bodyPr/>
                    <a:lstStyle/>
                    <a:p>
                      <a:endParaRPr lang="es-ES"/>
                    </a:p>
                  </a:txBody>
                  <a:tcPr>
                    <a:solidFill>
                      <a:schemeClr val="tx2">
                        <a:lumMod val="20000"/>
                        <a:lumOff val="80000"/>
                      </a:schemeClr>
                    </a:solidFill>
                  </a:tcPr>
                </a:tc>
                <a:tc>
                  <a:txBody>
                    <a:bodyPr/>
                    <a:lstStyle/>
                    <a:p>
                      <a:endParaRPr lang="es-ES"/>
                    </a:p>
                  </a:txBody>
                  <a:tcPr>
                    <a:solidFill>
                      <a:schemeClr val="tx2">
                        <a:lumMod val="20000"/>
                        <a:lumOff val="80000"/>
                      </a:schemeClr>
                    </a:solidFill>
                  </a:tcPr>
                </a:tc>
                <a:tc>
                  <a:txBody>
                    <a:bodyPr/>
                    <a:lstStyle/>
                    <a:p>
                      <a:r>
                        <a:rPr lang="es-ES" sz="1200" b="0" i="0" kern="1200" dirty="0">
                          <a:solidFill>
                            <a:schemeClr val="tx1"/>
                          </a:solidFill>
                          <a:effectLst/>
                          <a:latin typeface="Abadi Extra Light" panose="020B0204020104020204" pitchFamily="34" charset="0"/>
                          <a:ea typeface="+mn-ea"/>
                          <a:cs typeface="+mn-cs"/>
                        </a:rPr>
                        <a:t>Cuando el niño tiene conciencia de su propio cuerpo e imagen, según Linares (1989), coordina movimientos organizando su propio espacio, teniendo en cuenta posibles adaptaciones espaciales (obstáculos que obligan al niño reorganizarse constantemente). Por ello, no se puede comprender la adquisición de un espacio coordinado sin referirnos a la evolución de la percepción del propio cuerpo. </a:t>
                      </a:r>
                    </a:p>
                    <a:p>
                      <a:r>
                        <a:rPr lang="es-ES" sz="1200" b="0" i="0" kern="1200" dirty="0">
                          <a:solidFill>
                            <a:schemeClr val="tx1"/>
                          </a:solidFill>
                          <a:effectLst/>
                          <a:latin typeface="Abadi Extra Light" panose="020B0204020104020204" pitchFamily="34" charset="0"/>
                          <a:ea typeface="+mn-ea"/>
                          <a:cs typeface="+mn-cs"/>
                        </a:rPr>
                        <a:t>Según las posibilidades y necesidades espaciales, el niño se organizará su propio espacio personal.</a:t>
                      </a:r>
                    </a:p>
                    <a:p>
                      <a:r>
                        <a:rPr lang="es-ES" sz="1200" b="0" i="0" kern="1200" dirty="0">
                          <a:solidFill>
                            <a:schemeClr val="tx1"/>
                          </a:solidFill>
                          <a:effectLst/>
                          <a:latin typeface="Abadi Extra Light" panose="020B0204020104020204" pitchFamily="34" charset="0"/>
                          <a:ea typeface="+mn-ea"/>
                          <a:cs typeface="+mn-cs"/>
                        </a:rPr>
                        <a:t>La lateralidad (dominio de un lado sobre otro) en el niño, viene dada por factores endógenos (interior); ya que la elección de un lado u otro normalmente es debido a que uno de sus hemisferios cerebrales madura antes que otro, limitando el lado que no ha madurado. Por otra parte, existen también otro factor, el ambiental (exógeno), que puede influir en el predominio de uno de sus lados sobre el otro. Piaget (1981).</a:t>
                      </a:r>
                      <a:endParaRPr lang="es-ES" sz="1200" dirty="0"/>
                    </a:p>
                  </a:txBody>
                  <a:tcPr>
                    <a:solidFill>
                      <a:schemeClr val="tx2">
                        <a:lumMod val="20000"/>
                        <a:lumOff val="80000"/>
                      </a:schemeClr>
                    </a:solidFill>
                  </a:tcPr>
                </a:tc>
                <a:extLst>
                  <a:ext uri="{0D108BD9-81ED-4DB2-BD59-A6C34878D82A}">
                    <a16:rowId xmlns:a16="http://schemas.microsoft.com/office/drawing/2014/main" val="1906674918"/>
                  </a:ext>
                </a:extLst>
              </a:tr>
            </a:tbl>
          </a:graphicData>
        </a:graphic>
      </p:graphicFrame>
    </p:spTree>
    <p:extLst>
      <p:ext uri="{BB962C8B-B14F-4D97-AF65-F5344CB8AC3E}">
        <p14:creationId xmlns:p14="http://schemas.microsoft.com/office/powerpoint/2010/main" val="317428273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