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2" r:id="rId7"/>
    <p:sldId id="261"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922151-80D4-4DE1-AB0F-E08C398B88D6}" v="2" dt="2021-05-02T03:30:06.656"/>
    <p1510:client id="{F3E855B9-F88E-4795-A351-5D2F8363354A}" v="3" dt="2021-05-02T03:38:05.14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1EBBBCC-DAD2-459C-BE2E-F6DE35CF9A28}" styleName="Estilo oscuro 2 - Énfasis 3/Énfasis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p:scale>
          <a:sx n="109" d="100"/>
          <a:sy n="109" d="100"/>
        </p:scale>
        <p:origin x="712" y="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erenice Monrreal Camacho" userId="ca4e4a13b4d79979" providerId="LiveId" clId="{F3E855B9-F88E-4795-A351-5D2F8363354A}"/>
    <pc:docChg chg="undo custSel addSld modSld">
      <pc:chgData name="Victoria Berenice Monrreal Camacho" userId="ca4e4a13b4d79979" providerId="LiveId" clId="{F3E855B9-F88E-4795-A351-5D2F8363354A}" dt="2021-05-02T03:40:24.189" v="57" actId="1076"/>
      <pc:docMkLst>
        <pc:docMk/>
      </pc:docMkLst>
      <pc:sldChg chg="modSp mod">
        <pc:chgData name="Victoria Berenice Monrreal Camacho" userId="ca4e4a13b4d79979" providerId="LiveId" clId="{F3E855B9-F88E-4795-A351-5D2F8363354A}" dt="2021-05-02T03:36:10.249" v="1" actId="1076"/>
        <pc:sldMkLst>
          <pc:docMk/>
          <pc:sldMk cId="1904294048" sldId="256"/>
        </pc:sldMkLst>
        <pc:spChg chg="mod">
          <ac:chgData name="Victoria Berenice Monrreal Camacho" userId="ca4e4a13b4d79979" providerId="LiveId" clId="{F3E855B9-F88E-4795-A351-5D2F8363354A}" dt="2021-05-02T03:36:10.249" v="1" actId="1076"/>
          <ac:spMkLst>
            <pc:docMk/>
            <pc:sldMk cId="1904294048" sldId="256"/>
            <ac:spMk id="13" creationId="{00000000-0000-0000-0000-000000000000}"/>
          </ac:spMkLst>
        </pc:spChg>
      </pc:sldChg>
      <pc:sldChg chg="addSp modSp new mod">
        <pc:chgData name="Victoria Berenice Monrreal Camacho" userId="ca4e4a13b4d79979" providerId="LiveId" clId="{F3E855B9-F88E-4795-A351-5D2F8363354A}" dt="2021-05-02T03:36:52.112" v="5" actId="1076"/>
        <pc:sldMkLst>
          <pc:docMk/>
          <pc:sldMk cId="2042777014" sldId="258"/>
        </pc:sldMkLst>
        <pc:picChg chg="add mod">
          <ac:chgData name="Victoria Berenice Monrreal Camacho" userId="ca4e4a13b4d79979" providerId="LiveId" clId="{F3E855B9-F88E-4795-A351-5D2F8363354A}" dt="2021-05-02T03:36:52.112" v="5" actId="1076"/>
          <ac:picMkLst>
            <pc:docMk/>
            <pc:sldMk cId="2042777014" sldId="258"/>
            <ac:picMk id="2" creationId="{22A8C4BA-D792-4940-8371-5E94C4403BB5}"/>
          </ac:picMkLst>
        </pc:picChg>
      </pc:sldChg>
      <pc:sldChg chg="addSp modSp new mod">
        <pc:chgData name="Victoria Berenice Monrreal Camacho" userId="ca4e4a13b4d79979" providerId="LiveId" clId="{F3E855B9-F88E-4795-A351-5D2F8363354A}" dt="2021-05-02T03:37:45.421" v="9" actId="14100"/>
        <pc:sldMkLst>
          <pc:docMk/>
          <pc:sldMk cId="640017193" sldId="259"/>
        </pc:sldMkLst>
        <pc:graphicFrameChg chg="add mod modGraphic">
          <ac:chgData name="Victoria Berenice Monrreal Camacho" userId="ca4e4a13b4d79979" providerId="LiveId" clId="{F3E855B9-F88E-4795-A351-5D2F8363354A}" dt="2021-05-02T03:37:45.421" v="9" actId="14100"/>
          <ac:graphicFrameMkLst>
            <pc:docMk/>
            <pc:sldMk cId="640017193" sldId="259"/>
            <ac:graphicFrameMk id="2" creationId="{8C644245-10E6-47F8-BAD9-248223D4155C}"/>
          </ac:graphicFrameMkLst>
        </pc:graphicFrameChg>
      </pc:sldChg>
      <pc:sldChg chg="addSp modSp new mod">
        <pc:chgData name="Victoria Berenice Monrreal Camacho" userId="ca4e4a13b4d79979" providerId="LiveId" clId="{F3E855B9-F88E-4795-A351-5D2F8363354A}" dt="2021-05-02T03:40:24.189" v="57" actId="1076"/>
        <pc:sldMkLst>
          <pc:docMk/>
          <pc:sldMk cId="436647583" sldId="260"/>
        </pc:sldMkLst>
        <pc:graphicFrameChg chg="add mod modGraphic">
          <ac:chgData name="Victoria Berenice Monrreal Camacho" userId="ca4e4a13b4d79979" providerId="LiveId" clId="{F3E855B9-F88E-4795-A351-5D2F8363354A}" dt="2021-05-02T03:40:24.189" v="57" actId="1076"/>
          <ac:graphicFrameMkLst>
            <pc:docMk/>
            <pc:sldMk cId="436647583" sldId="260"/>
            <ac:graphicFrameMk id="2" creationId="{23E653CD-2609-4033-94DE-52B68249E4C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CD9F6B68-3FCC-40D4-8A12-870EB146C37F}" type="datetimeFigureOut">
              <a:rPr lang="es-MX" smtClean="0"/>
              <a:t>01/05/21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1384718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D9F6B68-3FCC-40D4-8A12-870EB146C37F}" type="datetimeFigureOut">
              <a:rPr lang="es-MX" smtClean="0"/>
              <a:t>01/05/21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42388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D9F6B68-3FCC-40D4-8A12-870EB146C37F}" type="datetimeFigureOut">
              <a:rPr lang="es-MX" smtClean="0"/>
              <a:t>01/05/21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1554735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D9F6B68-3FCC-40D4-8A12-870EB146C37F}" type="datetimeFigureOut">
              <a:rPr lang="es-MX" smtClean="0"/>
              <a:t>01/05/21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11634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D9F6B68-3FCC-40D4-8A12-870EB146C37F}" type="datetimeFigureOut">
              <a:rPr lang="es-MX" smtClean="0"/>
              <a:t>01/05/21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269795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CD9F6B68-3FCC-40D4-8A12-870EB146C37F}" type="datetimeFigureOut">
              <a:rPr lang="es-MX" smtClean="0"/>
              <a:t>01/05/21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2451034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CD9F6B68-3FCC-40D4-8A12-870EB146C37F}" type="datetimeFigureOut">
              <a:rPr lang="es-MX" smtClean="0"/>
              <a:t>01/05/21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1894236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CD9F6B68-3FCC-40D4-8A12-870EB146C37F}" type="datetimeFigureOut">
              <a:rPr lang="es-MX" smtClean="0"/>
              <a:t>01/05/21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146932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D9F6B68-3FCC-40D4-8A12-870EB146C37F}" type="datetimeFigureOut">
              <a:rPr lang="es-MX" smtClean="0"/>
              <a:t>01/05/21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248695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D9F6B68-3FCC-40D4-8A12-870EB146C37F}" type="datetimeFigureOut">
              <a:rPr lang="es-MX" smtClean="0"/>
              <a:t>01/05/21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389114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D9F6B68-3FCC-40D4-8A12-870EB146C37F}" type="datetimeFigureOut">
              <a:rPr lang="es-MX" smtClean="0"/>
              <a:t>01/05/21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BB017C2-FEDB-4948-B022-E06325F8A445}" type="slidenum">
              <a:rPr lang="es-MX" smtClean="0"/>
              <a:t>‹Nº›</a:t>
            </a:fld>
            <a:endParaRPr lang="es-MX"/>
          </a:p>
        </p:txBody>
      </p:sp>
    </p:spTree>
    <p:extLst>
      <p:ext uri="{BB962C8B-B14F-4D97-AF65-F5344CB8AC3E}">
        <p14:creationId xmlns:p14="http://schemas.microsoft.com/office/powerpoint/2010/main" val="141065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F6B68-3FCC-40D4-8A12-870EB146C37F}" type="datetimeFigureOut">
              <a:rPr lang="es-MX" smtClean="0"/>
              <a:t>01/05/21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017C2-FEDB-4948-B022-E06325F8A445}" type="slidenum">
              <a:rPr lang="es-MX" smtClean="0"/>
              <a:t>‹Nº›</a:t>
            </a:fld>
            <a:endParaRPr lang="es-MX"/>
          </a:p>
        </p:txBody>
      </p:sp>
    </p:spTree>
    <p:extLst>
      <p:ext uri="{BB962C8B-B14F-4D97-AF65-F5344CB8AC3E}">
        <p14:creationId xmlns:p14="http://schemas.microsoft.com/office/powerpoint/2010/main" val="794115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KAVQtWeZ0t4"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qtdEC9R-AN0"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backgroundRemoval t="2930" b="96094" l="19022" r="81087"/>
                    </a14:imgEffect>
                    <a14:imgEffect>
                      <a14:brightnessContrast bright="40000" contrast="-20000"/>
                    </a14:imgEffect>
                  </a14:imgLayer>
                </a14:imgProps>
              </a:ext>
            </a:extLst>
          </a:blip>
          <a:stretch>
            <a:fillRect/>
          </a:stretch>
        </p:blipFill>
        <p:spPr>
          <a:xfrm>
            <a:off x="6284890" y="3162920"/>
            <a:ext cx="6639596" cy="3695080"/>
          </a:xfrm>
          <a:prstGeom prst="rect">
            <a:avLst/>
          </a:prstGeom>
        </p:spPr>
      </p:pic>
      <p:sp>
        <p:nvSpPr>
          <p:cNvPr id="2" name="Título 1"/>
          <p:cNvSpPr>
            <a:spLocks noGrp="1"/>
          </p:cNvSpPr>
          <p:nvPr>
            <p:ph type="ctrTitle"/>
          </p:nvPr>
        </p:nvSpPr>
        <p:spPr>
          <a:xfrm>
            <a:off x="4530527" y="166352"/>
            <a:ext cx="4387403" cy="1050098"/>
          </a:xfrm>
        </p:spPr>
        <p:txBody>
          <a:bodyPr>
            <a:normAutofit/>
          </a:bodyPr>
          <a:lstStyle/>
          <a:p>
            <a:r>
              <a:rPr lang="es-MX" sz="3200" dirty="0"/>
              <a:t>Escuela Normal De Educación Preescolar.</a:t>
            </a:r>
          </a:p>
        </p:txBody>
      </p:sp>
      <p:sp>
        <p:nvSpPr>
          <p:cNvPr id="3" name="Subtítulo 2"/>
          <p:cNvSpPr>
            <a:spLocks noGrp="1"/>
          </p:cNvSpPr>
          <p:nvPr>
            <p:ph type="subTitle" idx="1"/>
          </p:nvPr>
        </p:nvSpPr>
        <p:spPr>
          <a:xfrm>
            <a:off x="686872" y="4176569"/>
            <a:ext cx="10929871" cy="2327263"/>
          </a:xfrm>
        </p:spPr>
        <p:txBody>
          <a:bodyPr>
            <a:normAutofit lnSpcReduction="10000"/>
          </a:bodyPr>
          <a:lstStyle/>
          <a:p>
            <a:r>
              <a:rPr lang="es-MX" sz="2000" dirty="0">
                <a:latin typeface="Century Gothic" panose="020B0502020202020204" pitchFamily="34" charset="0"/>
              </a:rPr>
              <a:t>Unidad 2: ESTRATEGIAS DE ENSEÑANZA Y APRENDIZAJE ´PARA EL DESARROLLO DE LA UBICACIÓN ESPACIAL Y DEL PENSAMIENTO GEOMÉTRICO</a:t>
            </a:r>
          </a:p>
          <a:p>
            <a:pPr marL="342900" indent="-342900">
              <a:buFont typeface="Arial" panose="020B0604020202020204" pitchFamily="34" charset="0"/>
              <a:buChar char="•"/>
            </a:pPr>
            <a:r>
              <a:rPr lang="es-MX" sz="1400" dirty="0">
                <a:latin typeface="Century Gothic" panose="020B0502020202020204" pitchFamily="34" charset="0"/>
              </a:rPr>
              <a:t>Aplica el plan y programas de estudio para alcanzar los propósitos educativos y contribuir al pleno desenvolvimiento de las capacidades de sus alumnos	</a:t>
            </a:r>
          </a:p>
          <a:p>
            <a:pPr marL="342900" indent="-342900">
              <a:buFont typeface="Arial" panose="020B0604020202020204" pitchFamily="34" charset="0"/>
              <a:buChar char="•"/>
            </a:pPr>
            <a:r>
              <a:rPr lang="es-MX" sz="1400" dirty="0">
                <a:latin typeface="Century Gothic" panose="020B0502020202020204" pitchFamily="34"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	</a:t>
            </a:r>
          </a:p>
          <a:p>
            <a:pPr marL="342900" indent="-342900">
              <a:buFont typeface="Arial" panose="020B0604020202020204" pitchFamily="34" charset="0"/>
              <a:buChar char="•"/>
            </a:pPr>
            <a:r>
              <a:rPr lang="es-MX" sz="1400" dirty="0">
                <a:latin typeface="Century Gothic" panose="020B0502020202020204" pitchFamily="34" charset="0"/>
              </a:rPr>
              <a:t>Integra recursos de la investigación educativa para enriquecer su práctica profesional, expresando su interés por el conocimiento, la ciencia y la mejora de la educación.</a:t>
            </a:r>
          </a:p>
          <a:p>
            <a:endParaRPr lang="es-MX" dirty="0"/>
          </a:p>
          <a:p>
            <a:endParaRPr lang="es-MX" dirty="0"/>
          </a:p>
        </p:txBody>
      </p:sp>
      <p:pic>
        <p:nvPicPr>
          <p:cNvPr id="4" name="Imagen 3"/>
          <p:cNvPicPr>
            <a:picLocks noChangeAspect="1"/>
          </p:cNvPicPr>
          <p:nvPr/>
        </p:nvPicPr>
        <p:blipFill rotWithShape="1">
          <a:blip r:embed="rId4">
            <a:extLst>
              <a:ext uri="{BEBA8EAE-BF5A-486C-A8C5-ECC9F3942E4B}">
                <a14:imgProps xmlns:a14="http://schemas.microsoft.com/office/drawing/2010/main">
                  <a14:imgLayer r:embed="rId5">
                    <a14:imgEffect>
                      <a14:backgroundRemoval t="2410" b="95181" l="4167" r="94792"/>
                    </a14:imgEffect>
                  </a14:imgLayer>
                </a14:imgProps>
              </a:ext>
            </a:extLst>
          </a:blip>
          <a:srcRect l="18075" r="16432" b="8270"/>
          <a:stretch/>
        </p:blipFill>
        <p:spPr>
          <a:xfrm>
            <a:off x="519447" y="0"/>
            <a:ext cx="2009105" cy="2432900"/>
          </a:xfrm>
          <a:prstGeom prst="rect">
            <a:avLst/>
          </a:prstGeom>
        </p:spPr>
      </p:pic>
      <p:sp>
        <p:nvSpPr>
          <p:cNvPr id="5" name="Menos 4"/>
          <p:cNvSpPr/>
          <p:nvPr/>
        </p:nvSpPr>
        <p:spPr>
          <a:xfrm rot="5400000">
            <a:off x="1213529" y="1174331"/>
            <a:ext cx="3151031" cy="535244"/>
          </a:xfrm>
          <a:prstGeom prst="mathMin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p:cNvSpPr txBox="1"/>
          <p:nvPr/>
        </p:nvSpPr>
        <p:spPr>
          <a:xfrm>
            <a:off x="3193961" y="1346312"/>
            <a:ext cx="7946264" cy="369332"/>
          </a:xfrm>
          <a:prstGeom prst="rect">
            <a:avLst/>
          </a:prstGeom>
          <a:noFill/>
        </p:spPr>
        <p:txBody>
          <a:bodyPr wrap="square" rtlCol="0">
            <a:spAutoFit/>
          </a:bodyPr>
          <a:lstStyle/>
          <a:p>
            <a:r>
              <a:rPr lang="es-MX" dirty="0">
                <a:latin typeface="Century Gothic" panose="020B0502020202020204" pitchFamily="34" charset="0"/>
              </a:rPr>
              <a:t>Forma, Espacio y Medida.                    Maestra: Rocio Blanco Gómez.</a:t>
            </a:r>
          </a:p>
        </p:txBody>
      </p:sp>
      <p:sp>
        <p:nvSpPr>
          <p:cNvPr id="13" name="CuadroTexto 12"/>
          <p:cNvSpPr txBox="1"/>
          <p:nvPr/>
        </p:nvSpPr>
        <p:spPr>
          <a:xfrm>
            <a:off x="4530527" y="1997581"/>
            <a:ext cx="4881093" cy="1754326"/>
          </a:xfrm>
          <a:prstGeom prst="rect">
            <a:avLst/>
          </a:prstGeom>
          <a:noFill/>
        </p:spPr>
        <p:txBody>
          <a:bodyPr wrap="square" rtlCol="0">
            <a:spAutoFit/>
          </a:bodyPr>
          <a:lstStyle/>
          <a:p>
            <a:pPr algn="ctr"/>
            <a:r>
              <a:rPr lang="es-MX" dirty="0">
                <a:latin typeface="Century Gothic" panose="020B0502020202020204" pitchFamily="34" charset="0"/>
              </a:rPr>
              <a:t>Alumnas: </a:t>
            </a:r>
          </a:p>
          <a:p>
            <a:pPr algn="ctr"/>
            <a:r>
              <a:rPr lang="es-MX" dirty="0">
                <a:latin typeface="Century Gothic" panose="020B0502020202020204" pitchFamily="34" charset="0"/>
              </a:rPr>
              <a:t>Diana Cristela De La Cruz Saucedo #3</a:t>
            </a:r>
          </a:p>
          <a:p>
            <a:pPr algn="ctr"/>
            <a:r>
              <a:rPr lang="es-MX" dirty="0">
                <a:latin typeface="Century Gothic" panose="020B0502020202020204" pitchFamily="34" charset="0"/>
              </a:rPr>
              <a:t>Andrea Elizabeth García García #7 </a:t>
            </a:r>
          </a:p>
          <a:p>
            <a:pPr algn="ctr"/>
            <a:r>
              <a:rPr lang="es-MX" dirty="0">
                <a:latin typeface="Century Gothic" panose="020B0502020202020204" pitchFamily="34" charset="0"/>
              </a:rPr>
              <a:t>Alondra Huerta Palacios #11</a:t>
            </a:r>
          </a:p>
          <a:p>
            <a:pPr algn="ctr"/>
            <a:r>
              <a:rPr lang="es-MX" dirty="0">
                <a:latin typeface="Century Gothic" panose="020B0502020202020204" pitchFamily="34" charset="0"/>
              </a:rPr>
              <a:t>Victoria Berenice Monrreal #15</a:t>
            </a:r>
          </a:p>
          <a:p>
            <a:pPr algn="ctr"/>
            <a:endParaRPr lang="es-MX" dirty="0">
              <a:latin typeface="Century Gothic" panose="020B0502020202020204" pitchFamily="34" charset="0"/>
            </a:endParaRPr>
          </a:p>
        </p:txBody>
      </p:sp>
      <p:pic>
        <p:nvPicPr>
          <p:cNvPr id="1025" name="Picture 1">
            <a:extLst>
              <a:ext uri="{FF2B5EF4-FFF2-40B4-BE49-F238E27FC236}">
                <a16:creationId xmlns:a16="http://schemas.microsoft.com/office/drawing/2014/main" id="{78C6169E-4C73-463F-86A0-1257B15376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B32ED409-26E5-4A55-AA7E-68F51F95DF3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FF0458EF-1DD1-41D6-B9A4-42BFA9B8A12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E71AE11F-E958-4EDB-A361-288E8D713B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4294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22A8C4BA-D792-4940-8371-5E94C4403BB5}"/>
              </a:ext>
            </a:extLst>
          </p:cNvPr>
          <p:cNvPicPr>
            <a:picLocks noChangeAspect="1"/>
          </p:cNvPicPr>
          <p:nvPr/>
        </p:nvPicPr>
        <p:blipFill>
          <a:blip r:embed="rId2"/>
          <a:stretch>
            <a:fillRect/>
          </a:stretch>
        </p:blipFill>
        <p:spPr>
          <a:xfrm>
            <a:off x="2511581" y="642306"/>
            <a:ext cx="7168837" cy="5776245"/>
          </a:xfrm>
          <a:prstGeom prst="rect">
            <a:avLst/>
          </a:prstGeom>
        </p:spPr>
      </p:pic>
    </p:spTree>
    <p:extLst>
      <p:ext uri="{BB962C8B-B14F-4D97-AF65-F5344CB8AC3E}">
        <p14:creationId xmlns:p14="http://schemas.microsoft.com/office/powerpoint/2010/main" val="204277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8C644245-10E6-47F8-BAD9-248223D4155C}"/>
              </a:ext>
            </a:extLst>
          </p:cNvPr>
          <p:cNvGraphicFramePr>
            <a:graphicFrameLocks noGrp="1"/>
          </p:cNvGraphicFramePr>
          <p:nvPr>
            <p:extLst>
              <p:ext uri="{D42A27DB-BD31-4B8C-83A1-F6EECF244321}">
                <p14:modId xmlns:p14="http://schemas.microsoft.com/office/powerpoint/2010/main" val="1363415841"/>
              </p:ext>
            </p:extLst>
          </p:nvPr>
        </p:nvGraphicFramePr>
        <p:xfrm>
          <a:off x="2424991" y="1839431"/>
          <a:ext cx="7281717" cy="3239004"/>
        </p:xfrm>
        <a:graphic>
          <a:graphicData uri="http://schemas.openxmlformats.org/drawingml/2006/table">
            <a:tbl>
              <a:tblPr firstRow="1" firstCol="1" bandRow="1"/>
              <a:tblGrid>
                <a:gridCol w="2427239">
                  <a:extLst>
                    <a:ext uri="{9D8B030D-6E8A-4147-A177-3AD203B41FA5}">
                      <a16:colId xmlns:a16="http://schemas.microsoft.com/office/drawing/2014/main" val="2015852141"/>
                    </a:ext>
                  </a:extLst>
                </a:gridCol>
                <a:gridCol w="2427239">
                  <a:extLst>
                    <a:ext uri="{9D8B030D-6E8A-4147-A177-3AD203B41FA5}">
                      <a16:colId xmlns:a16="http://schemas.microsoft.com/office/drawing/2014/main" val="1218141472"/>
                    </a:ext>
                  </a:extLst>
                </a:gridCol>
                <a:gridCol w="2427239">
                  <a:extLst>
                    <a:ext uri="{9D8B030D-6E8A-4147-A177-3AD203B41FA5}">
                      <a16:colId xmlns:a16="http://schemas.microsoft.com/office/drawing/2014/main" val="2300032358"/>
                    </a:ext>
                  </a:extLst>
                </a:gridCol>
              </a:tblGrid>
              <a:tr h="717824">
                <a:tc rowSpan="4">
                  <a:txBody>
                    <a:bodyPr/>
                    <a:lstStyle/>
                    <a:p>
                      <a:pPr algn="ctr">
                        <a:lnSpc>
                          <a:spcPct val="106000"/>
                        </a:lnSpc>
                        <a:spcAft>
                          <a:spcPts val="800"/>
                        </a:spcAft>
                      </a:pPr>
                      <a:r>
                        <a:rPr lang="es-MX" sz="1200" b="1">
                          <a:effectLst/>
                          <a:latin typeface="Arial" panose="020B0604020202020204" pitchFamily="34" charset="0"/>
                          <a:ea typeface="Calibri" panose="020F0502020204030204" pitchFamily="34" charset="0"/>
                          <a:cs typeface="Times New Roman" panose="02020603050405020304" pitchFamily="18" charset="0"/>
                        </a:rPr>
                        <a:t>Campo de Formación Académica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6000"/>
                        </a:lnSpc>
                        <a:spcAft>
                          <a:spcPts val="800"/>
                        </a:spcAft>
                        <a:buFont typeface="Courier New" panose="02070309020205020404" pitchFamily="49" charset="0"/>
                        <a:buChar char="o"/>
                      </a:pPr>
                      <a:r>
                        <a:rPr lang="es-MX" sz="1100">
                          <a:effectLst/>
                          <a:latin typeface="Arial" panose="020B0604020202020204" pitchFamily="34" charset="0"/>
                          <a:ea typeface="Calibri" panose="020F0502020204030204" pitchFamily="34" charset="0"/>
                          <a:cs typeface="Times New Roman" panose="02020603050405020304" pitchFamily="18" charset="0"/>
                        </a:rPr>
                        <a:t>Pensamiento matemático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800"/>
                        </a:spcAft>
                      </a:pPr>
                      <a:r>
                        <a:rPr lang="es-MX"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Organizador Curricular 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800"/>
                        </a:spcAft>
                      </a:pPr>
                      <a:r>
                        <a:rPr lang="es-MX"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Aprendizaje esperado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53879281"/>
                  </a:ext>
                </a:extLst>
              </a:tr>
              <a:tr h="717824">
                <a:tc vMerge="1">
                  <a:txBody>
                    <a:bodyPr/>
                    <a:lstStyle/>
                    <a:p>
                      <a:endParaRPr lang="es-MX"/>
                    </a:p>
                  </a:txBody>
                  <a:tcPr/>
                </a:tc>
                <a:tc>
                  <a:txBody>
                    <a:bodyPr/>
                    <a:lstStyle/>
                    <a:p>
                      <a:pPr algn="ctr">
                        <a:lnSpc>
                          <a:spcPct val="106000"/>
                        </a:lnSpc>
                        <a:spcAft>
                          <a:spcPts val="800"/>
                        </a:spcAft>
                      </a:pPr>
                      <a:r>
                        <a:rPr lang="es-MX" sz="1200" dirty="0">
                          <a:effectLst/>
                          <a:latin typeface="Arial" panose="020B0604020202020204" pitchFamily="34" charset="0"/>
                          <a:ea typeface="Calibri" panose="020F0502020204030204" pitchFamily="34" charset="0"/>
                          <a:cs typeface="Times New Roman" panose="02020603050405020304" pitchFamily="18" charset="0"/>
                        </a:rPr>
                        <a:t>Forma, espacio y mediad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6000"/>
                        </a:lnSpc>
                        <a:spcAft>
                          <a:spcPts val="800"/>
                        </a:spcAft>
                      </a:pPr>
                      <a:r>
                        <a:rPr lang="es-MX" sz="1200" dirty="0">
                          <a:effectLst/>
                          <a:latin typeface="Arial" panose="020B0604020202020204" pitchFamily="34" charset="0"/>
                          <a:ea typeface="Calibri" panose="020F0502020204030204" pitchFamily="34" charset="0"/>
                          <a:cs typeface="Times New Roman" panose="02020603050405020304" pitchFamily="18" charset="0"/>
                        </a:rPr>
                        <a:t>Ubica objetos y lugares cuya ubicación desconoce, mediante la interpretación de relaciones espaciales y puntos de referencia.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489405"/>
                  </a:ext>
                </a:extLst>
              </a:tr>
              <a:tr h="717824">
                <a:tc vMerge="1">
                  <a:txBody>
                    <a:bodyPr/>
                    <a:lstStyle/>
                    <a:p>
                      <a:endParaRPr lang="es-MX"/>
                    </a:p>
                  </a:txBody>
                  <a:tcPr/>
                </a:tc>
                <a:tc>
                  <a:txBody>
                    <a:bodyPr/>
                    <a:lstStyle/>
                    <a:p>
                      <a:pPr algn="ctr">
                        <a:lnSpc>
                          <a:spcPct val="106000"/>
                        </a:lnSpc>
                        <a:spcAft>
                          <a:spcPts val="800"/>
                        </a:spcAft>
                      </a:pPr>
                      <a:r>
                        <a:rPr lang="es-MX"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Organizador Curricular 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es-MX"/>
                    </a:p>
                  </a:txBody>
                  <a:tcPr/>
                </a:tc>
                <a:extLst>
                  <a:ext uri="{0D108BD9-81ED-4DB2-BD59-A6C34878D82A}">
                    <a16:rowId xmlns:a16="http://schemas.microsoft.com/office/drawing/2014/main" val="2109075232"/>
                  </a:ext>
                </a:extLst>
              </a:tr>
              <a:tr h="1085532">
                <a:tc vMerge="1">
                  <a:txBody>
                    <a:bodyPr/>
                    <a:lstStyle/>
                    <a:p>
                      <a:endParaRPr lang="es-MX"/>
                    </a:p>
                  </a:txBody>
                  <a:tcPr/>
                </a:tc>
                <a:tc>
                  <a:txBody>
                    <a:bodyPr/>
                    <a:lstStyle/>
                    <a:p>
                      <a:pPr algn="ctr">
                        <a:lnSpc>
                          <a:spcPct val="106000"/>
                        </a:lnSpc>
                        <a:spcAft>
                          <a:spcPts val="800"/>
                        </a:spcAft>
                      </a:pPr>
                      <a:r>
                        <a:rPr lang="es-MX" sz="1200" dirty="0">
                          <a:effectLst/>
                          <a:latin typeface="Arial" panose="020B0604020202020204" pitchFamily="34" charset="0"/>
                          <a:ea typeface="Calibri" panose="020F0502020204030204" pitchFamily="34" charset="0"/>
                          <a:cs typeface="Times New Roman" panose="02020603050405020304" pitchFamily="18" charset="0"/>
                        </a:rPr>
                        <a:t>Ubicación espacial</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901845480"/>
                  </a:ext>
                </a:extLst>
              </a:tr>
            </a:tbl>
          </a:graphicData>
        </a:graphic>
      </p:graphicFrame>
    </p:spTree>
    <p:extLst>
      <p:ext uri="{BB962C8B-B14F-4D97-AF65-F5344CB8AC3E}">
        <p14:creationId xmlns:p14="http://schemas.microsoft.com/office/powerpoint/2010/main" val="640017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3E653CD-2609-4033-94DE-52B68249E4CC}"/>
              </a:ext>
            </a:extLst>
          </p:cNvPr>
          <p:cNvGraphicFramePr>
            <a:graphicFrameLocks noGrp="1"/>
          </p:cNvGraphicFramePr>
          <p:nvPr>
            <p:extLst>
              <p:ext uri="{D42A27DB-BD31-4B8C-83A1-F6EECF244321}">
                <p14:modId xmlns:p14="http://schemas.microsoft.com/office/powerpoint/2010/main" val="3703088929"/>
              </p:ext>
            </p:extLst>
          </p:nvPr>
        </p:nvGraphicFramePr>
        <p:xfrm>
          <a:off x="1406769" y="184968"/>
          <a:ext cx="9158067" cy="6488064"/>
        </p:xfrm>
        <a:graphic>
          <a:graphicData uri="http://schemas.openxmlformats.org/drawingml/2006/table">
            <a:tbl>
              <a:tblPr firstRow="1" firstCol="1" bandRow="1"/>
              <a:tblGrid>
                <a:gridCol w="3838072">
                  <a:extLst>
                    <a:ext uri="{9D8B030D-6E8A-4147-A177-3AD203B41FA5}">
                      <a16:colId xmlns:a16="http://schemas.microsoft.com/office/drawing/2014/main" val="1092663415"/>
                    </a:ext>
                  </a:extLst>
                </a:gridCol>
                <a:gridCol w="2132263">
                  <a:extLst>
                    <a:ext uri="{9D8B030D-6E8A-4147-A177-3AD203B41FA5}">
                      <a16:colId xmlns:a16="http://schemas.microsoft.com/office/drawing/2014/main" val="1369207518"/>
                    </a:ext>
                  </a:extLst>
                </a:gridCol>
                <a:gridCol w="1002163">
                  <a:extLst>
                    <a:ext uri="{9D8B030D-6E8A-4147-A177-3AD203B41FA5}">
                      <a16:colId xmlns:a16="http://schemas.microsoft.com/office/drawing/2014/main" val="1905010994"/>
                    </a:ext>
                  </a:extLst>
                </a:gridCol>
                <a:gridCol w="1300680">
                  <a:extLst>
                    <a:ext uri="{9D8B030D-6E8A-4147-A177-3AD203B41FA5}">
                      <a16:colId xmlns:a16="http://schemas.microsoft.com/office/drawing/2014/main" val="2834836524"/>
                    </a:ext>
                  </a:extLst>
                </a:gridCol>
                <a:gridCol w="884889">
                  <a:extLst>
                    <a:ext uri="{9D8B030D-6E8A-4147-A177-3AD203B41FA5}">
                      <a16:colId xmlns:a16="http://schemas.microsoft.com/office/drawing/2014/main" val="4050859954"/>
                    </a:ext>
                  </a:extLst>
                </a:gridCol>
              </a:tblGrid>
              <a:tr h="189307">
                <a:tc>
                  <a:txBody>
                    <a:bodyPr/>
                    <a:lstStyle/>
                    <a:p>
                      <a:pPr algn="ctr">
                        <a:lnSpc>
                          <a:spcPct val="107000"/>
                        </a:lnSpc>
                        <a:spcAft>
                          <a:spcPts val="800"/>
                        </a:spcAft>
                      </a:pPr>
                      <a:r>
                        <a:rPr lang="es-MX" sz="900" b="1" dirty="0">
                          <a:effectLst/>
                          <a:latin typeface="Arial" panose="020B0604020202020204" pitchFamily="34" charset="0"/>
                          <a:ea typeface="Calibri" panose="020F0502020204030204" pitchFamily="34" charset="0"/>
                          <a:cs typeface="Times New Roman" panose="02020603050405020304" pitchFamily="18" charset="0"/>
                        </a:rPr>
                        <a:t>Actividad/consignas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s-MX"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Aprendizaje esperado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lnSpc>
                          <a:spcPct val="107000"/>
                        </a:lnSpc>
                        <a:spcAft>
                          <a:spcPts val="800"/>
                        </a:spcAft>
                      </a:pPr>
                      <a:r>
                        <a:rPr lang="es-MX"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Organización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07000"/>
                        </a:lnSpc>
                        <a:spcAft>
                          <a:spcPts val="800"/>
                        </a:spcAft>
                      </a:pPr>
                      <a:r>
                        <a:rPr lang="es-MX"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Recursos/materiales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a:lnSpc>
                          <a:spcPct val="107000"/>
                        </a:lnSpc>
                        <a:spcAft>
                          <a:spcPts val="800"/>
                        </a:spcAft>
                      </a:pPr>
                      <a:r>
                        <a:rPr lang="es-MX" sz="9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Día/tiempo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3777414776"/>
                  </a:ext>
                </a:extLst>
              </a:tr>
              <a:tr h="1473053">
                <a:tc>
                  <a:txBody>
                    <a:bodyPr/>
                    <a:lstStyle/>
                    <a:p>
                      <a:pPr>
                        <a:lnSpc>
                          <a:spcPct val="150000"/>
                        </a:lnSpc>
                        <a:spcAft>
                          <a:spcPts val="800"/>
                        </a:spcAft>
                      </a:pPr>
                      <a:r>
                        <a:rPr lang="es-MX" sz="900" b="1" dirty="0">
                          <a:effectLst/>
                          <a:latin typeface="Arial" panose="020B0604020202020204" pitchFamily="34" charset="0"/>
                          <a:ea typeface="Calibri" panose="020F0502020204030204" pitchFamily="34" charset="0"/>
                          <a:cs typeface="Times New Roman" panose="02020603050405020304" pitchFamily="18" charset="0"/>
                        </a:rPr>
                        <a:t>Inicio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Se inicia la clase con un video.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https://www.youtube.com/watch?v=KAVQtWeZ0t4</a:t>
                      </a:r>
                      <a:r>
                        <a:rPr lang="es-MX" sz="900" dirty="0">
                          <a:effectLst/>
                          <a:latin typeface="Arial" panose="020B0604020202020204" pitchFamily="34" charset="0"/>
                          <a:ea typeface="Calibri" panose="020F0502020204030204" pitchFamily="34" charset="0"/>
                          <a:cs typeface="Times New Roman" panose="02020603050405020304" pitchFamily="18" charset="0"/>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Después se realizan las siguientes preguntas: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tabLst>
                          <a:tab pos="762000" algn="l"/>
                        </a:tabLst>
                      </a:pPr>
                      <a:r>
                        <a:rPr lang="es-MX" sz="900" dirty="0">
                          <a:effectLst/>
                          <a:latin typeface="Arial" panose="020B0604020202020204" pitchFamily="34" charset="0"/>
                          <a:ea typeface="Calibri" panose="020F0502020204030204" pitchFamily="34" charset="0"/>
                          <a:cs typeface="Times New Roman" panose="02020603050405020304" pitchFamily="18" charset="0"/>
                        </a:rPr>
                        <a:t>¿De qué lado se encuentra tu cuarto?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tabLst>
                          <a:tab pos="762000" algn="l"/>
                        </a:tabLst>
                      </a:pPr>
                      <a:r>
                        <a:rPr lang="es-MX" sz="900" dirty="0">
                          <a:effectLst/>
                          <a:latin typeface="Arial" panose="020B0604020202020204" pitchFamily="34" charset="0"/>
                          <a:ea typeface="Calibri" panose="020F0502020204030204" pitchFamily="34" charset="0"/>
                          <a:cs typeface="Times New Roman" panose="02020603050405020304" pitchFamily="18" charset="0"/>
                        </a:rPr>
                        <a:t>¿Dónde está la cocina?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tabLst>
                          <a:tab pos="762000" algn="l"/>
                        </a:tabLst>
                      </a:pPr>
                      <a:r>
                        <a:rPr lang="es-MX" sz="900" dirty="0">
                          <a:effectLst/>
                          <a:latin typeface="Arial" panose="020B0604020202020204" pitchFamily="34" charset="0"/>
                          <a:ea typeface="Calibri" panose="020F0502020204030204" pitchFamily="34" charset="0"/>
                          <a:cs typeface="Times New Roman" panose="02020603050405020304" pitchFamily="18" charset="0"/>
                        </a:rPr>
                        <a:t>¿Sabes dónde están tus juguetes?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tabLst>
                          <a:tab pos="762000" algn="l"/>
                        </a:tabLst>
                      </a:pPr>
                      <a:r>
                        <a:rPr lang="es-MX" sz="900" dirty="0">
                          <a:effectLst/>
                          <a:latin typeface="Arial" panose="020B0604020202020204" pitchFamily="34" charset="0"/>
                          <a:ea typeface="Calibri" panose="020F0502020204030204" pitchFamily="34" charset="0"/>
                          <a:cs typeface="Times New Roman" panose="02020603050405020304" pitchFamily="18" charset="0"/>
                        </a:rPr>
                        <a:t>¿Sabes dónde está él baño?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Ubica los lugares que se encuentran en su entorno con ayuda de la ubicación espacial.</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Individual</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800"/>
                        </a:spcAft>
                        <a:buFont typeface="Symbol" panose="05050102010706020507" pitchFamily="18" charset="2"/>
                        <a:buChar char=""/>
                      </a:pPr>
                      <a:r>
                        <a:rPr lang="es-MX" sz="900">
                          <a:effectLst/>
                          <a:latin typeface="Arial" panose="020B0604020202020204" pitchFamily="34" charset="0"/>
                          <a:ea typeface="Calibri" panose="020F0502020204030204" pitchFamily="34" charset="0"/>
                          <a:cs typeface="Times New Roman" panose="02020603050405020304" pitchFamily="18" charset="0"/>
                        </a:rPr>
                        <a:t>Video sobre la ubicación espacial</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a:effectLst/>
                          <a:latin typeface="Arial" panose="020B0604020202020204" pitchFamily="34" charset="0"/>
                          <a:ea typeface="Calibri" panose="020F0502020204030204" pitchFamily="34" charset="0"/>
                          <a:cs typeface="Times New Roman" panose="02020603050405020304" pitchFamily="18" charset="0"/>
                        </a:rPr>
                        <a:t>10 minutos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0874447"/>
                  </a:ext>
                </a:extLst>
              </a:tr>
              <a:tr h="1681723">
                <a:tc>
                  <a:txBody>
                    <a:bodyPr/>
                    <a:lstStyle/>
                    <a:p>
                      <a:pPr>
                        <a:lnSpc>
                          <a:spcPct val="150000"/>
                        </a:lnSpc>
                        <a:spcAft>
                          <a:spcPts val="800"/>
                        </a:spcAft>
                      </a:pPr>
                      <a:r>
                        <a:rPr lang="es-MX" sz="900" b="1" dirty="0">
                          <a:effectLst/>
                          <a:latin typeface="Arial" panose="020B0604020202020204" pitchFamily="34" charset="0"/>
                          <a:ea typeface="Calibri" panose="020F0502020204030204" pitchFamily="34" charset="0"/>
                          <a:cs typeface="Times New Roman" panose="02020603050405020304" pitchFamily="18" charset="0"/>
                        </a:rPr>
                        <a:t>Desarrollo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Se consigue una pelota y se empezara a jugar con ella.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b="1" dirty="0">
                          <a:effectLst/>
                          <a:latin typeface="Arial" panose="020B0604020202020204" pitchFamily="34" charset="0"/>
                          <a:ea typeface="Calibri" panose="020F0502020204030204" pitchFamily="34" charset="0"/>
                          <a:cs typeface="Times New Roman" panose="02020603050405020304" pitchFamily="18" charset="0"/>
                        </a:rPr>
                        <a:t>Pelota movediza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Se le dará al niño una pelota y se irá indicando la ubicación o parte del cuerpo donde se colocará la pelota, por ejemplo: “pon la pelota arriba, coloca la pelota abajo, coloca la pelota a un lado, al otro lado, coloca la pelota entre las piernas, debajo de los brazos, delante de ti, detrás de ti, etc.”, se puede improvisar e ir subiendo la dificultas conforme el niño realice cada acción que se le haya mencionado con anterioridad.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Ubica los espacios con ayuda de una pelota.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Individual</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800"/>
                        </a:spcAft>
                        <a:buFont typeface="Symbol" panose="05050102010706020507" pitchFamily="18" charset="2"/>
                        <a:buChar char=""/>
                      </a:pPr>
                      <a:r>
                        <a:rPr lang="es-MX" sz="900" dirty="0">
                          <a:effectLst/>
                          <a:latin typeface="Arial" panose="020B0604020202020204" pitchFamily="34" charset="0"/>
                          <a:ea typeface="Calibri" panose="020F0502020204030204" pitchFamily="34" charset="0"/>
                          <a:cs typeface="Times New Roman" panose="02020603050405020304" pitchFamily="18" charset="0"/>
                        </a:rPr>
                        <a:t>Una pelota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a:effectLst/>
                          <a:latin typeface="Arial" panose="020B0604020202020204" pitchFamily="34" charset="0"/>
                          <a:ea typeface="Calibri" panose="020F0502020204030204" pitchFamily="34" charset="0"/>
                          <a:cs typeface="Times New Roman" panose="02020603050405020304" pitchFamily="18" charset="0"/>
                        </a:rPr>
                        <a:t>30 minutos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860239"/>
                  </a:ext>
                </a:extLst>
              </a:tr>
              <a:tr h="1621669">
                <a:tc>
                  <a:txBody>
                    <a:bodyPr/>
                    <a:lstStyle/>
                    <a:p>
                      <a:pPr>
                        <a:lnSpc>
                          <a:spcPct val="150000"/>
                        </a:lnSpc>
                        <a:spcAft>
                          <a:spcPts val="800"/>
                        </a:spcAft>
                      </a:pPr>
                      <a:r>
                        <a:rPr lang="es-MX" sz="900" b="1">
                          <a:effectLst/>
                          <a:latin typeface="Arial" panose="020B0604020202020204" pitchFamily="34" charset="0"/>
                          <a:ea typeface="Calibri" panose="020F0502020204030204" pitchFamily="34" charset="0"/>
                          <a:cs typeface="Times New Roman" panose="02020603050405020304" pitchFamily="18" charset="0"/>
                        </a:rPr>
                        <a:t>Cierre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a:effectLst/>
                          <a:latin typeface="Arial" panose="020B0604020202020204" pitchFamily="34" charset="0"/>
                          <a:ea typeface="Calibri" panose="020F0502020204030204" pitchFamily="34" charset="0"/>
                          <a:cs typeface="Times New Roman" panose="02020603050405020304" pitchFamily="18" charset="0"/>
                        </a:rPr>
                        <a:t>Finalmente, para reforzar el aprendizaje esperado, se le dará al niño una hoja de trabajo donde tendrá que colorear de color rojo los animales que estén afuera y de color verde los que estén adentro.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a:effectLst/>
                          <a:latin typeface="Arial" panose="020B0604020202020204" pitchFamily="34" charset="0"/>
                          <a:ea typeface="Calibri" panose="020F0502020204030204" pitchFamily="34" charset="0"/>
                          <a:cs typeface="Times New Roman" panose="02020603050405020304" pitchFamily="18" charset="0"/>
                        </a:rPr>
                        <a:t>Preguntas: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pPr>
                      <a:r>
                        <a:rPr lang="es-MX" sz="900">
                          <a:effectLst/>
                          <a:latin typeface="Arial" panose="020B0604020202020204" pitchFamily="34" charset="0"/>
                          <a:ea typeface="Calibri" panose="020F0502020204030204" pitchFamily="34" charset="0"/>
                          <a:cs typeface="Times New Roman" panose="02020603050405020304" pitchFamily="18" charset="0"/>
                        </a:rPr>
                        <a:t>¿Cuál de los dos pájaros está dentro de la jaula?</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pPr>
                      <a:r>
                        <a:rPr lang="es-MX" sz="900">
                          <a:effectLst/>
                          <a:latin typeface="Arial" panose="020B0604020202020204" pitchFamily="34" charset="0"/>
                          <a:ea typeface="Calibri" panose="020F0502020204030204" pitchFamily="34" charset="0"/>
                          <a:cs typeface="Times New Roman" panose="02020603050405020304" pitchFamily="18" charset="0"/>
                        </a:rPr>
                        <a:t>¿Cuál de los dos peces esta fuera del mar?</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pPr>
                      <a:r>
                        <a:rPr lang="es-MX" sz="900">
                          <a:effectLst/>
                          <a:latin typeface="Arial" panose="020B0604020202020204" pitchFamily="34" charset="0"/>
                          <a:ea typeface="Calibri" panose="020F0502020204030204" pitchFamily="34" charset="0"/>
                          <a:cs typeface="Times New Roman" panose="02020603050405020304" pitchFamily="18" charset="0"/>
                        </a:rPr>
                        <a:t>¿Cuál pajarito está dentro de la jaula?</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s-MX" sz="900">
                          <a:effectLst/>
                          <a:latin typeface="Arial" panose="020B0604020202020204" pitchFamily="34" charset="0"/>
                          <a:ea typeface="Calibri" panose="020F0502020204030204" pitchFamily="34" charset="0"/>
                          <a:cs typeface="Times New Roman" panose="02020603050405020304" pitchFamily="18" charset="0"/>
                        </a:rPr>
                        <a:t>¿Cuál es el pez que esta dentro del mar?</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a:effectLst/>
                          <a:latin typeface="Arial" panose="020B0604020202020204" pitchFamily="34" charset="0"/>
                          <a:ea typeface="Calibri" panose="020F0502020204030204" pitchFamily="34" charset="0"/>
                          <a:cs typeface="Times New Roman" panose="02020603050405020304" pitchFamily="18" charset="0"/>
                        </a:rPr>
                        <a:t>Ubicar y reconocer los objetos que estén adentro y afuera.</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a:effectLst/>
                          <a:latin typeface="Arial" panose="020B0604020202020204" pitchFamily="34" charset="0"/>
                          <a:ea typeface="Calibri" panose="020F0502020204030204" pitchFamily="34" charset="0"/>
                          <a:cs typeface="Times New Roman" panose="02020603050405020304" pitchFamily="18" charset="0"/>
                        </a:rPr>
                        <a:t>Individual</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Hoja de trabajo para colorear</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800"/>
                        </a:spcAft>
                      </a:pPr>
                      <a:r>
                        <a:rPr lang="es-MX" sz="900" dirty="0">
                          <a:effectLst/>
                          <a:latin typeface="Arial" panose="020B0604020202020204" pitchFamily="34" charset="0"/>
                          <a:ea typeface="Calibri" panose="020F0502020204030204" pitchFamily="34" charset="0"/>
                          <a:cs typeface="Times New Roman" panose="02020603050405020304" pitchFamily="18" charset="0"/>
                        </a:rPr>
                        <a:t>10 minutos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4158" marR="14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710209"/>
                  </a:ext>
                </a:extLst>
              </a:tr>
            </a:tbl>
          </a:graphicData>
        </a:graphic>
      </p:graphicFrame>
    </p:spTree>
    <p:extLst>
      <p:ext uri="{BB962C8B-B14F-4D97-AF65-F5344CB8AC3E}">
        <p14:creationId xmlns:p14="http://schemas.microsoft.com/office/powerpoint/2010/main" val="43664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E9069424-9288-44A7-B743-A3D16C47B422}"/>
              </a:ext>
            </a:extLst>
          </p:cNvPr>
          <p:cNvPicPr>
            <a:picLocks noChangeAspect="1"/>
          </p:cNvPicPr>
          <p:nvPr/>
        </p:nvPicPr>
        <p:blipFill>
          <a:blip r:embed="rId2"/>
          <a:stretch>
            <a:fillRect/>
          </a:stretch>
        </p:blipFill>
        <p:spPr>
          <a:xfrm>
            <a:off x="0" y="0"/>
            <a:ext cx="12192000" cy="6854653"/>
          </a:xfrm>
          <a:prstGeom prst="rect">
            <a:avLst/>
          </a:prstGeom>
        </p:spPr>
      </p:pic>
      <p:sp>
        <p:nvSpPr>
          <p:cNvPr id="7" name="CuadroTexto 6">
            <a:extLst>
              <a:ext uri="{FF2B5EF4-FFF2-40B4-BE49-F238E27FC236}">
                <a16:creationId xmlns:a16="http://schemas.microsoft.com/office/drawing/2014/main" id="{680BDA9D-F48C-4B5D-A5B2-5A260EC990FF}"/>
              </a:ext>
            </a:extLst>
          </p:cNvPr>
          <p:cNvSpPr txBox="1"/>
          <p:nvPr/>
        </p:nvSpPr>
        <p:spPr>
          <a:xfrm>
            <a:off x="3250531" y="5021498"/>
            <a:ext cx="5926494" cy="461665"/>
          </a:xfrm>
          <a:prstGeom prst="rect">
            <a:avLst/>
          </a:prstGeom>
          <a:noFill/>
        </p:spPr>
        <p:txBody>
          <a:bodyPr wrap="none" rtlCol="0">
            <a:spAutoFit/>
          </a:bodyPr>
          <a:lstStyle/>
          <a:p>
            <a:r>
              <a:rPr lang="es-MX" sz="2400" dirty="0">
                <a:solidFill>
                  <a:schemeClr val="bg1"/>
                </a:solidFill>
              </a:rPr>
              <a:t>Link del vídeo: </a:t>
            </a:r>
            <a:r>
              <a:rPr lang="es-MX" sz="2400" dirty="0">
                <a:solidFill>
                  <a:schemeClr val="bg1"/>
                </a:solidFill>
                <a:hlinkClick r:id="rId3"/>
              </a:rPr>
              <a:t>https://youtu.be/qtdEC9R-AN0</a:t>
            </a:r>
            <a:endParaRPr lang="es-MX" sz="2400" dirty="0">
              <a:solidFill>
                <a:schemeClr val="bg1"/>
              </a:solidFill>
            </a:endParaRPr>
          </a:p>
        </p:txBody>
      </p:sp>
    </p:spTree>
    <p:extLst>
      <p:ext uri="{BB962C8B-B14F-4D97-AF65-F5344CB8AC3E}">
        <p14:creationId xmlns:p14="http://schemas.microsoft.com/office/powerpoint/2010/main" val="4113681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B0B6FC-5113-C543-81BA-03AACA71A34E}"/>
              </a:ext>
            </a:extLst>
          </p:cNvPr>
          <p:cNvSpPr>
            <a:spLocks noGrp="1"/>
          </p:cNvSpPr>
          <p:nvPr>
            <p:ph type="title"/>
          </p:nvPr>
        </p:nvSpPr>
        <p:spPr/>
        <p:txBody>
          <a:bodyPr/>
          <a:lstStyle/>
          <a:p>
            <a:pPr algn="ctr"/>
            <a:r>
              <a:rPr lang="es-MX" b="1" dirty="0">
                <a:latin typeface="Aharoni" panose="02010803020104030203" pitchFamily="2" charset="-79"/>
                <a:cs typeface="Aharoni" panose="02010803020104030203" pitchFamily="2" charset="-79"/>
              </a:rPr>
              <a:t>Matriz Analitica </a:t>
            </a:r>
          </a:p>
        </p:txBody>
      </p:sp>
      <p:graphicFrame>
        <p:nvGraphicFramePr>
          <p:cNvPr id="5" name="Tabla 4">
            <a:extLst>
              <a:ext uri="{FF2B5EF4-FFF2-40B4-BE49-F238E27FC236}">
                <a16:creationId xmlns:a16="http://schemas.microsoft.com/office/drawing/2014/main" id="{0E36C8DB-F305-7B4A-AF0D-43C44A7EB023}"/>
              </a:ext>
            </a:extLst>
          </p:cNvPr>
          <p:cNvGraphicFramePr>
            <a:graphicFrameLocks noGrp="1"/>
          </p:cNvGraphicFramePr>
          <p:nvPr>
            <p:extLst>
              <p:ext uri="{D42A27DB-BD31-4B8C-83A1-F6EECF244321}">
                <p14:modId xmlns:p14="http://schemas.microsoft.com/office/powerpoint/2010/main" val="3648691414"/>
              </p:ext>
            </p:extLst>
          </p:nvPr>
        </p:nvGraphicFramePr>
        <p:xfrm>
          <a:off x="2590800" y="1453662"/>
          <a:ext cx="7069017" cy="4567249"/>
        </p:xfrm>
        <a:graphic>
          <a:graphicData uri="http://schemas.openxmlformats.org/drawingml/2006/table">
            <a:tbl>
              <a:tblPr firstRow="1" firstCol="1" bandRow="1">
                <a:tableStyleId>{91EBBBCC-DAD2-459C-BE2E-F6DE35CF9A28}</a:tableStyleId>
              </a:tblPr>
              <a:tblGrid>
                <a:gridCol w="1413137">
                  <a:extLst>
                    <a:ext uri="{9D8B030D-6E8A-4147-A177-3AD203B41FA5}">
                      <a16:colId xmlns:a16="http://schemas.microsoft.com/office/drawing/2014/main" val="1806115433"/>
                    </a:ext>
                  </a:extLst>
                </a:gridCol>
                <a:gridCol w="1413970">
                  <a:extLst>
                    <a:ext uri="{9D8B030D-6E8A-4147-A177-3AD203B41FA5}">
                      <a16:colId xmlns:a16="http://schemas.microsoft.com/office/drawing/2014/main" val="856176839"/>
                    </a:ext>
                  </a:extLst>
                </a:gridCol>
                <a:gridCol w="1413970">
                  <a:extLst>
                    <a:ext uri="{9D8B030D-6E8A-4147-A177-3AD203B41FA5}">
                      <a16:colId xmlns:a16="http://schemas.microsoft.com/office/drawing/2014/main" val="3576126374"/>
                    </a:ext>
                  </a:extLst>
                </a:gridCol>
                <a:gridCol w="1413970">
                  <a:extLst>
                    <a:ext uri="{9D8B030D-6E8A-4147-A177-3AD203B41FA5}">
                      <a16:colId xmlns:a16="http://schemas.microsoft.com/office/drawing/2014/main" val="3082650516"/>
                    </a:ext>
                  </a:extLst>
                </a:gridCol>
                <a:gridCol w="1413970">
                  <a:extLst>
                    <a:ext uri="{9D8B030D-6E8A-4147-A177-3AD203B41FA5}">
                      <a16:colId xmlns:a16="http://schemas.microsoft.com/office/drawing/2014/main" val="1316340935"/>
                    </a:ext>
                  </a:extLst>
                </a:gridCol>
              </a:tblGrid>
              <a:tr h="830409">
                <a:tc>
                  <a:txBody>
                    <a:bodyPr/>
                    <a:lstStyle/>
                    <a:p>
                      <a:pPr algn="ctr"/>
                      <a:r>
                        <a:rPr lang="es-ES" sz="900" dirty="0">
                          <a:solidFill>
                            <a:schemeClr val="accent2">
                              <a:lumMod val="75000"/>
                            </a:schemeClr>
                          </a:solidFill>
                          <a:effectLst/>
                          <a:latin typeface="Arial Nova" panose="020F0502020204030204" pitchFamily="34" charset="0"/>
                        </a:rPr>
                        <a:t>Referente empírico:</a:t>
                      </a:r>
                      <a:endParaRPr lang="es-MX" sz="900" dirty="0">
                        <a:solidFill>
                          <a:schemeClr val="accent2">
                            <a:lumMod val="75000"/>
                          </a:schemeClr>
                        </a:solidFill>
                        <a:effectLst/>
                        <a:latin typeface="Arial Nova" panose="020F0502020204030204" pitchFamily="34" charset="0"/>
                      </a:endParaRPr>
                    </a:p>
                    <a:p>
                      <a:pPr algn="ctr"/>
                      <a:r>
                        <a:rPr lang="es-ES" sz="900" dirty="0">
                          <a:solidFill>
                            <a:schemeClr val="accent2">
                              <a:lumMod val="75000"/>
                            </a:schemeClr>
                          </a:solidFill>
                          <a:effectLst/>
                          <a:latin typeface="Arial Nova" panose="020F0502020204030204" pitchFamily="34" charset="0"/>
                        </a:rPr>
                        <a:t>Hechos</a:t>
                      </a:r>
                      <a:endParaRPr lang="es-MX" sz="900" dirty="0">
                        <a:solidFill>
                          <a:schemeClr val="accent2">
                            <a:lumMod val="75000"/>
                          </a:schemeClr>
                        </a:solidFill>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ctr"/>
                      <a:r>
                        <a:rPr lang="es-ES" sz="900" dirty="0">
                          <a:solidFill>
                            <a:schemeClr val="accent2">
                              <a:lumMod val="75000"/>
                            </a:schemeClr>
                          </a:solidFill>
                          <a:effectLst/>
                          <a:latin typeface="Arial Nova" panose="020F0502020204030204" pitchFamily="34" charset="0"/>
                        </a:rPr>
                        <a:t>Análisis especulativo:</a:t>
                      </a:r>
                      <a:endParaRPr lang="es-MX" sz="900" dirty="0">
                        <a:solidFill>
                          <a:schemeClr val="accent2">
                            <a:lumMod val="75000"/>
                          </a:schemeClr>
                        </a:solidFill>
                        <a:effectLst/>
                        <a:latin typeface="Arial Nova" panose="020F0502020204030204" pitchFamily="34" charset="0"/>
                      </a:endParaRPr>
                    </a:p>
                    <a:p>
                      <a:pPr algn="ctr"/>
                      <a:r>
                        <a:rPr lang="es-ES" sz="900" dirty="0">
                          <a:solidFill>
                            <a:schemeClr val="accent2">
                              <a:lumMod val="75000"/>
                            </a:schemeClr>
                          </a:solidFill>
                          <a:effectLst/>
                          <a:latin typeface="Arial Nova" panose="020F0502020204030204" pitchFamily="34" charset="0"/>
                        </a:rPr>
                        <a:t>¿Qué pasó aquí?</a:t>
                      </a:r>
                      <a:endParaRPr lang="es-MX" sz="900" dirty="0">
                        <a:solidFill>
                          <a:schemeClr val="accent2">
                            <a:lumMod val="75000"/>
                          </a:schemeClr>
                        </a:solidFill>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ctr"/>
                      <a:r>
                        <a:rPr lang="es-ES" sz="900" dirty="0">
                          <a:solidFill>
                            <a:schemeClr val="accent2">
                              <a:lumMod val="75000"/>
                            </a:schemeClr>
                          </a:solidFill>
                          <a:effectLst/>
                          <a:latin typeface="Arial Nova" panose="020F0502020204030204" pitchFamily="34" charset="0"/>
                        </a:rPr>
                        <a:t>¿Qué logros tuvo el alumno al abordar las actividades?</a:t>
                      </a:r>
                      <a:endParaRPr lang="es-MX" sz="900" dirty="0">
                        <a:solidFill>
                          <a:schemeClr val="accent2">
                            <a:lumMod val="75000"/>
                          </a:schemeClr>
                        </a:solidFill>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ctr"/>
                      <a:r>
                        <a:rPr lang="es-ES" sz="900" dirty="0">
                          <a:solidFill>
                            <a:schemeClr val="accent2">
                              <a:lumMod val="75000"/>
                            </a:schemeClr>
                          </a:solidFill>
                          <a:effectLst/>
                          <a:latin typeface="Arial Nova" panose="020F0502020204030204" pitchFamily="34" charset="0"/>
                        </a:rPr>
                        <a:t>¿Qué dificultades tuvo el alumno al abordar las actividades?</a:t>
                      </a:r>
                      <a:endParaRPr lang="es-MX" sz="900" dirty="0">
                        <a:solidFill>
                          <a:schemeClr val="accent2">
                            <a:lumMod val="75000"/>
                          </a:schemeClr>
                        </a:solidFill>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ctr"/>
                      <a:r>
                        <a:rPr lang="es-ES" sz="900" dirty="0">
                          <a:solidFill>
                            <a:schemeClr val="accent2">
                              <a:lumMod val="75000"/>
                            </a:schemeClr>
                          </a:solidFill>
                          <a:effectLst/>
                          <a:latin typeface="Arial Nova" panose="020F0502020204030204" pitchFamily="34" charset="0"/>
                        </a:rPr>
                        <a:t>Referentes teóricos que expliquen logros y dificultades identificados</a:t>
                      </a:r>
                      <a:endParaRPr lang="es-MX" sz="900" dirty="0">
                        <a:solidFill>
                          <a:schemeClr val="accent2">
                            <a:lumMod val="75000"/>
                          </a:schemeClr>
                        </a:solidFill>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extLst>
                  <a:ext uri="{0D108BD9-81ED-4DB2-BD59-A6C34878D82A}">
                    <a16:rowId xmlns:a16="http://schemas.microsoft.com/office/drawing/2014/main" val="1798872567"/>
                  </a:ext>
                </a:extLst>
              </a:tr>
              <a:tr h="3736840">
                <a:tc>
                  <a:txBody>
                    <a:bodyPr/>
                    <a:lstStyle/>
                    <a:p>
                      <a:pPr algn="l"/>
                      <a:r>
                        <a:rPr lang="es-ES" sz="900" dirty="0">
                          <a:effectLst/>
                          <a:latin typeface="Arial Nova" panose="020F0502020204030204" pitchFamily="34" charset="0"/>
                        </a:rPr>
                        <a:t>Se espera que la niña logre ubicar objetos y lugares en donde su ubicación sea desconocida y que las interprete a través de relaciones espaciales y puntos de referencia.</a:t>
                      </a:r>
                      <a:endParaRPr lang="es-MX" sz="900" dirty="0">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l"/>
                      <a:r>
                        <a:rPr lang="es-ES" sz="900" dirty="0">
                          <a:effectLst/>
                          <a:latin typeface="Arial Nova" panose="020F0502020204030204" pitchFamily="34" charset="0"/>
                        </a:rPr>
                        <a:t>Se pudo ver que la niña cuenta con un amplio conocimiento del tema que es ubicación espacial. Sabe identificar donde se encuentran los lugares y también sabe las referencias como arriba, abajo, atrás, delante, sobre de y debajo de que se usaron durante el juego de la pelota.</a:t>
                      </a:r>
                      <a:endParaRPr lang="es-MX" sz="900" dirty="0">
                        <a:effectLst/>
                        <a:latin typeface="Arial Nova" panose="020F0502020204030204" pitchFamily="34" charset="0"/>
                      </a:endParaRPr>
                    </a:p>
                    <a:p>
                      <a:pPr algn="l"/>
                      <a:r>
                        <a:rPr lang="es-ES" sz="900" dirty="0">
                          <a:effectLst/>
                          <a:latin typeface="Arial Nova" panose="020F0502020204030204" pitchFamily="34" charset="0"/>
                        </a:rPr>
                        <a:t>En la actividad en la hoja de trabajo realizó con mucha facilidad.</a:t>
                      </a:r>
                      <a:endParaRPr lang="es-MX" sz="900" dirty="0">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l"/>
                      <a:r>
                        <a:rPr lang="es-ES" sz="900" dirty="0">
                          <a:effectLst/>
                          <a:latin typeface="Arial Nova" panose="020F0502020204030204" pitchFamily="34" charset="0"/>
                        </a:rPr>
                        <a:t>Se observa que la niña entiende perfectamente el video por lo que logra ubicar fácilmente los lugares de su casa.</a:t>
                      </a:r>
                      <a:endParaRPr lang="es-MX" sz="900" dirty="0">
                        <a:effectLst/>
                        <a:latin typeface="Arial Nova" panose="020F0502020204030204" pitchFamily="34" charset="0"/>
                      </a:endParaRPr>
                    </a:p>
                    <a:p>
                      <a:pPr algn="l"/>
                      <a:r>
                        <a:rPr lang="es-ES" sz="900" dirty="0">
                          <a:effectLst/>
                          <a:latin typeface="Arial Nova" panose="020F0502020204030204" pitchFamily="34" charset="0"/>
                        </a:rPr>
                        <a:t>Además de que logra entender el significado de arriba de, a lado de, sobre de, atrás, de etc…</a:t>
                      </a:r>
                      <a:endParaRPr lang="es-MX" sz="900" dirty="0">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l"/>
                      <a:r>
                        <a:rPr lang="es-ES" sz="900" dirty="0">
                          <a:effectLst/>
                          <a:latin typeface="Arial Nova" panose="020F0502020204030204" pitchFamily="34" charset="0"/>
                        </a:rPr>
                        <a:t>-Se le puede llegar a dificultar el comunicar de forma oral la posición de un objeto usando puntos de referencia y relaciones espaciales para que otro lo encuentre.</a:t>
                      </a:r>
                      <a:endParaRPr lang="es-MX" sz="900" dirty="0">
                        <a:effectLst/>
                        <a:latin typeface="Arial Nova" panose="020F0502020204030204" pitchFamily="34" charset="0"/>
                      </a:endParaRPr>
                    </a:p>
                    <a:p>
                      <a:pPr algn="l"/>
                      <a:r>
                        <a:rPr lang="es-ES" sz="900" dirty="0">
                          <a:effectLst/>
                          <a:latin typeface="Arial Nova" panose="020F0502020204030204" pitchFamily="34" charset="0"/>
                        </a:rPr>
                        <a:t>-Se le dificulta muy poco el reconocer lugares de su casa, aunque los sabe le es difícil recordar en donde se encuentra cada habitación</a:t>
                      </a:r>
                      <a:endParaRPr lang="es-MX" sz="900" dirty="0">
                        <a:effectLst/>
                        <a:latin typeface="Arial Nova" panose="020F0502020204030204" pitchFamily="34" charset="0"/>
                      </a:endParaRPr>
                    </a:p>
                    <a:p>
                      <a:pPr algn="l"/>
                      <a:r>
                        <a:rPr lang="es-ES" sz="900" dirty="0">
                          <a:effectLst/>
                          <a:latin typeface="Arial Nova" panose="020F0502020204030204" pitchFamily="34" charset="0"/>
                        </a:rPr>
                        <a:t> </a:t>
                      </a:r>
                      <a:endParaRPr lang="es-MX" sz="900" dirty="0">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tc>
                  <a:txBody>
                    <a:bodyPr/>
                    <a:lstStyle/>
                    <a:p>
                      <a:pPr algn="l"/>
                      <a:r>
                        <a:rPr lang="es-ES" sz="900" dirty="0">
                          <a:effectLst/>
                          <a:latin typeface="Arial Nova" panose="020F0502020204030204" pitchFamily="34" charset="0"/>
                        </a:rPr>
                        <a:t>-Logra desarrollar formas de pensar y formular conjeturas y procedimientos.</a:t>
                      </a:r>
                      <a:endParaRPr lang="es-MX" sz="900" dirty="0">
                        <a:effectLst/>
                        <a:latin typeface="Arial Nova" panose="020F0502020204030204" pitchFamily="34" charset="0"/>
                      </a:endParaRPr>
                    </a:p>
                    <a:p>
                      <a:pPr algn="l"/>
                      <a:r>
                        <a:rPr lang="es-ES" sz="900" dirty="0">
                          <a:effectLst/>
                          <a:latin typeface="Arial Nova" panose="020F0502020204030204" pitchFamily="34" charset="0"/>
                        </a:rPr>
                        <a:t> -Reconocer el espacio donde se encuentran diferentes objetos y personas. </a:t>
                      </a:r>
                      <a:endParaRPr lang="es-MX" sz="900" dirty="0">
                        <a:effectLst/>
                        <a:latin typeface="Arial Nova" panose="020F0502020204030204" pitchFamily="34" charset="0"/>
                      </a:endParaRPr>
                    </a:p>
                    <a:p>
                      <a:pPr algn="l"/>
                      <a:r>
                        <a:rPr lang="es-ES" sz="900" dirty="0">
                          <a:effectLst/>
                          <a:latin typeface="Arial Nova" panose="020F0502020204030204" pitchFamily="34" charset="0"/>
                        </a:rPr>
                        <a:t>-Se le dificulta el dar instrucciones para llegar a un lugar y expresarlo de forma oral pero no gráficamente. </a:t>
                      </a:r>
                      <a:endParaRPr lang="es-MX" sz="900" dirty="0">
                        <a:effectLst/>
                        <a:latin typeface="Arial Nova" panose="020F0502020204030204" pitchFamily="34" charset="0"/>
                        <a:ea typeface="Calibri" panose="020F0502020204030204" pitchFamily="34" charset="0"/>
                        <a:cs typeface="Times New Roman" panose="02020603050405020304" pitchFamily="18" charset="0"/>
                      </a:endParaRPr>
                    </a:p>
                  </a:txBody>
                  <a:tcPr marL="49447" marR="49447" marT="0" marB="0"/>
                </a:tc>
                <a:extLst>
                  <a:ext uri="{0D108BD9-81ED-4DB2-BD59-A6C34878D82A}">
                    <a16:rowId xmlns:a16="http://schemas.microsoft.com/office/drawing/2014/main" val="1097959331"/>
                  </a:ext>
                </a:extLst>
              </a:tr>
            </a:tbl>
          </a:graphicData>
        </a:graphic>
      </p:graphicFrame>
    </p:spTree>
    <p:extLst>
      <p:ext uri="{BB962C8B-B14F-4D97-AF65-F5344CB8AC3E}">
        <p14:creationId xmlns:p14="http://schemas.microsoft.com/office/powerpoint/2010/main" val="6535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749E0C-002A-47FF-A506-A40686CFA9BA}"/>
              </a:ext>
            </a:extLst>
          </p:cNvPr>
          <p:cNvSpPr>
            <a:spLocks noGrp="1"/>
          </p:cNvSpPr>
          <p:nvPr>
            <p:ph type="title"/>
          </p:nvPr>
        </p:nvSpPr>
        <p:spPr/>
        <p:txBody>
          <a:bodyPr/>
          <a:lstStyle/>
          <a:p>
            <a:r>
              <a:rPr lang="es-MX" sz="3600" dirty="0"/>
              <a:t>Conclusión</a:t>
            </a:r>
            <a:r>
              <a:rPr lang="es-MX" dirty="0"/>
              <a:t> </a:t>
            </a:r>
          </a:p>
        </p:txBody>
      </p:sp>
      <p:sp>
        <p:nvSpPr>
          <p:cNvPr id="3" name="Marcador de contenido 2">
            <a:extLst>
              <a:ext uri="{FF2B5EF4-FFF2-40B4-BE49-F238E27FC236}">
                <a16:creationId xmlns:a16="http://schemas.microsoft.com/office/drawing/2014/main" id="{218348C6-45C5-4738-BC62-EBC41502B35B}"/>
              </a:ext>
            </a:extLst>
          </p:cNvPr>
          <p:cNvSpPr>
            <a:spLocks noGrp="1"/>
          </p:cNvSpPr>
          <p:nvPr>
            <p:ph idx="1"/>
          </p:nvPr>
        </p:nvSpPr>
        <p:spPr/>
        <p:txBody>
          <a:bodyPr>
            <a:normAutofit/>
          </a:bodyPr>
          <a:lstStyle/>
          <a:p>
            <a:pPr marL="0" indent="0">
              <a:buNone/>
            </a:pPr>
            <a:r>
              <a:rPr lang="es-MX" sz="1800" dirty="0">
                <a:latin typeface="Arial" panose="020B0604020202020204" pitchFamily="34" charset="0"/>
                <a:cs typeface="Arial" panose="020B0604020202020204" pitchFamily="34" charset="0"/>
              </a:rPr>
              <a:t>Para este trabajo nos organizamos de tal manera que cada una de las integrantes del equipo aportara algo. La secuencia que hicimos, la realizamos para poder aplicarla en primer grado de preescolar y sobre la materia de pensamiento matemático, el tema de referencia para las actividades fue ubicando mi espacio, cuyo objetivo es que los alumnos ubiquen objetos y lugares donde se desconoce la ubicación </a:t>
            </a:r>
            <a:r>
              <a:rPr lang="es-MX" sz="1800" dirty="0">
                <a:effectLst/>
                <a:latin typeface="Arial" panose="020B0604020202020204" pitchFamily="34" charset="0"/>
                <a:ea typeface="Calibri" panose="020F0502020204030204" pitchFamily="34" charset="0"/>
                <a:cs typeface="Arial" panose="020B0604020202020204" pitchFamily="34" charset="0"/>
              </a:rPr>
              <a:t>mediante la interpretación de relaciones espaciales y puntos de referencia.</a:t>
            </a:r>
          </a:p>
          <a:p>
            <a:pPr marL="0" indent="0">
              <a:buNone/>
            </a:pPr>
            <a:r>
              <a:rPr lang="es-MX" sz="1800" dirty="0">
                <a:latin typeface="Arial" panose="020B0604020202020204" pitchFamily="34" charset="0"/>
                <a:cs typeface="Arial" panose="020B0604020202020204" pitchFamily="34" charset="0"/>
              </a:rPr>
              <a:t>Para hacer cada una de estas actividades nos basamos en el plan y programa de estudios, para alcanzar los propósitos educativos y contribuir en el desarrollo de capacidades de los alumnos. Utilizamos los conocimientos curriculares, psicopedagógicos, disciplinares, didácticos y tecnológicos para responder a las necesidades de los alumnos </a:t>
            </a:r>
          </a:p>
          <a:p>
            <a:pPr marL="0" indent="0">
              <a:buNone/>
            </a:pPr>
            <a:r>
              <a:rPr lang="es-MX" sz="1800" dirty="0">
                <a:latin typeface="Arial" panose="020B0604020202020204" pitchFamily="34" charset="0"/>
                <a:cs typeface="Arial" panose="020B0604020202020204" pitchFamily="34" charset="0"/>
              </a:rPr>
              <a:t>En el trabajo pusimos la portada con todos los recursos solicitados, la presentación es agradable y no cuenta con faltas de ortografía, se plantea la lección de forma detallada y se establece una actividad especifica para tratar el tema de educación espacial, se puso en practica la actividad con un alumno de educación preescolar, en el video se identifican los procesos y estrategias que usa el alumno, después se realizo la matriz para establecer de manera completa el referente empírico sobre los logros que tuvo el alumno al abordar las actividades y se ponen referentes teóricos donde expliquen logros y dificultades identificados en el proceso de actividad.</a:t>
            </a:r>
          </a:p>
        </p:txBody>
      </p:sp>
    </p:spTree>
    <p:extLst>
      <p:ext uri="{BB962C8B-B14F-4D97-AF65-F5344CB8AC3E}">
        <p14:creationId xmlns:p14="http://schemas.microsoft.com/office/powerpoint/2010/main" val="24715335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1061</Words>
  <Application>Microsoft Macintosh PowerPoint</Application>
  <PresentationFormat>Panorámica</PresentationFormat>
  <Paragraphs>80</Paragraphs>
  <Slides>7</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vt:i4>
      </vt:variant>
    </vt:vector>
  </HeadingPairs>
  <TitlesOfParts>
    <vt:vector size="16" baseType="lpstr">
      <vt:lpstr>Aharoni</vt:lpstr>
      <vt:lpstr>Arial</vt:lpstr>
      <vt:lpstr>Arial Nova</vt:lpstr>
      <vt:lpstr>Calibri</vt:lpstr>
      <vt:lpstr>Calibri Light</vt:lpstr>
      <vt:lpstr>Century Gothic</vt:lpstr>
      <vt:lpstr>Courier New</vt:lpstr>
      <vt:lpstr>Symbol</vt:lpstr>
      <vt:lpstr>Tema de Office</vt:lpstr>
      <vt:lpstr>Escuela Normal De Educación Preescolar.</vt:lpstr>
      <vt:lpstr>Presentación de PowerPoint</vt:lpstr>
      <vt:lpstr>Presentación de PowerPoint</vt:lpstr>
      <vt:lpstr>Presentación de PowerPoint</vt:lpstr>
      <vt:lpstr>Presentación de PowerPoint</vt:lpstr>
      <vt:lpstr>Matriz Analitica </vt:lpstr>
      <vt:lpstr>Conclusión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said garibaldi</dc:creator>
  <cp:lastModifiedBy>Alondra240103@gmail.com</cp:lastModifiedBy>
  <cp:revision>10</cp:revision>
  <dcterms:created xsi:type="dcterms:W3CDTF">2021-05-02T00:53:22Z</dcterms:created>
  <dcterms:modified xsi:type="dcterms:W3CDTF">2021-05-02T04:51:04Z</dcterms:modified>
</cp:coreProperties>
</file>