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815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11CB8C-10FE-41CE-9E72-420688669A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60646D-5C70-413A-AB72-885DDFFA8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78661B-CFF6-4918-8CED-F411222B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A0E6C1-15B5-43BC-AC6B-9D48505B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2AF4B6-5B77-4DDA-A5E8-4CAC0B6BC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288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36D1A-F6B7-4375-9D3D-CC2C3FB9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E96D37-694E-4ABB-AC23-C0577ACD9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83C834-C91D-40DF-8D13-6735FC64A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A571BA-0394-4B69-8F4B-83E2FFDE8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928F5B-94CA-478D-A566-21F28296F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184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A38047-32C8-43AF-9FF8-E120CF12A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C36609-1F44-45A6-A591-A8C9BF615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A378D5-7AA6-4454-82F1-9BCDFD04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560176-3E1F-4E75-B938-9C15501BB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11A360-2B94-4ECA-A64F-39DF0144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639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D237E-05BC-4505-A971-C5414C25E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165EBB-3751-4A2A-829C-7D0B8AFA4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E2774B-47E1-41BA-9127-1BB3F37BF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1E2DA4-F382-4580-B235-22C8F860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A53507-9248-483D-9B01-40C8627F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879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89BA85-1522-4B6F-83EB-D41365DE7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E77B89-D719-4A52-88F2-FB0257D85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11247-2DCB-47A3-A552-4B9B26819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1BA50A-13B7-4DBC-9476-D9D71DACF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C37525-A599-438F-AC06-9A93462F5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195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69D08-B118-481C-9B2E-F3DD8A25E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61FE85-2353-4F8F-87D0-B4CDF9F75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AC62B5-1574-4C8B-815B-26C63D804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66DDF-FF0A-41CE-9737-C9AE7DCFC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88802-A649-4F12-A94D-E7E1D03A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3EEA81-D6E0-41E9-B3C6-6C95DDAE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84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590B14-7750-4B10-A495-B3E7875F5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8343A6-D3EC-4D9A-BDD6-6F69F5166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9C2329-854B-4ECC-A9E3-BADD2D4B0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2033E6-1CA4-45FE-94A0-14949A233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3057454-C16D-49D7-84EA-1E971945AC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CA7B48-663E-46C8-8E02-7722AA32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39E6B3A-ED08-42D5-B24C-702DEBB6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E3D897-F0F7-4E5A-918B-A23D38764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3890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BAD4A7-7778-4503-A9FE-FF61F5C1E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248E01-A532-4850-8496-5AEF0BB4A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B2D9180-314C-419E-BFDA-078BAC1C7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03376D-08E5-4604-A7FA-B80545C46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247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045A67-4764-4DA9-A366-73C20092D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CD1EA99-8FE6-4295-8195-8F5CE6DC5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0D358A-A9A7-4501-BA7A-C0BAA7AEB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06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AC3B8-39A8-47B7-810B-1AD2A4EB5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17F242-4E64-47FA-B831-9AA8005F0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E184F07-D813-47B5-9EF7-E00A31359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0AD89-2A6F-4305-9877-08DA2D0C5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7776487-C440-4A5A-9A69-BCE3BA24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9E5F9D-A413-45E9-838F-DE92F6866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016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E34C05-F8CD-4C8C-BA19-1DB61A325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2229417-4309-423F-A03B-145F35B04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1802DE-C934-4CF5-A553-9DA77FEBE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9E88B2-3EC0-4F7B-9519-56811AADF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76B418-6174-4731-91D9-46E39E5C8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9161C8-9939-483F-B514-D5558746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397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CD42A35-A4DE-44BE-B733-F4E977424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09311A-8E8B-49BA-B1EE-440B8456B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A32AF9-E6A4-4673-98A1-29BBC4BF4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441D1-99AE-480E-AA6C-01169C73B831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56939-D2E7-4B73-B5B7-A450FA54D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DA5CD-70D4-41B3-9122-3ECBE076C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34A55-74B2-4D0A-9AC9-D30A9093B73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929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084BD71-9C81-469F-A7C0-620EC1F49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218" y="0"/>
            <a:ext cx="9144000" cy="6858000"/>
          </a:xfrm>
        </p:spPr>
        <p:txBody>
          <a:bodyPr>
            <a:normAutofit/>
          </a:bodyPr>
          <a:lstStyle/>
          <a:p>
            <a:r>
              <a:rPr lang="es-MX" sz="1800" dirty="0"/>
              <a:t>Escuela normal de educación preescolar </a:t>
            </a:r>
          </a:p>
          <a:p>
            <a:r>
              <a:rPr lang="es-MX" sz="1800" dirty="0"/>
              <a:t>Lic. Educación preescolar</a:t>
            </a:r>
          </a:p>
          <a:p>
            <a:endParaRPr lang="es-MX" sz="1800" dirty="0"/>
          </a:p>
          <a:p>
            <a:endParaRPr lang="es-MX" sz="1800" dirty="0"/>
          </a:p>
          <a:p>
            <a:endParaRPr lang="es-MX" sz="1800" dirty="0"/>
          </a:p>
          <a:p>
            <a:r>
              <a:rPr lang="es-MX" sz="1800" dirty="0"/>
              <a:t>Filosofía de la educación </a:t>
            </a:r>
          </a:p>
          <a:p>
            <a:r>
              <a:rPr lang="es-MX" sz="1800" dirty="0"/>
              <a:t>El sentido y los fines de la educación </a:t>
            </a:r>
          </a:p>
          <a:p>
            <a:r>
              <a:rPr lang="es-MX" sz="1800" dirty="0"/>
              <a:t>UNIDAD DE APRENDIZAJE II. EL SENTIDO Y LOS FINES DE LA EDUCACIÓN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800" dirty="0"/>
              <a:t>Actúa de manera ética ante la diversidad de situaciones que se presentan en la práctica profesional.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800" dirty="0"/>
              <a:t>Integra recursos de la investigación educativa para enriquecer su práctica profesional, expresando su interés por el conocimiento, la ciencia y la mejora de la educación.</a:t>
            </a:r>
          </a:p>
          <a:p>
            <a:r>
              <a:rPr lang="es-MX" sz="1800" dirty="0"/>
              <a:t>Docente : Carlos Armando Balderas </a:t>
            </a:r>
          </a:p>
          <a:p>
            <a:r>
              <a:rPr lang="es-MX" sz="1800" dirty="0"/>
              <a:t>Alumna : Tamara Esmeralda Solis Aguilera </a:t>
            </a:r>
          </a:p>
          <a:p>
            <a:r>
              <a:rPr lang="es-MX" sz="1800" dirty="0"/>
              <a:t>Numero de lista : 20</a:t>
            </a:r>
          </a:p>
          <a:p>
            <a:r>
              <a:rPr lang="es-MX" sz="1800" dirty="0"/>
              <a:t>2c</a:t>
            </a:r>
          </a:p>
          <a:p>
            <a:r>
              <a:rPr lang="es-MX" sz="1800" dirty="0"/>
              <a:t>02 de mayo del 2021</a:t>
            </a:r>
          </a:p>
          <a:p>
            <a:endParaRPr lang="es-MX" sz="1800" dirty="0"/>
          </a:p>
          <a:p>
            <a:r>
              <a:rPr lang="es-MX" sz="1800" dirty="0"/>
              <a:t>Saltillo Coahuila </a:t>
            </a:r>
          </a:p>
        </p:txBody>
      </p:sp>
      <p:pic>
        <p:nvPicPr>
          <p:cNvPr id="1026" name="Picture 2" descr="Escuela Normal de Educación Preescolar – Desarrollo de competencias  linguisticas">
            <a:extLst>
              <a:ext uri="{FF2B5EF4-FFF2-40B4-BE49-F238E27FC236}">
                <a16:creationId xmlns:a16="http://schemas.microsoft.com/office/drawing/2014/main" id="{546E24DD-4515-4B5C-81FA-A906793E8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843" y="775253"/>
            <a:ext cx="1428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51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4055D51-8594-4E02-B9E6-0847F0718B03}"/>
              </a:ext>
            </a:extLst>
          </p:cNvPr>
          <p:cNvSpPr txBox="1"/>
          <p:nvPr/>
        </p:nvSpPr>
        <p:spPr>
          <a:xfrm>
            <a:off x="4035083" y="3244334"/>
            <a:ext cx="4121834" cy="369332"/>
          </a:xfrm>
          <a:prstGeom prst="rect">
            <a:avLst/>
          </a:prstGeom>
          <a:noFill/>
          <a:ln>
            <a:solidFill>
              <a:srgbClr val="FF6699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La educación como agente del sentido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0EADC96-F2F6-41F7-B210-41CEFB3C9331}"/>
              </a:ext>
            </a:extLst>
          </p:cNvPr>
          <p:cNvSpPr txBox="1"/>
          <p:nvPr/>
        </p:nvSpPr>
        <p:spPr>
          <a:xfrm>
            <a:off x="162560" y="1314887"/>
            <a:ext cx="2786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Dewey planteaba que las escuela cumple un papel importante en la producción del cambio social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C30681A-C7AB-409F-8B05-50F4A4C127D0}"/>
              </a:ext>
            </a:extLst>
          </p:cNvPr>
          <p:cNvSpPr txBox="1"/>
          <p:nvPr/>
        </p:nvSpPr>
        <p:spPr>
          <a:xfrm>
            <a:off x="3728720" y="4985602"/>
            <a:ext cx="34022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La escuela a cambiado porque han aparecido nuevas clases de escuelas, nuevos cursos y se han producido cambios en las asignaturas y en los métodos de enseñar.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8E25216-12E6-4E66-B031-A4CB7F28C470}"/>
              </a:ext>
            </a:extLst>
          </p:cNvPr>
          <p:cNvSpPr txBox="1"/>
          <p:nvPr/>
        </p:nvSpPr>
        <p:spPr>
          <a:xfrm>
            <a:off x="3173047" y="-60323"/>
            <a:ext cx="41218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Los educadores pueden seleccionar las nuevas fuerzas culturales, tecnológicas y científicas y sus proyecciones para prever posibles resultados y determinar que las escuela se una a tales fuerzas.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BAE3BF4-BC10-493E-8FD3-44A4BDB38285}"/>
              </a:ext>
            </a:extLst>
          </p:cNvPr>
          <p:cNvSpPr txBox="1"/>
          <p:nvPr/>
        </p:nvSpPr>
        <p:spPr>
          <a:xfrm>
            <a:off x="162560" y="4065785"/>
            <a:ext cx="34022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Su propuesta es que la escuela se alié con fuerzas y movimientos sociales, contrariando lo que le denomina </a:t>
            </a:r>
          </a:p>
          <a:p>
            <a:r>
              <a:rPr lang="es-MX" sz="2000" dirty="0"/>
              <a:t>“la naturaleza utópica de la posible neutralidad absoluta de las escuelas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D5F88B1-E460-4E6F-88F4-AEFED8178B67}"/>
              </a:ext>
            </a:extLst>
          </p:cNvPr>
          <p:cNvSpPr txBox="1"/>
          <p:nvPr/>
        </p:nvSpPr>
        <p:spPr>
          <a:xfrm>
            <a:off x="7860712" y="3657600"/>
            <a:ext cx="41687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Dewey esta consiente de que la escuela sola no puede producir grandes cambios que de ella se espera. Pero tiene claro que la escuela es “ una condición necesaria para la formación de la inteligencia y las disposiciones que resultan imprescindibles para mantener una autentica transforma del orden social”</a:t>
            </a:r>
          </a:p>
          <a:p>
            <a:endParaRPr lang="es-MX" dirty="0"/>
          </a:p>
        </p:txBody>
      </p:sp>
      <p:sp>
        <p:nvSpPr>
          <p:cNvPr id="8" name="Forma libre: forma 7">
            <a:extLst>
              <a:ext uri="{FF2B5EF4-FFF2-40B4-BE49-F238E27FC236}">
                <a16:creationId xmlns:a16="http://schemas.microsoft.com/office/drawing/2014/main" id="{6EBBA870-70A7-458F-BE55-7D86FE33E7B4}"/>
              </a:ext>
            </a:extLst>
          </p:cNvPr>
          <p:cNvSpPr/>
          <p:nvPr/>
        </p:nvSpPr>
        <p:spPr>
          <a:xfrm rot="4090141" flipH="1">
            <a:off x="8592257" y="2293642"/>
            <a:ext cx="708703" cy="1705431"/>
          </a:xfrm>
          <a:custGeom>
            <a:avLst/>
            <a:gdLst>
              <a:gd name="connsiteX0" fmla="*/ 0 w 922520"/>
              <a:gd name="connsiteY0" fmla="*/ 0 h 672936"/>
              <a:gd name="connsiteX1" fmla="*/ 914400 w 922520"/>
              <a:gd name="connsiteY1" fmla="*/ 182880 h 672936"/>
              <a:gd name="connsiteX2" fmla="*/ 447040 w 922520"/>
              <a:gd name="connsiteY2" fmla="*/ 629920 h 672936"/>
              <a:gd name="connsiteX3" fmla="*/ 426720 w 922520"/>
              <a:gd name="connsiteY3" fmla="*/ 629920 h 672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2520" h="672936">
                <a:moveTo>
                  <a:pt x="0" y="0"/>
                </a:moveTo>
                <a:cubicBezTo>
                  <a:pt x="419946" y="38946"/>
                  <a:pt x="839893" y="77893"/>
                  <a:pt x="914400" y="182880"/>
                </a:cubicBezTo>
                <a:cubicBezTo>
                  <a:pt x="988907" y="287867"/>
                  <a:pt x="528320" y="555413"/>
                  <a:pt x="447040" y="629920"/>
                </a:cubicBezTo>
                <a:cubicBezTo>
                  <a:pt x="365760" y="704427"/>
                  <a:pt x="396240" y="667173"/>
                  <a:pt x="426720" y="62992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BC6A9402-A20E-4A03-8AED-16B7241C324F}"/>
              </a:ext>
            </a:extLst>
          </p:cNvPr>
          <p:cNvSpPr/>
          <p:nvPr/>
        </p:nvSpPr>
        <p:spPr>
          <a:xfrm>
            <a:off x="5039125" y="3657600"/>
            <a:ext cx="691115" cy="1422400"/>
          </a:xfrm>
          <a:custGeom>
            <a:avLst/>
            <a:gdLst>
              <a:gd name="connsiteX0" fmla="*/ 630155 w 691115"/>
              <a:gd name="connsiteY0" fmla="*/ 0 h 1422400"/>
              <a:gd name="connsiteX1" fmla="*/ 235 w 691115"/>
              <a:gd name="connsiteY1" fmla="*/ 345440 h 1422400"/>
              <a:gd name="connsiteX2" fmla="*/ 691115 w 691115"/>
              <a:gd name="connsiteY2" fmla="*/ 447040 h 1422400"/>
              <a:gd name="connsiteX3" fmla="*/ 691115 w 691115"/>
              <a:gd name="connsiteY3" fmla="*/ 447040 h 1422400"/>
              <a:gd name="connsiteX4" fmla="*/ 426955 w 691115"/>
              <a:gd name="connsiteY4" fmla="*/ 142240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1115" h="1422400">
                <a:moveTo>
                  <a:pt x="630155" y="0"/>
                </a:moveTo>
                <a:cubicBezTo>
                  <a:pt x="310115" y="135466"/>
                  <a:pt x="-9925" y="270933"/>
                  <a:pt x="235" y="345440"/>
                </a:cubicBezTo>
                <a:cubicBezTo>
                  <a:pt x="10395" y="419947"/>
                  <a:pt x="691115" y="447040"/>
                  <a:pt x="691115" y="447040"/>
                </a:cubicBezTo>
                <a:lnTo>
                  <a:pt x="691115" y="447040"/>
                </a:lnTo>
                <a:lnTo>
                  <a:pt x="426955" y="142240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B828D3F5-55D0-411E-8D1A-6ADD571020B5}"/>
              </a:ext>
            </a:extLst>
          </p:cNvPr>
          <p:cNvSpPr/>
          <p:nvPr/>
        </p:nvSpPr>
        <p:spPr>
          <a:xfrm>
            <a:off x="1978925" y="3491745"/>
            <a:ext cx="2056157" cy="601305"/>
          </a:xfrm>
          <a:custGeom>
            <a:avLst/>
            <a:gdLst>
              <a:gd name="connsiteX0" fmla="*/ 0 w 426720"/>
              <a:gd name="connsiteY0" fmla="*/ 121920 h 121920"/>
              <a:gd name="connsiteX1" fmla="*/ 426720 w 426720"/>
              <a:gd name="connsiteY1" fmla="*/ 0 h 12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6720" h="121920">
                <a:moveTo>
                  <a:pt x="0" y="121920"/>
                </a:moveTo>
                <a:lnTo>
                  <a:pt x="42672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0FDA5987-D406-4AC5-8557-64A7148E1441}"/>
              </a:ext>
            </a:extLst>
          </p:cNvPr>
          <p:cNvSpPr/>
          <p:nvPr/>
        </p:nvSpPr>
        <p:spPr>
          <a:xfrm>
            <a:off x="2519680" y="1849120"/>
            <a:ext cx="2392837" cy="1453351"/>
          </a:xfrm>
          <a:custGeom>
            <a:avLst/>
            <a:gdLst>
              <a:gd name="connsiteX0" fmla="*/ 0 w 2392837"/>
              <a:gd name="connsiteY0" fmla="*/ 325120 h 1453351"/>
              <a:gd name="connsiteX1" fmla="*/ 487680 w 2392837"/>
              <a:gd name="connsiteY1" fmla="*/ 0 h 1453351"/>
              <a:gd name="connsiteX2" fmla="*/ 487680 w 2392837"/>
              <a:gd name="connsiteY2" fmla="*/ 0 h 1453351"/>
              <a:gd name="connsiteX3" fmla="*/ 2275840 w 2392837"/>
              <a:gd name="connsiteY3" fmla="*/ 1361440 h 1453351"/>
              <a:gd name="connsiteX4" fmla="*/ 2072640 w 2392837"/>
              <a:gd name="connsiteY4" fmla="*/ 1219200 h 1453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2837" h="1453351">
                <a:moveTo>
                  <a:pt x="0" y="325120"/>
                </a:moveTo>
                <a:lnTo>
                  <a:pt x="487680" y="0"/>
                </a:lnTo>
                <a:lnTo>
                  <a:pt x="487680" y="0"/>
                </a:lnTo>
                <a:lnTo>
                  <a:pt x="2275840" y="1361440"/>
                </a:lnTo>
                <a:cubicBezTo>
                  <a:pt x="2540000" y="1564640"/>
                  <a:pt x="2306320" y="1391920"/>
                  <a:pt x="2072640" y="12192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7E3B2E75-3201-4585-BB94-FE11AFC510DD}"/>
              </a:ext>
            </a:extLst>
          </p:cNvPr>
          <p:cNvSpPr/>
          <p:nvPr/>
        </p:nvSpPr>
        <p:spPr>
          <a:xfrm>
            <a:off x="5466080" y="1320800"/>
            <a:ext cx="430538" cy="1910080"/>
          </a:xfrm>
          <a:custGeom>
            <a:avLst/>
            <a:gdLst>
              <a:gd name="connsiteX0" fmla="*/ 0 w 430538"/>
              <a:gd name="connsiteY0" fmla="*/ 0 h 1910080"/>
              <a:gd name="connsiteX1" fmla="*/ 406400 w 430538"/>
              <a:gd name="connsiteY1" fmla="*/ 508000 h 1910080"/>
              <a:gd name="connsiteX2" fmla="*/ 386080 w 430538"/>
              <a:gd name="connsiteY2" fmla="*/ 1910080 h 1910080"/>
              <a:gd name="connsiteX3" fmla="*/ 386080 w 430538"/>
              <a:gd name="connsiteY3" fmla="*/ 1910080 h 1910080"/>
              <a:gd name="connsiteX4" fmla="*/ 406400 w 430538"/>
              <a:gd name="connsiteY4" fmla="*/ 1788160 h 191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0538" h="1910080">
                <a:moveTo>
                  <a:pt x="0" y="0"/>
                </a:moveTo>
                <a:cubicBezTo>
                  <a:pt x="171026" y="94826"/>
                  <a:pt x="342053" y="189653"/>
                  <a:pt x="406400" y="508000"/>
                </a:cubicBezTo>
                <a:cubicBezTo>
                  <a:pt x="470747" y="826347"/>
                  <a:pt x="386080" y="1910080"/>
                  <a:pt x="386080" y="1910080"/>
                </a:cubicBezTo>
                <a:lnTo>
                  <a:pt x="386080" y="1910080"/>
                </a:lnTo>
                <a:lnTo>
                  <a:pt x="406400" y="178816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B5A74AE-B7FA-4173-999B-9C6D91B9580A}"/>
              </a:ext>
            </a:extLst>
          </p:cNvPr>
          <p:cNvSpPr txBox="1"/>
          <p:nvPr/>
        </p:nvSpPr>
        <p:spPr>
          <a:xfrm>
            <a:off x="8156917" y="325120"/>
            <a:ext cx="3669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Asume entonces que ese marco de referencia nos lo proporcionara realmente , la significación humana del  ideal democrático.</a:t>
            </a: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54D3E6AA-7F78-4D30-AC90-84A4FFB9E450}"/>
              </a:ext>
            </a:extLst>
          </p:cNvPr>
          <p:cNvSpPr/>
          <p:nvPr/>
        </p:nvSpPr>
        <p:spPr>
          <a:xfrm>
            <a:off x="7518400" y="1300480"/>
            <a:ext cx="2928852" cy="1910080"/>
          </a:xfrm>
          <a:custGeom>
            <a:avLst/>
            <a:gdLst>
              <a:gd name="connsiteX0" fmla="*/ 0 w 2928852"/>
              <a:gd name="connsiteY0" fmla="*/ 1910080 h 1910080"/>
              <a:gd name="connsiteX1" fmla="*/ 670560 w 2928852"/>
              <a:gd name="connsiteY1" fmla="*/ 975360 h 1910080"/>
              <a:gd name="connsiteX2" fmla="*/ 670560 w 2928852"/>
              <a:gd name="connsiteY2" fmla="*/ 914400 h 1910080"/>
              <a:gd name="connsiteX3" fmla="*/ 2682240 w 2928852"/>
              <a:gd name="connsiteY3" fmla="*/ 223520 h 1910080"/>
              <a:gd name="connsiteX4" fmla="*/ 2824480 w 2928852"/>
              <a:gd name="connsiteY4" fmla="*/ 0 h 1910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8852" h="1910080">
                <a:moveTo>
                  <a:pt x="0" y="1910080"/>
                </a:moveTo>
                <a:cubicBezTo>
                  <a:pt x="279400" y="1525693"/>
                  <a:pt x="558800" y="1141307"/>
                  <a:pt x="670560" y="975360"/>
                </a:cubicBezTo>
                <a:cubicBezTo>
                  <a:pt x="782320" y="809413"/>
                  <a:pt x="335280" y="1039707"/>
                  <a:pt x="670560" y="914400"/>
                </a:cubicBezTo>
                <a:cubicBezTo>
                  <a:pt x="1005840" y="789093"/>
                  <a:pt x="2323253" y="375920"/>
                  <a:pt x="2682240" y="223520"/>
                </a:cubicBezTo>
                <a:cubicBezTo>
                  <a:pt x="3041227" y="71120"/>
                  <a:pt x="2932853" y="35560"/>
                  <a:pt x="282448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44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286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6</cp:revision>
  <dcterms:created xsi:type="dcterms:W3CDTF">2021-05-02T17:08:24Z</dcterms:created>
  <dcterms:modified xsi:type="dcterms:W3CDTF">2021-05-02T17:47:35Z</dcterms:modified>
</cp:coreProperties>
</file>