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4545"/>
    <a:srgbClr val="009999"/>
    <a:srgbClr val="00BCB8"/>
    <a:srgbClr val="7CE0DE"/>
    <a:srgbClr val="89E8E6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817E0-5167-4222-A7A1-AF4B27F90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B579A5-871A-4139-9F26-8882FF75C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013CFB-9147-4881-8555-E99C8F99B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41358-D6DE-40DD-B700-774DDE4A2B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F02B8A-375A-4D2A-A70E-CE29F2ECA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4CA5B7-4085-467F-8462-1AAB3D988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B2674-AF9D-4EC2-AA60-A642BE3117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9800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3AA318-E033-4FBD-B665-980C2F290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729E48-FEE6-49A9-83D7-4C091811C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E0B60F-62C7-4D7B-B8CD-76E96AF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41358-D6DE-40DD-B700-774DDE4A2B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700FF-8DE9-4C8E-9ECE-F268D30D2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2075FE-98F9-4A5A-A93B-06EB5E199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B2674-AF9D-4EC2-AA60-A642BE3117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297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8F71BB-1482-4D04-8E85-9DEB5AAEC4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33DC75-CB6C-4AB2-912B-4E6D3A926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695D6E-EF11-4A1B-9FA3-C9F41509B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41358-D6DE-40DD-B700-774DDE4A2B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640C10-6682-489B-839C-BF63F9803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AFC45C-94FF-4C75-894F-BAE477CA6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B2674-AF9D-4EC2-AA60-A642BE3117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8172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3793A8-D085-45DB-9B6D-6F4869D00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AB2442-C8A9-4EBA-B32C-D492337C9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DCFD3E-9ECC-4F55-B3E2-E020AEDC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41358-D6DE-40DD-B700-774DDE4A2B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7CB8F5-417B-460D-8640-FA918AA0B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58C0BE-5DD3-4578-9098-073469819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B2674-AF9D-4EC2-AA60-A642BE3117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92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7897D-2B8D-4DA1-8E91-D4DA37D96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4ADC9E-8C01-4BF2-A906-6CFDE7D89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1CEC15-5472-4249-99E7-9E8A59E0B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41358-D6DE-40DD-B700-774DDE4A2B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40AB7D-35C6-4953-94A4-2B1E8D7C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2AF40A-8931-4E06-831F-3A049C55D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B2674-AF9D-4EC2-AA60-A642BE3117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13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BFC1F5-3456-457F-9698-3F241ADB5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626B45-AEB2-4DEC-84F5-6E3F33A16A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1F0F9F-9367-4810-867E-80EBF29BD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03260D-333E-4D29-B2C8-7DDFC1DBC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41358-D6DE-40DD-B700-774DDE4A2B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8B1FD6-7F28-4580-A225-FDB61CC0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D555D5-2B07-47FD-A592-E8555A9F7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B2674-AF9D-4EC2-AA60-A642BE3117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06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6916D-05AE-4A4A-AE1B-E93D9DFB2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AE2C02-67C6-4F72-97B0-50CE51B02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069B3A-D0F4-491A-B0B0-E8044D1A3F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0F2618F-C996-416F-B504-CDAC41DF56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9C59841-2DE0-4F1A-A4F3-2A6F599F67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B9CDED9-91F8-4D1A-A798-0E6E830C8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41358-D6DE-40DD-B700-774DDE4A2B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EC1B1A7-70EC-4595-922C-2D4B5F445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12E3FD0-0315-4D70-82DC-5E448678A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B2674-AF9D-4EC2-AA60-A642BE3117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37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44908-5AB8-4F6D-9ED6-0558AB95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168E9A6-B5AE-4FD1-87A9-C8DE53EF0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41358-D6DE-40DD-B700-774DDE4A2B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2BDFC31-1A08-4CA5-BB05-8FD047267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25FDA8-5A35-45D3-81D9-2A8293355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B2674-AF9D-4EC2-AA60-A642BE3117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94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62754CA-8465-4E30-B86B-9AF785707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41358-D6DE-40DD-B700-774DDE4A2B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ABBA1E-90DD-4952-9A32-5CFBBBBA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8BE6A0-0122-43D6-B5DF-235147753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B2674-AF9D-4EC2-AA60-A642BE3117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849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AD0D4D-5270-408B-9BC8-6FCA79AF2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6F3251-85F4-4200-AF84-732DE8942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85ACC8-07DE-474E-ACAA-8FC1311AF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F6BB6E-7B92-43B8-BF75-CEB96F956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41358-D6DE-40DD-B700-774DDE4A2B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7B934B-CF3B-4668-86C9-D66FE264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C65323-38AE-4894-8A9F-ED29A7B82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B2674-AF9D-4EC2-AA60-A642BE3117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58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8F23B9-90E2-4F78-A6EC-5743C9962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6FD1037-70BF-40AF-922F-5BBC9638DE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393000-9711-45D6-B090-AB766C613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146C1D-8F3E-4571-8D9B-E9C92E672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41358-D6DE-40DD-B700-774DDE4A2B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F739B7-5CD9-4C1B-BF87-87DF17EF2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88D12A-1983-40D0-862E-C0704083E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B2674-AF9D-4EC2-AA60-A642BE3117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67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DD7EB6F-6F13-4906-A2AE-1A44BE39B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645869-6280-44B8-9C77-291CBD6D0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11E635-F5F5-4446-A800-DF5D6E4A58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41358-D6DE-40DD-B700-774DDE4A2BB1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388B7F-F419-4995-B95B-ECC7388EC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9CB7C4-A1ED-4BE8-8147-89E8638DC8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B2674-AF9D-4EC2-AA60-A642BE3117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818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80B918B-197F-4582-839E-D5CE032D59B2}"/>
              </a:ext>
            </a:extLst>
          </p:cNvPr>
          <p:cNvSpPr txBox="1"/>
          <p:nvPr/>
        </p:nvSpPr>
        <p:spPr>
          <a:xfrm>
            <a:off x="626853" y="828137"/>
            <a:ext cx="11297726" cy="55399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MX" sz="2400">
                <a:latin typeface="Franklin Gothic Medium"/>
                <a:cs typeface="Calibri"/>
              </a:rPr>
              <a:t>Escuela Normal De Educación Preescolar Del Estado De Coahuila </a:t>
            </a:r>
          </a:p>
          <a:p>
            <a:pPr algn="ctr"/>
            <a:r>
              <a:rPr lang="es-MX" sz="2400">
                <a:latin typeface="Franklin Gothic Medium"/>
                <a:cs typeface="Calibri"/>
              </a:rPr>
              <a:t>Licenciatura En Educación Preescolar </a:t>
            </a:r>
          </a:p>
          <a:p>
            <a:pPr algn="ctr"/>
            <a:endParaRPr lang="es-MX">
              <a:latin typeface="Franklin Gothic Medium"/>
              <a:cs typeface="Calibri"/>
            </a:endParaRPr>
          </a:p>
          <a:p>
            <a:pPr algn="ctr"/>
            <a:r>
              <a:rPr lang="es-MX">
                <a:latin typeface="Franklin Gothic Medium"/>
                <a:cs typeface="Calibri"/>
              </a:rPr>
              <a:t>TUTORÍA </a:t>
            </a:r>
          </a:p>
          <a:p>
            <a:pPr algn="ctr"/>
            <a:endParaRPr lang="es-MX">
              <a:latin typeface="Franklin Gothic Medium"/>
              <a:cs typeface="Calibri"/>
            </a:endParaRPr>
          </a:p>
          <a:p>
            <a:pPr algn="ctr"/>
            <a:r>
              <a:rPr lang="es-MX">
                <a:latin typeface="Franklin Gothic Medium"/>
                <a:cs typeface="Calibri"/>
              </a:rPr>
              <a:t>Trabajo:</a:t>
            </a:r>
          </a:p>
          <a:p>
            <a:pPr algn="ctr"/>
            <a:r>
              <a:rPr lang="es-MX">
                <a:latin typeface="Franklin Gothic Medium"/>
                <a:cs typeface="Calibri"/>
              </a:rPr>
              <a:t>Tutoría Entre Pares </a:t>
            </a:r>
          </a:p>
          <a:p>
            <a:pPr algn="ctr"/>
            <a:endParaRPr lang="es-MX">
              <a:latin typeface="Franklin Gothic Medium"/>
              <a:cs typeface="Calibri"/>
            </a:endParaRPr>
          </a:p>
          <a:p>
            <a:pPr algn="ctr"/>
            <a:r>
              <a:rPr lang="es-MX" u="sng">
                <a:latin typeface="Franklin Gothic Medium"/>
                <a:cs typeface="Calibri"/>
              </a:rPr>
              <a:t>Forma, Espacio Y Medida </a:t>
            </a:r>
          </a:p>
          <a:p>
            <a:pPr algn="ctr"/>
            <a:r>
              <a:rPr lang="es-MX">
                <a:latin typeface="Franklin Gothic Medium"/>
                <a:cs typeface="Calibri"/>
              </a:rPr>
              <a:t>Tema:</a:t>
            </a:r>
          </a:p>
          <a:p>
            <a:pPr algn="ctr"/>
            <a:r>
              <a:rPr lang="es-MX" i="1">
                <a:latin typeface="Franklin Gothic Medium"/>
                <a:cs typeface="Calibri"/>
              </a:rPr>
              <a:t>Ubicación Espacial </a:t>
            </a:r>
          </a:p>
          <a:p>
            <a:pPr algn="ctr"/>
            <a:endParaRPr lang="es-MX" i="1">
              <a:latin typeface="Franklin Gothic Medium"/>
              <a:cs typeface="Calibri"/>
            </a:endParaRPr>
          </a:p>
          <a:p>
            <a:pPr algn="ctr"/>
            <a:endParaRPr lang="es-MX">
              <a:latin typeface="Franklin Gothic Medium"/>
              <a:cs typeface="Calibri"/>
            </a:endParaRPr>
          </a:p>
          <a:p>
            <a:pPr algn="ctr"/>
            <a:endParaRPr lang="es-MX" u="sng">
              <a:latin typeface="Franklin Gothic Medium"/>
              <a:cs typeface="Calibri"/>
            </a:endParaRPr>
          </a:p>
          <a:p>
            <a:pPr algn="ctr"/>
            <a:endParaRPr lang="es-MX" u="sng">
              <a:latin typeface="Franklin Gothic Medium"/>
              <a:cs typeface="Calibri"/>
            </a:endParaRPr>
          </a:p>
          <a:p>
            <a:pPr algn="ctr"/>
            <a:endParaRPr lang="es-MX" u="sng">
              <a:latin typeface="Franklin Gothic Medium"/>
              <a:cs typeface="Calibri"/>
            </a:endParaRPr>
          </a:p>
          <a:p>
            <a:pPr algn="ctr"/>
            <a:endParaRPr lang="es-MX" i="1">
              <a:latin typeface="Franklin Gothic Medium"/>
              <a:cs typeface="Calibri"/>
            </a:endParaRPr>
          </a:p>
          <a:p>
            <a:pPr algn="ctr"/>
            <a:r>
              <a:rPr lang="es-MX" i="1">
                <a:latin typeface="Franklin Gothic Medium"/>
                <a:cs typeface="Calibri"/>
              </a:rPr>
              <a:t>  </a:t>
            </a:r>
          </a:p>
          <a:p>
            <a:pPr algn="just"/>
            <a:r>
              <a:rPr lang="es-MX">
                <a:latin typeface="Franklin Gothic Medium"/>
                <a:cs typeface="Calibri"/>
              </a:rPr>
              <a:t>Saltillo ,Coahuila  </a:t>
            </a:r>
            <a:r>
              <a:rPr lang="es-MX" i="1">
                <a:latin typeface="Franklin Gothic Medium"/>
                <a:cs typeface="Calibri"/>
              </a:rPr>
              <a:t>                                                                                                                          </a:t>
            </a:r>
            <a:r>
              <a:rPr lang="es-MX">
                <a:latin typeface="Franklin Gothic Medium"/>
                <a:cs typeface="Calibri"/>
              </a:rPr>
              <a:t>04/05/2021</a:t>
            </a:r>
          </a:p>
        </p:txBody>
      </p:sp>
      <p:pic>
        <p:nvPicPr>
          <p:cNvPr id="3" name="Imagen 3">
            <a:extLst>
              <a:ext uri="{FF2B5EF4-FFF2-40B4-BE49-F238E27FC236}">
                <a16:creationId xmlns:a16="http://schemas.microsoft.com/office/drawing/2014/main" id="{C5AC4024-DA53-4E57-8482-7BCA18559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36" y="523337"/>
            <a:ext cx="1601278" cy="1181818"/>
          </a:xfrm>
          <a:prstGeom prst="rect">
            <a:avLst/>
          </a:prstGeom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AB80EAB2-4EF6-4FF2-9DE7-7091F92DE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691432"/>
              </p:ext>
            </p:extLst>
          </p:nvPr>
        </p:nvGraphicFramePr>
        <p:xfrm>
          <a:off x="2271622" y="4298830"/>
          <a:ext cx="8168640" cy="1169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320">
                  <a:extLst>
                    <a:ext uri="{9D8B030D-6E8A-4147-A177-3AD203B41FA5}">
                      <a16:colId xmlns:a16="http://schemas.microsoft.com/office/drawing/2014/main" val="1953142511"/>
                    </a:ext>
                  </a:extLst>
                </a:gridCol>
                <a:gridCol w="4084320">
                  <a:extLst>
                    <a:ext uri="{9D8B030D-6E8A-4147-A177-3AD203B41FA5}">
                      <a16:colId xmlns:a16="http://schemas.microsoft.com/office/drawing/2014/main" val="1873101903"/>
                    </a:ext>
                  </a:extLst>
                </a:gridCol>
              </a:tblGrid>
              <a:tr h="1169581"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b="0" i="0" u="sng" strike="noStrike" noProof="0">
                          <a:solidFill>
                            <a:schemeClr val="tx1"/>
                          </a:solidFill>
                          <a:latin typeface="Franklin Gothic Medium"/>
                        </a:rPr>
                        <a:t>María Ximena Ávalos Flores #1</a:t>
                      </a:r>
                      <a:endParaRPr lang="en-US" sz="1800" b="0" i="0" u="none" strike="noStrike" noProof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b="0" i="0" u="sng" strike="noStrike" noProof="0">
                          <a:solidFill>
                            <a:schemeClr val="tx1"/>
                          </a:solidFill>
                          <a:latin typeface="Franklin Gothic Medium"/>
                        </a:rPr>
                        <a:t>Kathia Anahí Castañuela Salas #3</a:t>
                      </a:r>
                      <a:endParaRPr lang="en-US" sz="1800" b="0" i="0" u="none" strike="noStrike" noProof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b="0" i="0" u="none" strike="noStrike" noProof="0">
                          <a:solidFill>
                            <a:schemeClr val="tx1"/>
                          </a:solidFill>
                          <a:latin typeface="Franklin Gothic Medium"/>
                        </a:rPr>
                        <a:t>Alumnas </a:t>
                      </a:r>
                      <a:endParaRPr lang="es-MX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b="0" i="0" u="sng" strike="noStrike" noProof="0">
                          <a:solidFill>
                            <a:schemeClr val="tx1"/>
                          </a:solidFill>
                          <a:latin typeface="Franklin Gothic Medium"/>
                        </a:rPr>
                        <a:t>Karla Griselda </a:t>
                      </a:r>
                      <a:r>
                        <a:rPr lang="es-MX" sz="1800" b="0" i="0" u="sng" strike="noStrike" noProof="0" err="1">
                          <a:solidFill>
                            <a:schemeClr val="tx1"/>
                          </a:solidFill>
                          <a:latin typeface="Franklin Gothic Medium"/>
                        </a:rPr>
                        <a:t>Garcia</a:t>
                      </a:r>
                      <a:r>
                        <a:rPr lang="es-MX" sz="1800" b="0" i="0" u="sng" strike="noStrike" noProof="0">
                          <a:solidFill>
                            <a:schemeClr val="tx1"/>
                          </a:solidFill>
                          <a:latin typeface="Franklin Gothic Medium"/>
                        </a:rPr>
                        <a:t> Pimentel </a:t>
                      </a:r>
                      <a:endParaRPr lang="en-US" sz="1800" b="0" i="0" u="none" strike="noStrike" noProof="0">
                        <a:solidFill>
                          <a:schemeClr val="tx1"/>
                        </a:solidFill>
                        <a:latin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b="0" i="0" u="none" strike="noStrike" noProof="0">
                          <a:solidFill>
                            <a:schemeClr val="tx1"/>
                          </a:solidFill>
                          <a:latin typeface="Franklin Gothic Medium"/>
                        </a:rPr>
                        <a:t>Docente </a:t>
                      </a:r>
                      <a:endParaRPr lang="es-MX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0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52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>
            <a:extLst>
              <a:ext uri="{FF2B5EF4-FFF2-40B4-BE49-F238E27FC236}">
                <a16:creationId xmlns:a16="http://schemas.microsoft.com/office/drawing/2014/main" id="{89F272CB-FE0C-45BF-A551-1ACA8611C039}"/>
              </a:ext>
            </a:extLst>
          </p:cNvPr>
          <p:cNvSpPr/>
          <p:nvPr/>
        </p:nvSpPr>
        <p:spPr>
          <a:xfrm>
            <a:off x="4537969" y="2068497"/>
            <a:ext cx="2866007" cy="2290439"/>
          </a:xfrm>
          <a:prstGeom prst="ellipse">
            <a:avLst/>
          </a:prstGeom>
          <a:solidFill>
            <a:srgbClr val="034545"/>
          </a:solidFill>
          <a:ln>
            <a:solidFill>
              <a:srgbClr val="0345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latin typeface="Amasis MT Pro Black" panose="020B0604020202020204" pitchFamily="18" charset="0"/>
              </a:rPr>
              <a:t>UBICACIÓN ESPACIAL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C71D595-7829-4C21-9930-26016ECCA14F}"/>
              </a:ext>
            </a:extLst>
          </p:cNvPr>
          <p:cNvSpPr/>
          <p:nvPr/>
        </p:nvSpPr>
        <p:spPr>
          <a:xfrm>
            <a:off x="5736309" y="6278795"/>
            <a:ext cx="1211687" cy="552675"/>
          </a:xfrm>
          <a:prstGeom prst="roundRect">
            <a:avLst/>
          </a:prstGeom>
          <a:solidFill>
            <a:srgbClr val="7CE0DE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 dirty="0">
                <a:solidFill>
                  <a:srgbClr val="000000"/>
                </a:solidFill>
                <a:latin typeface="Comic Sans MS"/>
              </a:rPr>
              <a:t>Ubica lugares  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2D1ADDB4-5384-4E24-823C-C29E4DDC75D6}"/>
              </a:ext>
            </a:extLst>
          </p:cNvPr>
          <p:cNvSpPr/>
          <p:nvPr/>
        </p:nvSpPr>
        <p:spPr>
          <a:xfrm>
            <a:off x="9091487" y="2111393"/>
            <a:ext cx="2027206" cy="690112"/>
          </a:xfrm>
          <a:prstGeom prst="roundRect">
            <a:avLst/>
          </a:prstGeom>
          <a:solidFill>
            <a:srgbClr val="7CE0DE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 dirty="0">
                <a:solidFill>
                  <a:srgbClr val="000000"/>
                </a:solidFill>
                <a:latin typeface="Comic Sans MS"/>
              </a:rPr>
              <a:t>Puntos de referencia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F30D1901-2FA7-42B6-88C2-CC0C973EE10E}"/>
              </a:ext>
            </a:extLst>
          </p:cNvPr>
          <p:cNvSpPr/>
          <p:nvPr/>
        </p:nvSpPr>
        <p:spPr>
          <a:xfrm>
            <a:off x="8918956" y="4128578"/>
            <a:ext cx="2027206" cy="517584"/>
          </a:xfrm>
          <a:prstGeom prst="roundRect">
            <a:avLst/>
          </a:prstGeom>
          <a:solidFill>
            <a:srgbClr val="00BCB8"/>
          </a:solidFill>
          <a:ln>
            <a:solidFill>
              <a:srgbClr val="00BC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>
                <a:solidFill>
                  <a:srgbClr val="000000"/>
                </a:solidFill>
                <a:latin typeface="Comic Sans MS"/>
              </a:rPr>
              <a:t>Interpretación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95A1FB38-4548-4AF9-824E-F7B1AE515DE5}"/>
              </a:ext>
            </a:extLst>
          </p:cNvPr>
          <p:cNvSpPr/>
          <p:nvPr/>
        </p:nvSpPr>
        <p:spPr>
          <a:xfrm>
            <a:off x="9939748" y="3050275"/>
            <a:ext cx="1399199" cy="690112"/>
          </a:xfrm>
          <a:prstGeom prst="roundRect">
            <a:avLst/>
          </a:prstGeom>
          <a:solidFill>
            <a:srgbClr val="7CE0DE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 dirty="0">
                <a:solidFill>
                  <a:srgbClr val="000000"/>
                </a:solidFill>
                <a:latin typeface="Comic Sans MS"/>
              </a:rPr>
              <a:t>Relaciones espaciales  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42973341-9459-4EE8-B356-3DD8643E6E99}"/>
              </a:ext>
            </a:extLst>
          </p:cNvPr>
          <p:cNvSpPr/>
          <p:nvPr/>
        </p:nvSpPr>
        <p:spPr>
          <a:xfrm>
            <a:off x="4866736" y="148090"/>
            <a:ext cx="2179537" cy="690112"/>
          </a:xfrm>
          <a:prstGeom prst="roundRect">
            <a:avLst/>
          </a:prstGeom>
          <a:solidFill>
            <a:srgbClr val="00BCB8"/>
          </a:solidFill>
          <a:ln>
            <a:solidFill>
              <a:srgbClr val="00BC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 dirty="0">
                <a:solidFill>
                  <a:srgbClr val="000000"/>
                </a:solidFill>
                <a:latin typeface="Comic Sans MS"/>
              </a:rPr>
              <a:t>Desplazamientos </a:t>
            </a:r>
          </a:p>
        </p:txBody>
      </p:sp>
      <p:sp>
        <p:nvSpPr>
          <p:cNvPr id="12" name="Flecha: hacia arriba 11">
            <a:extLst>
              <a:ext uri="{FF2B5EF4-FFF2-40B4-BE49-F238E27FC236}">
                <a16:creationId xmlns:a16="http://schemas.microsoft.com/office/drawing/2014/main" id="{F6CD53A6-010E-4748-93F0-40F6B8ACFB2B}"/>
              </a:ext>
            </a:extLst>
          </p:cNvPr>
          <p:cNvSpPr/>
          <p:nvPr/>
        </p:nvSpPr>
        <p:spPr>
          <a:xfrm rot="7196063">
            <a:off x="7855735" y="3350818"/>
            <a:ext cx="431321" cy="1453831"/>
          </a:xfrm>
          <a:prstGeom prst="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: esquinas redondeadas 11">
            <a:extLst>
              <a:ext uri="{FF2B5EF4-FFF2-40B4-BE49-F238E27FC236}">
                <a16:creationId xmlns:a16="http://schemas.microsoft.com/office/drawing/2014/main" id="{DBFC4D30-12E6-4820-A260-9CA1F512F22E}"/>
              </a:ext>
            </a:extLst>
          </p:cNvPr>
          <p:cNvSpPr/>
          <p:nvPr/>
        </p:nvSpPr>
        <p:spPr>
          <a:xfrm>
            <a:off x="7259792" y="4589796"/>
            <a:ext cx="1211687" cy="690112"/>
          </a:xfrm>
          <a:prstGeom prst="roundRect">
            <a:avLst/>
          </a:prstGeom>
          <a:solidFill>
            <a:srgbClr val="7CE0DE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 dirty="0">
                <a:solidFill>
                  <a:srgbClr val="000000"/>
                </a:solidFill>
                <a:latin typeface="Comic Sans MS"/>
              </a:rPr>
              <a:t>Ubicar Objetos</a:t>
            </a:r>
          </a:p>
        </p:txBody>
      </p:sp>
      <p:sp>
        <p:nvSpPr>
          <p:cNvPr id="14" name="Flecha: doblada hacia arriba 13">
            <a:extLst>
              <a:ext uri="{FF2B5EF4-FFF2-40B4-BE49-F238E27FC236}">
                <a16:creationId xmlns:a16="http://schemas.microsoft.com/office/drawing/2014/main" id="{50A826C0-6F06-4893-B169-C2803B9B9932}"/>
              </a:ext>
            </a:extLst>
          </p:cNvPr>
          <p:cNvSpPr/>
          <p:nvPr/>
        </p:nvSpPr>
        <p:spPr>
          <a:xfrm rot="5400000" flipH="1">
            <a:off x="8927599" y="3089597"/>
            <a:ext cx="977659" cy="877019"/>
          </a:xfrm>
          <a:prstGeom prst="bent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Flecha: hacia arriba 16">
            <a:extLst>
              <a:ext uri="{FF2B5EF4-FFF2-40B4-BE49-F238E27FC236}">
                <a16:creationId xmlns:a16="http://schemas.microsoft.com/office/drawing/2014/main" id="{A6832A2B-4488-4A48-8E29-4182E9AF43ED}"/>
              </a:ext>
            </a:extLst>
          </p:cNvPr>
          <p:cNvSpPr/>
          <p:nvPr/>
        </p:nvSpPr>
        <p:spPr>
          <a:xfrm rot="10320289">
            <a:off x="5880339" y="4442125"/>
            <a:ext cx="431321" cy="727257"/>
          </a:xfrm>
          <a:prstGeom prst="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Flecha: hacia arriba 17">
            <a:extLst>
              <a:ext uri="{FF2B5EF4-FFF2-40B4-BE49-F238E27FC236}">
                <a16:creationId xmlns:a16="http://schemas.microsoft.com/office/drawing/2014/main" id="{CB98B985-BC47-41E8-B20A-05628217EB92}"/>
              </a:ext>
            </a:extLst>
          </p:cNvPr>
          <p:cNvSpPr/>
          <p:nvPr/>
        </p:nvSpPr>
        <p:spPr>
          <a:xfrm>
            <a:off x="5740898" y="957721"/>
            <a:ext cx="431321" cy="1035169"/>
          </a:xfrm>
          <a:prstGeom prst="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Flecha: hacia arriba 18">
            <a:extLst>
              <a:ext uri="{FF2B5EF4-FFF2-40B4-BE49-F238E27FC236}">
                <a16:creationId xmlns:a16="http://schemas.microsoft.com/office/drawing/2014/main" id="{F51E2D73-E2AD-4B57-8599-1DC4C47637C6}"/>
              </a:ext>
            </a:extLst>
          </p:cNvPr>
          <p:cNvSpPr/>
          <p:nvPr/>
        </p:nvSpPr>
        <p:spPr>
          <a:xfrm rot="17640000">
            <a:off x="3900596" y="2151042"/>
            <a:ext cx="431321" cy="934528"/>
          </a:xfrm>
          <a:prstGeom prst="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Flecha: hacia arriba 20">
            <a:extLst>
              <a:ext uri="{FF2B5EF4-FFF2-40B4-BE49-F238E27FC236}">
                <a16:creationId xmlns:a16="http://schemas.microsoft.com/office/drawing/2014/main" id="{DD694367-1308-4583-B891-57BACD743DA4}"/>
              </a:ext>
            </a:extLst>
          </p:cNvPr>
          <p:cNvSpPr/>
          <p:nvPr/>
        </p:nvSpPr>
        <p:spPr>
          <a:xfrm rot="13542669">
            <a:off x="4256978" y="4014270"/>
            <a:ext cx="431321" cy="1289367"/>
          </a:xfrm>
          <a:prstGeom prst="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Flecha: hacia arriba 21">
            <a:extLst>
              <a:ext uri="{FF2B5EF4-FFF2-40B4-BE49-F238E27FC236}">
                <a16:creationId xmlns:a16="http://schemas.microsoft.com/office/drawing/2014/main" id="{BB2E74B0-3B24-4398-A3EA-71BCC8D1446B}"/>
              </a:ext>
            </a:extLst>
          </p:cNvPr>
          <p:cNvSpPr/>
          <p:nvPr/>
        </p:nvSpPr>
        <p:spPr>
          <a:xfrm rot="-5400000">
            <a:off x="3943728" y="152590"/>
            <a:ext cx="431321" cy="934528"/>
          </a:xfrm>
          <a:prstGeom prst="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AB06AFD3-D2EE-4BCC-A091-57AA79E93BDB}"/>
              </a:ext>
            </a:extLst>
          </p:cNvPr>
          <p:cNvSpPr/>
          <p:nvPr/>
        </p:nvSpPr>
        <p:spPr>
          <a:xfrm>
            <a:off x="1756913" y="153838"/>
            <a:ext cx="1782791" cy="675735"/>
          </a:xfrm>
          <a:prstGeom prst="roundRect">
            <a:avLst/>
          </a:prstGeom>
          <a:solidFill>
            <a:srgbClr val="7CE0DE"/>
          </a:solidFill>
          <a:ln>
            <a:solidFill>
              <a:srgbClr val="89E8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>
                <a:solidFill>
                  <a:srgbClr val="000000"/>
                </a:solidFill>
                <a:latin typeface="Comic Sans MS"/>
                <a:cs typeface="Calibri"/>
              </a:rPr>
              <a:t>Seguir instrucciones </a:t>
            </a:r>
          </a:p>
        </p:txBody>
      </p:sp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id="{617AA38D-835A-401C-A213-05E28650541E}"/>
              </a:ext>
            </a:extLst>
          </p:cNvPr>
          <p:cNvSpPr/>
          <p:nvPr/>
        </p:nvSpPr>
        <p:spPr>
          <a:xfrm>
            <a:off x="89141" y="958971"/>
            <a:ext cx="1480866" cy="1107055"/>
          </a:xfrm>
          <a:prstGeom prst="roundRect">
            <a:avLst/>
          </a:prstGeom>
          <a:solidFill>
            <a:srgbClr val="7CE0DE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>
                <a:solidFill>
                  <a:srgbClr val="000000"/>
                </a:solidFill>
                <a:latin typeface="Comic Sans MS"/>
                <a:cs typeface="Calibri"/>
              </a:rPr>
              <a:t>Comunicar </a:t>
            </a:r>
            <a:endParaRPr lang="es-MX"/>
          </a:p>
          <a:p>
            <a:pPr algn="ctr"/>
            <a:r>
              <a:rPr lang="es-MX" b="1">
                <a:solidFill>
                  <a:srgbClr val="000000"/>
                </a:solidFill>
                <a:latin typeface="Comic Sans MS"/>
                <a:cs typeface="Calibri"/>
              </a:rPr>
              <a:t>de forma</a:t>
            </a:r>
            <a:endParaRPr lang="es-MX">
              <a:solidFill>
                <a:srgbClr val="FFFFFF"/>
              </a:solidFill>
              <a:latin typeface="Calibri" panose="020F0502020204030204"/>
              <a:cs typeface="Calibri"/>
            </a:endParaRPr>
          </a:p>
          <a:p>
            <a:pPr algn="ctr"/>
            <a:r>
              <a:rPr lang="es-MX" b="1">
                <a:solidFill>
                  <a:srgbClr val="000000"/>
                </a:solidFill>
                <a:latin typeface="Comic Sans MS"/>
                <a:cs typeface="Calibri"/>
              </a:rPr>
              <a:t> oral </a:t>
            </a:r>
            <a:endParaRPr lang="es-MX">
              <a:cs typeface="Calibri"/>
            </a:endParaRPr>
          </a:p>
        </p:txBody>
      </p:sp>
      <p:sp>
        <p:nvSpPr>
          <p:cNvPr id="27" name="Flecha: doblada hacia arriba 26">
            <a:extLst>
              <a:ext uri="{FF2B5EF4-FFF2-40B4-BE49-F238E27FC236}">
                <a16:creationId xmlns:a16="http://schemas.microsoft.com/office/drawing/2014/main" id="{5D459B55-9AD5-44B1-B634-C404A9967D1E}"/>
              </a:ext>
            </a:extLst>
          </p:cNvPr>
          <p:cNvSpPr/>
          <p:nvPr/>
        </p:nvSpPr>
        <p:spPr>
          <a:xfrm rot="10800000">
            <a:off x="716004" y="164404"/>
            <a:ext cx="977661" cy="675735"/>
          </a:xfrm>
          <a:prstGeom prst="bent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Flecha: en U 27">
            <a:extLst>
              <a:ext uri="{FF2B5EF4-FFF2-40B4-BE49-F238E27FC236}">
                <a16:creationId xmlns:a16="http://schemas.microsoft.com/office/drawing/2014/main" id="{7899D29D-4355-41DB-9DC7-60FDD378DA8E}"/>
              </a:ext>
            </a:extLst>
          </p:cNvPr>
          <p:cNvSpPr/>
          <p:nvPr/>
        </p:nvSpPr>
        <p:spPr>
          <a:xfrm rot="16200000">
            <a:off x="8018667" y="2210680"/>
            <a:ext cx="963282" cy="1380227"/>
          </a:xfrm>
          <a:prstGeom prst="uturn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31" name="Flecha: hacia arriba 30">
            <a:extLst>
              <a:ext uri="{FF2B5EF4-FFF2-40B4-BE49-F238E27FC236}">
                <a16:creationId xmlns:a16="http://schemas.microsoft.com/office/drawing/2014/main" id="{09E2CFF0-E478-4000-BCB8-3AA477411228}"/>
              </a:ext>
            </a:extLst>
          </p:cNvPr>
          <p:cNvSpPr/>
          <p:nvPr/>
        </p:nvSpPr>
        <p:spPr>
          <a:xfrm rot="3300000">
            <a:off x="4125548" y="939127"/>
            <a:ext cx="345057" cy="1452112"/>
          </a:xfrm>
          <a:prstGeom prst="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id="{C8CE1B09-A2F6-48C2-8198-0B0661BF596A}"/>
              </a:ext>
            </a:extLst>
          </p:cNvPr>
          <p:cNvSpPr/>
          <p:nvPr/>
        </p:nvSpPr>
        <p:spPr>
          <a:xfrm>
            <a:off x="197559" y="5697160"/>
            <a:ext cx="2027206" cy="690112"/>
          </a:xfrm>
          <a:prstGeom prst="roundRect">
            <a:avLst/>
          </a:prstGeom>
          <a:solidFill>
            <a:srgbClr val="7CE0DE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 dirty="0">
                <a:solidFill>
                  <a:srgbClr val="000000"/>
                </a:solidFill>
                <a:latin typeface="Comic Sans MS"/>
              </a:rPr>
              <a:t>Utilizar direccionalidad</a:t>
            </a:r>
          </a:p>
        </p:txBody>
      </p:sp>
      <p:sp>
        <p:nvSpPr>
          <p:cNvPr id="37" name="Rectángulo: esquinas redondeadas 36">
            <a:extLst>
              <a:ext uri="{FF2B5EF4-FFF2-40B4-BE49-F238E27FC236}">
                <a16:creationId xmlns:a16="http://schemas.microsoft.com/office/drawing/2014/main" id="{BA735912-9EF5-4645-B34F-F8F4CE860374}"/>
              </a:ext>
            </a:extLst>
          </p:cNvPr>
          <p:cNvSpPr/>
          <p:nvPr/>
        </p:nvSpPr>
        <p:spPr>
          <a:xfrm>
            <a:off x="1570006" y="2162313"/>
            <a:ext cx="2027206" cy="690112"/>
          </a:xfrm>
          <a:prstGeom prst="roundRect">
            <a:avLst/>
          </a:prstGeom>
          <a:solidFill>
            <a:srgbClr val="00BCB8"/>
          </a:solidFill>
          <a:ln>
            <a:solidFill>
              <a:srgbClr val="00BC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>
                <a:solidFill>
                  <a:srgbClr val="000000"/>
                </a:solidFill>
                <a:latin typeface="Comic Sans MS"/>
              </a:rPr>
              <a:t>Representar</a:t>
            </a:r>
          </a:p>
          <a:p>
            <a:pPr algn="ctr"/>
            <a:r>
              <a:rPr lang="es-MX" b="1">
                <a:solidFill>
                  <a:srgbClr val="000000"/>
                </a:solidFill>
                <a:latin typeface="Comic Sans MS"/>
              </a:rPr>
              <a:t>Gráficamente </a:t>
            </a:r>
          </a:p>
        </p:txBody>
      </p:sp>
      <p:sp>
        <p:nvSpPr>
          <p:cNvPr id="38" name="Rectángulo: esquinas redondeadas 37">
            <a:extLst>
              <a:ext uri="{FF2B5EF4-FFF2-40B4-BE49-F238E27FC236}">
                <a16:creationId xmlns:a16="http://schemas.microsoft.com/office/drawing/2014/main" id="{588AB0FA-A6F8-4916-8FCB-24E6C8086E71}"/>
              </a:ext>
            </a:extLst>
          </p:cNvPr>
          <p:cNvSpPr/>
          <p:nvPr/>
        </p:nvSpPr>
        <p:spPr>
          <a:xfrm>
            <a:off x="3380571" y="5812179"/>
            <a:ext cx="1551488" cy="690112"/>
          </a:xfrm>
          <a:prstGeom prst="roundRect">
            <a:avLst/>
          </a:prstGeom>
          <a:solidFill>
            <a:srgbClr val="7CE0DE"/>
          </a:solidFill>
          <a:ln>
            <a:solidFill>
              <a:srgbClr val="0099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 dirty="0">
                <a:solidFill>
                  <a:srgbClr val="000000"/>
                </a:solidFill>
                <a:latin typeface="Comic Sans MS"/>
              </a:rPr>
              <a:t>Utilizar Orientación</a:t>
            </a:r>
          </a:p>
        </p:txBody>
      </p:sp>
      <p:sp>
        <p:nvSpPr>
          <p:cNvPr id="41" name="Rectángulo: esquinas redondeadas 40">
            <a:extLst>
              <a:ext uri="{FF2B5EF4-FFF2-40B4-BE49-F238E27FC236}">
                <a16:creationId xmlns:a16="http://schemas.microsoft.com/office/drawing/2014/main" id="{129C7A7F-C080-4D79-8792-30D21C16F6F5}"/>
              </a:ext>
            </a:extLst>
          </p:cNvPr>
          <p:cNvSpPr/>
          <p:nvPr/>
        </p:nvSpPr>
        <p:spPr>
          <a:xfrm>
            <a:off x="5396508" y="5210167"/>
            <a:ext cx="1551488" cy="690112"/>
          </a:xfrm>
          <a:prstGeom prst="roundRect">
            <a:avLst/>
          </a:prstGeom>
          <a:solidFill>
            <a:srgbClr val="00BCB8"/>
          </a:solidFill>
          <a:ln>
            <a:solidFill>
              <a:srgbClr val="00BC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>
                <a:solidFill>
                  <a:srgbClr val="000000"/>
                </a:solidFill>
                <a:latin typeface="Comic Sans MS"/>
                <a:cs typeface="Calibri"/>
              </a:rPr>
              <a:t>Ubicación </a:t>
            </a:r>
          </a:p>
        </p:txBody>
      </p:sp>
      <p:sp>
        <p:nvSpPr>
          <p:cNvPr id="42" name="Flecha: a la izquierda, derecha y arriba 41">
            <a:extLst>
              <a:ext uri="{FF2B5EF4-FFF2-40B4-BE49-F238E27FC236}">
                <a16:creationId xmlns:a16="http://schemas.microsoft.com/office/drawing/2014/main" id="{88EFA6BF-9220-4719-B916-F78583456FE2}"/>
              </a:ext>
            </a:extLst>
          </p:cNvPr>
          <p:cNvSpPr/>
          <p:nvPr/>
        </p:nvSpPr>
        <p:spPr>
          <a:xfrm>
            <a:off x="2528617" y="5264125"/>
            <a:ext cx="782497" cy="957567"/>
          </a:xfrm>
          <a:prstGeom prst="leftRight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id="{1DC13988-79E9-47E4-9BC1-90230DAC4AA9}"/>
              </a:ext>
            </a:extLst>
          </p:cNvPr>
          <p:cNvSpPr/>
          <p:nvPr/>
        </p:nvSpPr>
        <p:spPr>
          <a:xfrm>
            <a:off x="1906263" y="4806377"/>
            <a:ext cx="2027206" cy="690112"/>
          </a:xfrm>
          <a:prstGeom prst="roundRect">
            <a:avLst/>
          </a:prstGeom>
          <a:solidFill>
            <a:srgbClr val="00BCB8"/>
          </a:solidFill>
          <a:ln>
            <a:solidFill>
              <a:srgbClr val="00BC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s-MX" b="1" dirty="0">
                <a:solidFill>
                  <a:srgbClr val="000000"/>
                </a:solidFill>
                <a:latin typeface="Comic Sans MS"/>
              </a:rPr>
              <a:t>Trayectoria</a:t>
            </a:r>
          </a:p>
        </p:txBody>
      </p:sp>
      <p:sp>
        <p:nvSpPr>
          <p:cNvPr id="44" name="Flecha: doblada hacia arriba 43">
            <a:extLst>
              <a:ext uri="{FF2B5EF4-FFF2-40B4-BE49-F238E27FC236}">
                <a16:creationId xmlns:a16="http://schemas.microsoft.com/office/drawing/2014/main" id="{E5684693-D7FF-4507-8687-9C8866A169FC}"/>
              </a:ext>
            </a:extLst>
          </p:cNvPr>
          <p:cNvSpPr/>
          <p:nvPr/>
        </p:nvSpPr>
        <p:spPr>
          <a:xfrm rot="5400000">
            <a:off x="-96316" y="3550269"/>
            <a:ext cx="2861093" cy="1020794"/>
          </a:xfrm>
          <a:prstGeom prst="bent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5" name="Flecha: hacia arriba 44">
            <a:extLst>
              <a:ext uri="{FF2B5EF4-FFF2-40B4-BE49-F238E27FC236}">
                <a16:creationId xmlns:a16="http://schemas.microsoft.com/office/drawing/2014/main" id="{0F505682-32E0-4D55-BA7E-5DDFEB0E68A9}"/>
              </a:ext>
            </a:extLst>
          </p:cNvPr>
          <p:cNvSpPr/>
          <p:nvPr/>
        </p:nvSpPr>
        <p:spPr>
          <a:xfrm rot="16200000" flipV="1">
            <a:off x="927062" y="2156094"/>
            <a:ext cx="517584" cy="718868"/>
          </a:xfrm>
          <a:prstGeom prst="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Flecha: hacia arriba 45">
            <a:extLst>
              <a:ext uri="{FF2B5EF4-FFF2-40B4-BE49-F238E27FC236}">
                <a16:creationId xmlns:a16="http://schemas.microsoft.com/office/drawing/2014/main" id="{B2AEC5BB-4DD0-43E1-AD44-514F3E13CE69}"/>
              </a:ext>
            </a:extLst>
          </p:cNvPr>
          <p:cNvSpPr/>
          <p:nvPr/>
        </p:nvSpPr>
        <p:spPr>
          <a:xfrm rot="10800000">
            <a:off x="5968755" y="5956252"/>
            <a:ext cx="431321" cy="293099"/>
          </a:xfrm>
          <a:prstGeom prst="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Flecha: hacia arriba 46">
            <a:extLst>
              <a:ext uri="{FF2B5EF4-FFF2-40B4-BE49-F238E27FC236}">
                <a16:creationId xmlns:a16="http://schemas.microsoft.com/office/drawing/2014/main" id="{59CAD997-C419-4A55-9084-23A9D0F9E007}"/>
              </a:ext>
            </a:extLst>
          </p:cNvPr>
          <p:cNvSpPr/>
          <p:nvPr/>
        </p:nvSpPr>
        <p:spPr>
          <a:xfrm rot="2798473">
            <a:off x="6919237" y="5301185"/>
            <a:ext cx="431321" cy="328363"/>
          </a:xfrm>
          <a:prstGeom prst="upArrow">
            <a:avLst/>
          </a:prstGeom>
          <a:solidFill>
            <a:srgbClr val="FF9966"/>
          </a:solidFill>
          <a:ln>
            <a:solidFill>
              <a:srgbClr val="FF99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4" name="Imagen 14">
            <a:extLst>
              <a:ext uri="{FF2B5EF4-FFF2-40B4-BE49-F238E27FC236}">
                <a16:creationId xmlns:a16="http://schemas.microsoft.com/office/drawing/2014/main" id="{149EEE5C-4F0F-4AED-B42E-C06EAB021C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927" y="836834"/>
            <a:ext cx="1492371" cy="1230559"/>
          </a:xfrm>
          <a:prstGeom prst="rect">
            <a:avLst/>
          </a:prstGeom>
        </p:spPr>
      </p:pic>
      <p:pic>
        <p:nvPicPr>
          <p:cNvPr id="1028" name="Picture 4" descr="Coordinación espacial (2) - Escolar - ABC Color">
            <a:extLst>
              <a:ext uri="{FF2B5EF4-FFF2-40B4-BE49-F238E27FC236}">
                <a16:creationId xmlns:a16="http://schemas.microsoft.com/office/drawing/2014/main" id="{D2B065F6-D235-42D7-8B93-282CED7C86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3" t="11508" r="4069" b="11637"/>
          <a:stretch/>
        </p:blipFill>
        <p:spPr bwMode="auto">
          <a:xfrm>
            <a:off x="8982669" y="4671973"/>
            <a:ext cx="3140947" cy="130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agen 28">
            <a:extLst>
              <a:ext uri="{FF2B5EF4-FFF2-40B4-BE49-F238E27FC236}">
                <a16:creationId xmlns:a16="http://schemas.microsoft.com/office/drawing/2014/main" id="{3663697C-379C-4D3F-AB13-8FD48F22C3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4488" y="3103981"/>
            <a:ext cx="2241251" cy="1555810"/>
          </a:xfrm>
          <a:prstGeom prst="rect">
            <a:avLst/>
          </a:prstGeom>
        </p:spPr>
      </p:pic>
      <p:pic>
        <p:nvPicPr>
          <p:cNvPr id="1030" name="Picture 6" descr="Red Magisterial | Aprendiendo a ubicar objetos en el espacio">
            <a:extLst>
              <a:ext uri="{FF2B5EF4-FFF2-40B4-BE49-F238E27FC236}">
                <a16:creationId xmlns:a16="http://schemas.microsoft.com/office/drawing/2014/main" id="{D1297F0E-03B1-4E94-AA64-8B81E8BF4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930" y="5511979"/>
            <a:ext cx="1475120" cy="1264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n 32">
            <a:extLst>
              <a:ext uri="{FF2B5EF4-FFF2-40B4-BE49-F238E27FC236}">
                <a16:creationId xmlns:a16="http://schemas.microsoft.com/office/drawing/2014/main" id="{F739448F-E54A-41CB-BC70-B14B0C9EA80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42098" y="338317"/>
            <a:ext cx="1808673" cy="1336196"/>
          </a:xfrm>
          <a:prstGeom prst="rect">
            <a:avLst/>
          </a:prstGeom>
        </p:spPr>
      </p:pic>
      <p:pic>
        <p:nvPicPr>
          <p:cNvPr id="33" name="Imagen 33">
            <a:extLst>
              <a:ext uri="{FF2B5EF4-FFF2-40B4-BE49-F238E27FC236}">
                <a16:creationId xmlns:a16="http://schemas.microsoft.com/office/drawing/2014/main" id="{A2EB6E5D-688A-4964-8EF6-7181D2E444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52928" y="229590"/>
            <a:ext cx="1841201" cy="185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428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80</Words>
  <Application>Microsoft Office PowerPoint</Application>
  <PresentationFormat>Panorámica</PresentationFormat>
  <Paragraphs>41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Amasis MT Pro Black</vt:lpstr>
      <vt:lpstr>Arial</vt:lpstr>
      <vt:lpstr>Calibri</vt:lpstr>
      <vt:lpstr>Calibri Light</vt:lpstr>
      <vt:lpstr>Comic Sans MS</vt:lpstr>
      <vt:lpstr>Franklin Gothic Medium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ximena avalos flores</dc:creator>
  <cp:lastModifiedBy>maria ximena avalos flores</cp:lastModifiedBy>
  <cp:revision>2</cp:revision>
  <dcterms:created xsi:type="dcterms:W3CDTF">2021-05-04T19:17:42Z</dcterms:created>
  <dcterms:modified xsi:type="dcterms:W3CDTF">2021-05-04T20:36:19Z</dcterms:modified>
</cp:coreProperties>
</file>