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79300" cy="9134475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A0D7"/>
    <a:srgbClr val="3DA6CB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3" autoAdjust="0"/>
    <p:restoredTop sz="94660"/>
  </p:normalViewPr>
  <p:slideViewPr>
    <p:cSldViewPr snapToGrid="0">
      <p:cViewPr>
        <p:scale>
          <a:sx n="55" d="100"/>
          <a:sy n="55" d="100"/>
        </p:scale>
        <p:origin x="204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50" y="1494928"/>
            <a:ext cx="10352405" cy="3180151"/>
          </a:xfrm>
        </p:spPr>
        <p:txBody>
          <a:bodyPr anchor="b"/>
          <a:lstStyle>
            <a:lvl1pPr algn="ctr">
              <a:defRPr sz="799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797719"/>
            <a:ext cx="9134475" cy="2205383"/>
          </a:xfrm>
        </p:spPr>
        <p:txBody>
          <a:bodyPr/>
          <a:lstStyle>
            <a:lvl1pPr marL="0" indent="0" algn="ctr">
              <a:buNone/>
              <a:defRPr sz="3197"/>
            </a:lvl1pPr>
            <a:lvl2pPr marL="608930" indent="0" algn="ctr">
              <a:buNone/>
              <a:defRPr sz="2664"/>
            </a:lvl2pPr>
            <a:lvl3pPr marL="1217858" indent="0" algn="ctr">
              <a:buNone/>
              <a:defRPr sz="2397"/>
            </a:lvl3pPr>
            <a:lvl4pPr marL="1826789" indent="0" algn="ctr">
              <a:buNone/>
              <a:defRPr sz="2131"/>
            </a:lvl4pPr>
            <a:lvl5pPr marL="2435718" indent="0" algn="ctr">
              <a:buNone/>
              <a:defRPr sz="2131"/>
            </a:lvl5pPr>
            <a:lvl6pPr marL="3044647" indent="0" algn="ctr">
              <a:buNone/>
              <a:defRPr sz="2131"/>
            </a:lvl6pPr>
            <a:lvl7pPr marL="3653577" indent="0" algn="ctr">
              <a:buNone/>
              <a:defRPr sz="2131"/>
            </a:lvl7pPr>
            <a:lvl8pPr marL="4262507" indent="0" algn="ctr">
              <a:buNone/>
              <a:defRPr sz="2131"/>
            </a:lvl8pPr>
            <a:lvl9pPr marL="4871435" indent="0" algn="ctr">
              <a:buNone/>
              <a:defRPr sz="213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939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47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15813" y="486330"/>
            <a:ext cx="2626162" cy="774104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330" y="486330"/>
            <a:ext cx="7726243" cy="774104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684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789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84" y="2277282"/>
            <a:ext cx="10504646" cy="3799687"/>
          </a:xfrm>
        </p:spPr>
        <p:txBody>
          <a:bodyPr anchor="b"/>
          <a:lstStyle>
            <a:lvl1pPr>
              <a:defRPr sz="799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984" y="6112912"/>
            <a:ext cx="10504646" cy="1998166"/>
          </a:xfrm>
        </p:spPr>
        <p:txBody>
          <a:bodyPr/>
          <a:lstStyle>
            <a:lvl1pPr marL="0" indent="0">
              <a:buNone/>
              <a:defRPr sz="3197">
                <a:solidFill>
                  <a:schemeClr val="tx1"/>
                </a:solidFill>
              </a:defRPr>
            </a:lvl1pPr>
            <a:lvl2pPr marL="608930" indent="0">
              <a:buNone/>
              <a:defRPr sz="2664">
                <a:solidFill>
                  <a:schemeClr val="tx1">
                    <a:tint val="75000"/>
                  </a:schemeClr>
                </a:solidFill>
              </a:defRPr>
            </a:lvl2pPr>
            <a:lvl3pPr marL="1217858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3pPr>
            <a:lvl4pPr marL="182678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435718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04464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365357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26250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487143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711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329" y="2431631"/>
            <a:ext cx="5176203" cy="579574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5772" y="2431631"/>
            <a:ext cx="5176203" cy="579574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640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486328"/>
            <a:ext cx="10504646" cy="176557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915" y="2239219"/>
            <a:ext cx="5152414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30" indent="0">
              <a:buNone/>
              <a:defRPr sz="2664" b="1"/>
            </a:lvl2pPr>
            <a:lvl3pPr marL="1217858" indent="0">
              <a:buNone/>
              <a:defRPr sz="2397" b="1"/>
            </a:lvl3pPr>
            <a:lvl4pPr marL="1826789" indent="0">
              <a:buNone/>
              <a:defRPr sz="2131" b="1"/>
            </a:lvl4pPr>
            <a:lvl5pPr marL="2435718" indent="0">
              <a:buNone/>
              <a:defRPr sz="2131" b="1"/>
            </a:lvl5pPr>
            <a:lvl6pPr marL="3044647" indent="0">
              <a:buNone/>
              <a:defRPr sz="2131" b="1"/>
            </a:lvl6pPr>
            <a:lvl7pPr marL="3653577" indent="0">
              <a:buNone/>
              <a:defRPr sz="2131" b="1"/>
            </a:lvl7pPr>
            <a:lvl8pPr marL="4262507" indent="0">
              <a:buNone/>
              <a:defRPr sz="2131" b="1"/>
            </a:lvl8pPr>
            <a:lvl9pPr marL="4871435" indent="0">
              <a:buNone/>
              <a:defRPr sz="213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915" y="3336624"/>
            <a:ext cx="5152414" cy="490766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5772" y="2239219"/>
            <a:ext cx="5177789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30" indent="0">
              <a:buNone/>
              <a:defRPr sz="2664" b="1"/>
            </a:lvl2pPr>
            <a:lvl3pPr marL="1217858" indent="0">
              <a:buNone/>
              <a:defRPr sz="2397" b="1"/>
            </a:lvl3pPr>
            <a:lvl4pPr marL="1826789" indent="0">
              <a:buNone/>
              <a:defRPr sz="2131" b="1"/>
            </a:lvl4pPr>
            <a:lvl5pPr marL="2435718" indent="0">
              <a:buNone/>
              <a:defRPr sz="2131" b="1"/>
            </a:lvl5pPr>
            <a:lvl6pPr marL="3044647" indent="0">
              <a:buNone/>
              <a:defRPr sz="2131" b="1"/>
            </a:lvl6pPr>
            <a:lvl7pPr marL="3653577" indent="0">
              <a:buNone/>
              <a:defRPr sz="2131" b="1"/>
            </a:lvl7pPr>
            <a:lvl8pPr marL="4262507" indent="0">
              <a:buNone/>
              <a:defRPr sz="2131" b="1"/>
            </a:lvl8pPr>
            <a:lvl9pPr marL="4871435" indent="0">
              <a:buNone/>
              <a:defRPr sz="213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5772" y="3336624"/>
            <a:ext cx="5177789" cy="490766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94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831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83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5" y="608965"/>
            <a:ext cx="392814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7790" y="1315197"/>
            <a:ext cx="6165771" cy="6491398"/>
          </a:xfrm>
        </p:spPr>
        <p:txBody>
          <a:bodyPr/>
          <a:lstStyle>
            <a:lvl1pPr>
              <a:defRPr sz="4262"/>
            </a:lvl1pPr>
            <a:lvl2pPr>
              <a:defRPr sz="3729"/>
            </a:lvl2pPr>
            <a:lvl3pPr>
              <a:defRPr sz="3197"/>
            </a:lvl3pPr>
            <a:lvl4pPr>
              <a:defRPr sz="2664"/>
            </a:lvl4pPr>
            <a:lvl5pPr>
              <a:defRPr sz="2664"/>
            </a:lvl5pPr>
            <a:lvl6pPr>
              <a:defRPr sz="2664"/>
            </a:lvl6pPr>
            <a:lvl7pPr>
              <a:defRPr sz="2664"/>
            </a:lvl7pPr>
            <a:lvl8pPr>
              <a:defRPr sz="2664"/>
            </a:lvl8pPr>
            <a:lvl9pPr>
              <a:defRPr sz="266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5" y="2740347"/>
            <a:ext cx="392814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30" indent="0">
              <a:buNone/>
              <a:defRPr sz="1865"/>
            </a:lvl2pPr>
            <a:lvl3pPr marL="1217858" indent="0">
              <a:buNone/>
              <a:defRPr sz="1598"/>
            </a:lvl3pPr>
            <a:lvl4pPr marL="1826789" indent="0">
              <a:buNone/>
              <a:defRPr sz="1332"/>
            </a:lvl4pPr>
            <a:lvl5pPr marL="2435718" indent="0">
              <a:buNone/>
              <a:defRPr sz="1332"/>
            </a:lvl5pPr>
            <a:lvl6pPr marL="3044647" indent="0">
              <a:buNone/>
              <a:defRPr sz="1332"/>
            </a:lvl6pPr>
            <a:lvl7pPr marL="3653577" indent="0">
              <a:buNone/>
              <a:defRPr sz="1332"/>
            </a:lvl7pPr>
            <a:lvl8pPr marL="4262507" indent="0">
              <a:buNone/>
              <a:defRPr sz="1332"/>
            </a:lvl8pPr>
            <a:lvl9pPr marL="4871435" indent="0">
              <a:buNone/>
              <a:defRPr sz="13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666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5" y="608965"/>
            <a:ext cx="392814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77790" y="1315197"/>
            <a:ext cx="6165771" cy="6491398"/>
          </a:xfrm>
        </p:spPr>
        <p:txBody>
          <a:bodyPr anchor="t"/>
          <a:lstStyle>
            <a:lvl1pPr marL="0" indent="0">
              <a:buNone/>
              <a:defRPr sz="4262"/>
            </a:lvl1pPr>
            <a:lvl2pPr marL="608930" indent="0">
              <a:buNone/>
              <a:defRPr sz="3729"/>
            </a:lvl2pPr>
            <a:lvl3pPr marL="1217858" indent="0">
              <a:buNone/>
              <a:defRPr sz="3197"/>
            </a:lvl3pPr>
            <a:lvl4pPr marL="1826789" indent="0">
              <a:buNone/>
              <a:defRPr sz="2664"/>
            </a:lvl4pPr>
            <a:lvl5pPr marL="2435718" indent="0">
              <a:buNone/>
              <a:defRPr sz="2664"/>
            </a:lvl5pPr>
            <a:lvl6pPr marL="3044647" indent="0">
              <a:buNone/>
              <a:defRPr sz="2664"/>
            </a:lvl6pPr>
            <a:lvl7pPr marL="3653577" indent="0">
              <a:buNone/>
              <a:defRPr sz="2664"/>
            </a:lvl7pPr>
            <a:lvl8pPr marL="4262507" indent="0">
              <a:buNone/>
              <a:defRPr sz="2664"/>
            </a:lvl8pPr>
            <a:lvl9pPr marL="4871435" indent="0">
              <a:buNone/>
              <a:defRPr sz="266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5" y="2740347"/>
            <a:ext cx="392814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30" indent="0">
              <a:buNone/>
              <a:defRPr sz="1865"/>
            </a:lvl2pPr>
            <a:lvl3pPr marL="1217858" indent="0">
              <a:buNone/>
              <a:defRPr sz="1598"/>
            </a:lvl3pPr>
            <a:lvl4pPr marL="1826789" indent="0">
              <a:buNone/>
              <a:defRPr sz="1332"/>
            </a:lvl4pPr>
            <a:lvl5pPr marL="2435718" indent="0">
              <a:buNone/>
              <a:defRPr sz="1332"/>
            </a:lvl5pPr>
            <a:lvl6pPr marL="3044647" indent="0">
              <a:buNone/>
              <a:defRPr sz="1332"/>
            </a:lvl6pPr>
            <a:lvl7pPr marL="3653577" indent="0">
              <a:buNone/>
              <a:defRPr sz="1332"/>
            </a:lvl7pPr>
            <a:lvl8pPr marL="4262507" indent="0">
              <a:buNone/>
              <a:defRPr sz="1332"/>
            </a:lvl8pPr>
            <a:lvl9pPr marL="4871435" indent="0">
              <a:buNone/>
              <a:defRPr sz="13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50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329" y="486328"/>
            <a:ext cx="10504646" cy="1765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329" y="2431631"/>
            <a:ext cx="10504646" cy="57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327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15800-A85E-4D54-84C2-6A40CF25AF43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4395" y="8466307"/>
            <a:ext cx="4110514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1630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89EE9-CB6A-4353-BFB4-E379F2D99B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84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7858" rtl="0" eaLnBrk="1" latinLnBrk="0" hangingPunct="1">
        <a:lnSpc>
          <a:spcPct val="90000"/>
        </a:lnSpc>
        <a:spcBef>
          <a:spcPct val="0"/>
        </a:spcBef>
        <a:buNone/>
        <a:defRPr sz="5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65" indent="-304465" algn="l" defTabSz="1217858" rtl="0" eaLnBrk="1" latinLnBrk="0" hangingPunct="1">
        <a:lnSpc>
          <a:spcPct val="90000"/>
        </a:lnSpc>
        <a:spcBef>
          <a:spcPts val="1332"/>
        </a:spcBef>
        <a:buFont typeface="Arial" panose="020B0604020202020204" pitchFamily="34" charset="0"/>
        <a:buChar char="•"/>
        <a:defRPr sz="3729" kern="1200">
          <a:solidFill>
            <a:schemeClr val="tx1"/>
          </a:solidFill>
          <a:latin typeface="+mn-lt"/>
          <a:ea typeface="+mn-ea"/>
          <a:cs typeface="+mn-cs"/>
        </a:defRPr>
      </a:lvl1pPr>
      <a:lvl2pPr marL="913394" indent="-304465" algn="l" defTabSz="1217858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2pPr>
      <a:lvl3pPr marL="1522324" indent="-304465" algn="l" defTabSz="1217858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3pPr>
      <a:lvl4pPr marL="2131253" indent="-304465" algn="l" defTabSz="1217858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740183" indent="-304465" algn="l" defTabSz="1217858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349112" indent="-304465" algn="l" defTabSz="1217858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958041" indent="-304465" algn="l" defTabSz="1217858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566971" indent="-304465" algn="l" defTabSz="1217858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5175901" indent="-304465" algn="l" defTabSz="1217858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58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930" algn="l" defTabSz="1217858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858" algn="l" defTabSz="1217858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789" algn="l" defTabSz="1217858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718" algn="l" defTabSz="1217858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647" algn="l" defTabSz="1217858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3577" algn="l" defTabSz="1217858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2507" algn="l" defTabSz="1217858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1435" algn="l" defTabSz="1217858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201.117.133.137/sistema/mensajes/EnviaMensaje1.asp?e=enep-00042&amp;c=600765339&amp;p=67MB019B76A1M1BA55712B46M&amp;idMateria=6124&amp;idMateria=6124&amp;a=M218&amp;an=KARLA%20GRISELDA%20GARCIA%20PIMENTE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1F28EA0F-3D98-490B-B558-AB5FD1A84682}"/>
              </a:ext>
            </a:extLst>
          </p:cNvPr>
          <p:cNvGrpSpPr/>
          <p:nvPr/>
        </p:nvGrpSpPr>
        <p:grpSpPr>
          <a:xfrm>
            <a:off x="2726146" y="818265"/>
            <a:ext cx="9232482" cy="7684697"/>
            <a:chOff x="2655808" y="-39864"/>
            <a:chExt cx="9232482" cy="7684697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9EA0468-BBE8-4B8C-A0B3-D0C03FF26850}"/>
                </a:ext>
              </a:extLst>
            </p:cNvPr>
            <p:cNvSpPr/>
            <p:nvPr/>
          </p:nvSpPr>
          <p:spPr>
            <a:xfrm>
              <a:off x="2893768" y="-39864"/>
              <a:ext cx="6930241" cy="12691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ESCUELA NORMAL DE EDUCACIÓN PREESCOLAR</a:t>
              </a:r>
              <a:endPara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Licenciatura en Educación preescolar</a:t>
              </a:r>
              <a:endPara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Ciclo escolar 2020 – 2021</a:t>
              </a:r>
              <a:endPara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" name="Grupo 4">
              <a:extLst>
                <a:ext uri="{FF2B5EF4-FFF2-40B4-BE49-F238E27FC236}">
                  <a16:creationId xmlns:a16="http://schemas.microsoft.com/office/drawing/2014/main" id="{D0C5EFD6-75B5-4ABA-8F61-E157069C4D58}"/>
                </a:ext>
              </a:extLst>
            </p:cNvPr>
            <p:cNvGrpSpPr/>
            <p:nvPr/>
          </p:nvGrpSpPr>
          <p:grpSpPr>
            <a:xfrm>
              <a:off x="3879741" y="1690084"/>
              <a:ext cx="5705056" cy="1072302"/>
              <a:chOff x="304475" y="-207987"/>
              <a:chExt cx="5323256" cy="911139"/>
            </a:xfrm>
          </p:grpSpPr>
          <p:pic>
            <p:nvPicPr>
              <p:cNvPr id="9" name="2 Imagen">
                <a:extLst>
                  <a:ext uri="{FF2B5EF4-FFF2-40B4-BE49-F238E27FC236}">
                    <a16:creationId xmlns:a16="http://schemas.microsoft.com/office/drawing/2014/main" id="{32188A3E-2DA0-45A0-B750-DAC8470B1D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4475" y="-206549"/>
                <a:ext cx="2002309" cy="909701"/>
              </a:xfrm>
              <a:prstGeom prst="rect">
                <a:avLst/>
              </a:prstGeom>
            </p:spPr>
          </p:pic>
          <p:sp>
            <p:nvSpPr>
              <p:cNvPr id="10" name="1 CuadroTexto">
                <a:extLst>
                  <a:ext uri="{FF2B5EF4-FFF2-40B4-BE49-F238E27FC236}">
                    <a16:creationId xmlns:a16="http://schemas.microsoft.com/office/drawing/2014/main" id="{D479812B-C4E5-4FA5-9056-EF8C49452FCB}"/>
                  </a:ext>
                </a:extLst>
              </p:cNvPr>
              <p:cNvSpPr txBox="1"/>
              <p:nvPr/>
            </p:nvSpPr>
            <p:spPr>
              <a:xfrm>
                <a:off x="2296671" y="-108164"/>
                <a:ext cx="3331060" cy="73787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s-MX" sz="24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​TUTORIA </a:t>
                </a:r>
              </a:p>
              <a:p>
                <a:pPr algn="ctr"/>
                <a:r>
                  <a:rPr lang="es-MX" sz="2400" b="1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GRUPAL</a:t>
                </a:r>
                <a:endParaRPr lang="es-MX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11" name="12 Conector recto">
                <a:extLst>
                  <a:ext uri="{FF2B5EF4-FFF2-40B4-BE49-F238E27FC236}">
                    <a16:creationId xmlns:a16="http://schemas.microsoft.com/office/drawing/2014/main" id="{9B79F093-C78D-4436-A67F-B2F3D1882FD6}"/>
                  </a:ext>
                </a:extLst>
              </p:cNvPr>
              <p:cNvCxnSpPr/>
              <p:nvPr/>
            </p:nvCxnSpPr>
            <p:spPr>
              <a:xfrm>
                <a:off x="2644010" y="-207987"/>
                <a:ext cx="0" cy="837693"/>
              </a:xfrm>
              <a:prstGeom prst="line">
                <a:avLst/>
              </a:prstGeom>
              <a:ln w="1905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1ADF2E8B-FB9E-4C7E-8018-ED86CCB86286}"/>
                </a:ext>
              </a:extLst>
            </p:cNvPr>
            <p:cNvSpPr/>
            <p:nvPr/>
          </p:nvSpPr>
          <p:spPr>
            <a:xfrm>
              <a:off x="2808476" y="3628412"/>
              <a:ext cx="9079814" cy="837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Nombre de la alumnas: ­­­­­</a:t>
              </a:r>
              <a:endPara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es-MX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3E9D1736-12E9-4296-8657-B91A0C07B6CF}"/>
                </a:ext>
              </a:extLst>
            </p:cNvPr>
            <p:cNvSpPr/>
            <p:nvPr/>
          </p:nvSpPr>
          <p:spPr>
            <a:xfrm>
              <a:off x="2655808" y="4615093"/>
              <a:ext cx="7168201" cy="30297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Nombre del trabajo: Organizadores de la información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es-MX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s-MX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Nombre del docente:</a:t>
              </a:r>
              <a:r>
                <a:rPr lang="es-MX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s-MX" sz="2000" b="1" dirty="0"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KARLA GRISELDA GARCIA PIMENTEL</a:t>
              </a:r>
              <a:endParaRPr lang="es-MX" sz="2000" b="1" dirty="0"/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u="sng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NL: 11, 12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u="sng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Grado: 1</a:t>
              </a:r>
              <a:r>
                <a:rPr lang="es-MX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</a:t>
              </a:r>
              <a:r>
                <a:rPr lang="es-MX" u="sng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Sección: “C”</a:t>
              </a:r>
              <a:endParaRPr lang="es-MX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s-MX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Saltillo, Coahuila      Fecha:    </a:t>
              </a:r>
              <a:r>
                <a:rPr lang="es-MX" sz="2000" b="1" u="sng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04 de mayo del 2021</a:t>
              </a:r>
              <a:endPara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Cuadro de texto 1">
              <a:extLst>
                <a:ext uri="{FF2B5EF4-FFF2-40B4-BE49-F238E27FC236}">
                  <a16:creationId xmlns:a16="http://schemas.microsoft.com/office/drawing/2014/main" id="{869E1031-62B6-412C-BF3E-2E26C5DECAE5}"/>
                </a:ext>
              </a:extLst>
            </p:cNvPr>
            <p:cNvSpPr txBox="1"/>
            <p:nvPr/>
          </p:nvSpPr>
          <p:spPr>
            <a:xfrm>
              <a:off x="5763605" y="3415437"/>
              <a:ext cx="3939782" cy="1263231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dirty="0"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Sofía Abigail Mascorro Arellano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dirty="0">
                  <a:solidFill>
                    <a:srgbClr val="000000"/>
                  </a:solidFill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Julia Yessenia Montoya Silva</a:t>
              </a:r>
              <a:endParaRPr lang="es-MX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s-MX" sz="20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D689F7A9-0CE2-4EBC-9E17-AD163C02B776}"/>
              </a:ext>
            </a:extLst>
          </p:cNvPr>
          <p:cNvGrpSpPr/>
          <p:nvPr/>
        </p:nvGrpSpPr>
        <p:grpSpPr>
          <a:xfrm>
            <a:off x="309572" y="240030"/>
            <a:ext cx="11725256" cy="8760948"/>
            <a:chOff x="309572" y="240030"/>
            <a:chExt cx="11725256" cy="8760948"/>
          </a:xfrm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77090839-35AE-416A-9F12-9FCB94789EB4}"/>
                </a:ext>
              </a:extLst>
            </p:cNvPr>
            <p:cNvSpPr/>
            <p:nvPr/>
          </p:nvSpPr>
          <p:spPr>
            <a:xfrm>
              <a:off x="309572" y="240030"/>
              <a:ext cx="11572856" cy="8608548"/>
            </a:xfrm>
            <a:prstGeom prst="rect">
              <a:avLst/>
            </a:prstGeom>
            <a:noFill/>
            <a:ln>
              <a:solidFill>
                <a:srgbClr val="3DA6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82BD3FC3-9D1C-4D78-A808-EF4465C36040}"/>
                </a:ext>
              </a:extLst>
            </p:cNvPr>
            <p:cNvSpPr/>
            <p:nvPr/>
          </p:nvSpPr>
          <p:spPr>
            <a:xfrm>
              <a:off x="461972" y="392430"/>
              <a:ext cx="11572856" cy="8608548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6F13C43-6EA6-416B-99A3-2FA150A29680}"/>
              </a:ext>
            </a:extLst>
          </p:cNvPr>
          <p:cNvSpPr/>
          <p:nvPr/>
        </p:nvSpPr>
        <p:spPr>
          <a:xfrm>
            <a:off x="157172" y="316230"/>
            <a:ext cx="11572856" cy="8608548"/>
          </a:xfrm>
          <a:prstGeom prst="rect">
            <a:avLst/>
          </a:prstGeom>
          <a:noFill/>
          <a:ln>
            <a:solidFill>
              <a:srgbClr val="8AA0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B465669-ED92-4E71-A551-C187CE573384}"/>
              </a:ext>
            </a:extLst>
          </p:cNvPr>
          <p:cNvSpPr/>
          <p:nvPr/>
        </p:nvSpPr>
        <p:spPr>
          <a:xfrm>
            <a:off x="385772" y="316230"/>
            <a:ext cx="11572856" cy="860854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297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11223F36-74B8-48AF-9F9D-C43C2F69570B}"/>
              </a:ext>
            </a:extLst>
          </p:cNvPr>
          <p:cNvGrpSpPr/>
          <p:nvPr/>
        </p:nvGrpSpPr>
        <p:grpSpPr>
          <a:xfrm>
            <a:off x="446307" y="97071"/>
            <a:ext cx="10958646" cy="8940331"/>
            <a:chOff x="41861" y="60450"/>
            <a:chExt cx="10958646" cy="8940331"/>
          </a:xfrm>
        </p:grpSpPr>
        <p:cxnSp>
          <p:nvCxnSpPr>
            <p:cNvPr id="70" name="Conector recto 69">
              <a:extLst>
                <a:ext uri="{FF2B5EF4-FFF2-40B4-BE49-F238E27FC236}">
                  <a16:creationId xmlns:a16="http://schemas.microsoft.com/office/drawing/2014/main" id="{CDD9DBC8-0C33-4720-8A75-DD4EFB78858E}"/>
                </a:ext>
              </a:extLst>
            </p:cNvPr>
            <p:cNvCxnSpPr>
              <a:cxnSpLocks/>
            </p:cNvCxnSpPr>
            <p:nvPr/>
          </p:nvCxnSpPr>
          <p:spPr>
            <a:xfrm>
              <a:off x="8428064" y="3415055"/>
              <a:ext cx="7619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8">
              <a:extLst>
                <a:ext uri="{FF2B5EF4-FFF2-40B4-BE49-F238E27FC236}">
                  <a16:creationId xmlns:a16="http://schemas.microsoft.com/office/drawing/2014/main" id="{A71B1FB6-85E4-4A6C-BD24-B878D39B8275}"/>
                </a:ext>
              </a:extLst>
            </p:cNvPr>
            <p:cNvCxnSpPr>
              <a:cxnSpLocks/>
            </p:cNvCxnSpPr>
            <p:nvPr/>
          </p:nvCxnSpPr>
          <p:spPr>
            <a:xfrm>
              <a:off x="8428064" y="2259628"/>
              <a:ext cx="7619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EB1AFD60-1C3D-4A51-B5E4-4068B4064C0E}"/>
                </a:ext>
              </a:extLst>
            </p:cNvPr>
            <p:cNvCxnSpPr>
              <a:cxnSpLocks/>
            </p:cNvCxnSpPr>
            <p:nvPr/>
          </p:nvCxnSpPr>
          <p:spPr>
            <a:xfrm>
              <a:off x="8428064" y="6196012"/>
              <a:ext cx="7619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103D8CF9-C426-45F9-857C-748652A05486}"/>
                </a:ext>
              </a:extLst>
            </p:cNvPr>
            <p:cNvCxnSpPr>
              <a:cxnSpLocks/>
            </p:cNvCxnSpPr>
            <p:nvPr/>
          </p:nvCxnSpPr>
          <p:spPr>
            <a:xfrm>
              <a:off x="8428064" y="4567237"/>
              <a:ext cx="7619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8DFAB209-7FC1-455C-ABF8-3038EB7F5412}"/>
                </a:ext>
              </a:extLst>
            </p:cNvPr>
            <p:cNvCxnSpPr>
              <a:cxnSpLocks/>
            </p:cNvCxnSpPr>
            <p:nvPr/>
          </p:nvCxnSpPr>
          <p:spPr>
            <a:xfrm>
              <a:off x="4607888" y="7718458"/>
              <a:ext cx="7619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44AECA62-56F2-43FB-A61C-14C4822C8AFA}"/>
                </a:ext>
              </a:extLst>
            </p:cNvPr>
            <p:cNvCxnSpPr>
              <a:cxnSpLocks/>
            </p:cNvCxnSpPr>
            <p:nvPr/>
          </p:nvCxnSpPr>
          <p:spPr>
            <a:xfrm>
              <a:off x="2320531" y="7744858"/>
              <a:ext cx="7619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>
              <a:extLst>
                <a:ext uri="{FF2B5EF4-FFF2-40B4-BE49-F238E27FC236}">
                  <a16:creationId xmlns:a16="http://schemas.microsoft.com/office/drawing/2014/main" id="{A7BF35DB-535C-439E-BADE-F47FE46429BD}"/>
                </a:ext>
              </a:extLst>
            </p:cNvPr>
            <p:cNvCxnSpPr>
              <a:cxnSpLocks/>
            </p:cNvCxnSpPr>
            <p:nvPr/>
          </p:nvCxnSpPr>
          <p:spPr>
            <a:xfrm>
              <a:off x="7050092" y="7718458"/>
              <a:ext cx="7619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>
              <a:extLst>
                <a:ext uri="{FF2B5EF4-FFF2-40B4-BE49-F238E27FC236}">
                  <a16:creationId xmlns:a16="http://schemas.microsoft.com/office/drawing/2014/main" id="{8C831BD0-855C-4724-A5D1-C2B4B14E3D00}"/>
                </a:ext>
              </a:extLst>
            </p:cNvPr>
            <p:cNvCxnSpPr>
              <a:cxnSpLocks/>
            </p:cNvCxnSpPr>
            <p:nvPr/>
          </p:nvCxnSpPr>
          <p:spPr>
            <a:xfrm>
              <a:off x="1995742" y="6667854"/>
              <a:ext cx="32478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>
              <a:extLst>
                <a:ext uri="{FF2B5EF4-FFF2-40B4-BE49-F238E27FC236}">
                  <a16:creationId xmlns:a16="http://schemas.microsoft.com/office/drawing/2014/main" id="{558ECC79-2700-41F1-90C9-FE9180D66493}"/>
                </a:ext>
              </a:extLst>
            </p:cNvPr>
            <p:cNvCxnSpPr>
              <a:cxnSpLocks/>
            </p:cNvCxnSpPr>
            <p:nvPr/>
          </p:nvCxnSpPr>
          <p:spPr>
            <a:xfrm>
              <a:off x="6843407" y="992686"/>
              <a:ext cx="0" cy="47825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id="{F80AF0ED-025B-4D9B-B118-E6BCEED5A2CC}"/>
                </a:ext>
              </a:extLst>
            </p:cNvPr>
            <p:cNvCxnSpPr/>
            <p:nvPr/>
          </p:nvCxnSpPr>
          <p:spPr>
            <a:xfrm>
              <a:off x="9324832" y="992688"/>
              <a:ext cx="0" cy="5719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3DA556C6-9A52-4EC4-B8D2-CD5067196E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43408" y="827461"/>
              <a:ext cx="1" cy="118755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ector recto 39">
              <a:extLst>
                <a:ext uri="{FF2B5EF4-FFF2-40B4-BE49-F238E27FC236}">
                  <a16:creationId xmlns:a16="http://schemas.microsoft.com/office/drawing/2014/main" id="{563F6718-92B1-438B-A7FC-79D3BE10316C}"/>
                </a:ext>
              </a:extLst>
            </p:cNvPr>
            <p:cNvCxnSpPr>
              <a:cxnSpLocks/>
            </p:cNvCxnSpPr>
            <p:nvPr/>
          </p:nvCxnSpPr>
          <p:spPr>
            <a:xfrm>
              <a:off x="2913090" y="4773674"/>
              <a:ext cx="7619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>
              <a:extLst>
                <a:ext uri="{FF2B5EF4-FFF2-40B4-BE49-F238E27FC236}">
                  <a16:creationId xmlns:a16="http://schemas.microsoft.com/office/drawing/2014/main" id="{C7384FDF-CF71-4DFB-9BE0-8607B11C61A0}"/>
                </a:ext>
              </a:extLst>
            </p:cNvPr>
            <p:cNvCxnSpPr>
              <a:cxnSpLocks/>
            </p:cNvCxnSpPr>
            <p:nvPr/>
          </p:nvCxnSpPr>
          <p:spPr>
            <a:xfrm>
              <a:off x="2913088" y="5881687"/>
              <a:ext cx="7619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>
              <a:extLst>
                <a:ext uri="{FF2B5EF4-FFF2-40B4-BE49-F238E27FC236}">
                  <a16:creationId xmlns:a16="http://schemas.microsoft.com/office/drawing/2014/main" id="{C1A29B6F-D64B-4122-AD71-51C2EC0AE0A3}"/>
                </a:ext>
              </a:extLst>
            </p:cNvPr>
            <p:cNvCxnSpPr>
              <a:cxnSpLocks/>
            </p:cNvCxnSpPr>
            <p:nvPr/>
          </p:nvCxnSpPr>
          <p:spPr>
            <a:xfrm>
              <a:off x="2913088" y="3393802"/>
              <a:ext cx="7619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id="{D5475ABA-DD67-414D-8D06-A569CAE8A868}"/>
                </a:ext>
              </a:extLst>
            </p:cNvPr>
            <p:cNvCxnSpPr>
              <a:cxnSpLocks/>
            </p:cNvCxnSpPr>
            <p:nvPr/>
          </p:nvCxnSpPr>
          <p:spPr>
            <a:xfrm>
              <a:off x="2913090" y="2062162"/>
              <a:ext cx="7619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>
              <a:extLst>
                <a:ext uri="{FF2B5EF4-FFF2-40B4-BE49-F238E27FC236}">
                  <a16:creationId xmlns:a16="http://schemas.microsoft.com/office/drawing/2014/main" id="{255C1175-ADEE-4F2A-9E4B-38866180634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20532" y="4368803"/>
              <a:ext cx="59255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>
              <a:extLst>
                <a:ext uri="{FF2B5EF4-FFF2-40B4-BE49-F238E27FC236}">
                  <a16:creationId xmlns:a16="http://schemas.microsoft.com/office/drawing/2014/main" id="{5D33F0B3-CBAA-4652-B84B-00379476547A}"/>
                </a:ext>
              </a:extLst>
            </p:cNvPr>
            <p:cNvCxnSpPr/>
            <p:nvPr/>
          </p:nvCxnSpPr>
          <p:spPr>
            <a:xfrm>
              <a:off x="1133475" y="3858147"/>
              <a:ext cx="0" cy="5719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>
              <a:extLst>
                <a:ext uri="{FF2B5EF4-FFF2-40B4-BE49-F238E27FC236}">
                  <a16:creationId xmlns:a16="http://schemas.microsoft.com/office/drawing/2014/main" id="{CE846F23-A015-4DC3-A914-E18DB684BE55}"/>
                </a:ext>
              </a:extLst>
            </p:cNvPr>
            <p:cNvCxnSpPr>
              <a:cxnSpLocks/>
            </p:cNvCxnSpPr>
            <p:nvPr/>
          </p:nvCxnSpPr>
          <p:spPr>
            <a:xfrm>
              <a:off x="2913087" y="2071690"/>
              <a:ext cx="0" cy="381476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>
              <a:extLst>
                <a:ext uri="{FF2B5EF4-FFF2-40B4-BE49-F238E27FC236}">
                  <a16:creationId xmlns:a16="http://schemas.microsoft.com/office/drawing/2014/main" id="{EB780982-C774-467A-88A9-1EAAB589835D}"/>
                </a:ext>
              </a:extLst>
            </p:cNvPr>
            <p:cNvCxnSpPr/>
            <p:nvPr/>
          </p:nvCxnSpPr>
          <p:spPr>
            <a:xfrm>
              <a:off x="1133475" y="2922094"/>
              <a:ext cx="0" cy="5719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>
              <a:extLst>
                <a:ext uri="{FF2B5EF4-FFF2-40B4-BE49-F238E27FC236}">
                  <a16:creationId xmlns:a16="http://schemas.microsoft.com/office/drawing/2014/main" id="{F4816662-D4D9-487B-8935-8FD3E511387D}"/>
                </a:ext>
              </a:extLst>
            </p:cNvPr>
            <p:cNvCxnSpPr/>
            <p:nvPr/>
          </p:nvCxnSpPr>
          <p:spPr>
            <a:xfrm flipH="1">
              <a:off x="1114425" y="1699726"/>
              <a:ext cx="19050" cy="2437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C13FFC83-CAC6-4A96-B9FF-FE6372FE2CB3}"/>
                </a:ext>
              </a:extLst>
            </p:cNvPr>
            <p:cNvCxnSpPr/>
            <p:nvPr/>
          </p:nvCxnSpPr>
          <p:spPr>
            <a:xfrm>
              <a:off x="1123950" y="1226682"/>
              <a:ext cx="0" cy="377881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EDEE0E51-0DDA-4FF1-A07D-DA6D2BA92AB0}"/>
                </a:ext>
              </a:extLst>
            </p:cNvPr>
            <p:cNvSpPr/>
            <p:nvPr/>
          </p:nvSpPr>
          <p:spPr>
            <a:xfrm>
              <a:off x="4331987" y="60450"/>
              <a:ext cx="5136839" cy="761215"/>
            </a:xfrm>
            <a:prstGeom prst="rect">
              <a:avLst/>
            </a:prstGeom>
            <a:solidFill>
              <a:srgbClr val="3DA6CB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“Practica educativa”</a:t>
              </a:r>
            </a:p>
            <a:p>
              <a:pPr algn="ctr"/>
              <a:r>
                <a:rPr lang="es-MX" sz="1600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es-MX" sz="1600" b="1" dirty="0">
                  <a:solidFill>
                    <a:schemeClr val="tx1"/>
                  </a:solidFill>
                  <a:latin typeface="Baskerville Old Face" panose="02020602080505020303" pitchFamily="18" charset="0"/>
                </a:rPr>
                <a:t>COMO ENSEÑAR </a:t>
              </a:r>
            </a:p>
            <a:p>
              <a:pPr algn="ctr"/>
              <a:r>
                <a:rPr lang="es-MX" sz="1500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Antoni Zabala Vidiella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30565F1-59E0-44F1-8F19-43473532571A}"/>
                </a:ext>
              </a:extLst>
            </p:cNvPr>
            <p:cNvSpPr/>
            <p:nvPr/>
          </p:nvSpPr>
          <p:spPr>
            <a:xfrm>
              <a:off x="285955" y="810878"/>
              <a:ext cx="1709787" cy="398170"/>
            </a:xfrm>
            <a:prstGeom prst="rect">
              <a:avLst/>
            </a:prstGeom>
            <a:solidFill>
              <a:srgbClr val="3DA6CB"/>
            </a:solidFill>
            <a:ln>
              <a:solidFill>
                <a:srgbClr val="8AA0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798" dirty="0"/>
                <a:t>La evaluación </a:t>
              </a: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3B9BA258-9036-4B8D-BC64-E1A401E8142D}"/>
                </a:ext>
              </a:extLst>
            </p:cNvPr>
            <p:cNvSpPr/>
            <p:nvPr/>
          </p:nvSpPr>
          <p:spPr>
            <a:xfrm>
              <a:off x="66229" y="1544723"/>
              <a:ext cx="2509280" cy="15548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200" dirty="0"/>
                <a:t>Es un instrumento sancionador y calificador, en el cual el sujeto de la evaluación es el alumno y cómo el alumno, y el objeto de la evaluación son los aprendizajes realizados según unos objetivos mínimos para todos.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E8BFF711-7473-4AE5-8391-34CA93032710}"/>
                </a:ext>
              </a:extLst>
            </p:cNvPr>
            <p:cNvSpPr/>
            <p:nvPr/>
          </p:nvSpPr>
          <p:spPr>
            <a:xfrm>
              <a:off x="41862" y="3238173"/>
              <a:ext cx="2533649" cy="65748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Hoy en día se trata de evaluar las posibilidades personales de cada uno de los alumnos.</a:t>
              </a:r>
            </a:p>
          </p:txBody>
        </p: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035C8004-8252-49D1-9F4B-F329426F04A8}"/>
                </a:ext>
              </a:extLst>
            </p:cNvPr>
            <p:cNvCxnSpPr>
              <a:cxnSpLocks/>
              <a:endCxn id="5" idx="3"/>
            </p:cNvCxnSpPr>
            <p:nvPr/>
          </p:nvCxnSpPr>
          <p:spPr>
            <a:xfrm flipH="1">
              <a:off x="1995742" y="992686"/>
              <a:ext cx="8547567" cy="17277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3E3B767E-EB60-4D3A-8FBC-CBCFE4A6E200}"/>
                </a:ext>
              </a:extLst>
            </p:cNvPr>
            <p:cNvSpPr/>
            <p:nvPr/>
          </p:nvSpPr>
          <p:spPr>
            <a:xfrm>
              <a:off x="41861" y="4082933"/>
              <a:ext cx="2533645" cy="78454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200" dirty="0"/>
                <a:t>El proceso evaluador tiene que contemplar las diferentes fases de una intervención que deberá ser estratégica. </a:t>
              </a: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02AE26BF-77E9-4E1F-9888-2E316C8DF23F}"/>
                </a:ext>
              </a:extLst>
            </p:cNvPr>
            <p:cNvSpPr/>
            <p:nvPr/>
          </p:nvSpPr>
          <p:spPr>
            <a:xfrm>
              <a:off x="8212106" y="7529263"/>
              <a:ext cx="2788401" cy="11760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8AA0D7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Evaluación de contenidos actitudinales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CDD8EDF8-65BB-4676-AD79-28DD637D70FD}"/>
                </a:ext>
              </a:extLst>
            </p:cNvPr>
            <p:cNvSpPr/>
            <p:nvPr/>
          </p:nvSpPr>
          <p:spPr>
            <a:xfrm>
              <a:off x="5369887" y="7233769"/>
              <a:ext cx="2648203" cy="17670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8AA0D7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Evaluación de contenidos procedimentales</a:t>
              </a: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2727450E-80A4-48E6-944F-DF0F30DB98E2}"/>
                </a:ext>
              </a:extLst>
            </p:cNvPr>
            <p:cNvSpPr/>
            <p:nvPr/>
          </p:nvSpPr>
          <p:spPr>
            <a:xfrm>
              <a:off x="2770737" y="6167225"/>
              <a:ext cx="2079702" cy="283355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8AA0D7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Evaluación de contenidos conceptuales: Cuando los contenidos de aprendizaje son conceptuales, el grado de comprensión de los conceptos en muchos casos es ilimitado. Siempre se puede tener un conocimiento mas profundo y elaborado de los conceptos de capitalidad, revolución, densidad o neoclasicismo. Difícilmente podemos decir que el aprendizaje de un concepto esta acabado, en todo caso lo que haremos es dar por bueno cierto grado de conceptualización.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3BAE1D77-36A4-48F9-9E99-7DAF9BDB6EDE}"/>
                </a:ext>
              </a:extLst>
            </p:cNvPr>
            <p:cNvSpPr/>
            <p:nvPr/>
          </p:nvSpPr>
          <p:spPr>
            <a:xfrm>
              <a:off x="387996" y="5054752"/>
              <a:ext cx="1586401" cy="3716845"/>
            </a:xfrm>
            <a:prstGeom prst="rect">
              <a:avLst/>
            </a:prstGeom>
            <a:solidFill>
              <a:srgbClr val="8AA0D7"/>
            </a:solidFill>
            <a:ln>
              <a:solidFill>
                <a:srgbClr val="8AA0D7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Evaluación de los contenidos factuales: Una vez aceptada y entendida la necesidad de que el aprendizaje de hechos implique el conocimiento y la comprensión de los conceptos (conceptos de capitalidad, país, procesos históricos, características literarias...) de los cuales cada uno de los hechos es un elemento singular, querremos que estos hechos sean recordados y puedan ser utilizados cuando convenga con fluidez</a:t>
              </a: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7D336B3C-5F57-4ABF-A8D2-3A9E1A427F63}"/>
                </a:ext>
              </a:extLst>
            </p:cNvPr>
            <p:cNvSpPr/>
            <p:nvPr/>
          </p:nvSpPr>
          <p:spPr>
            <a:xfrm>
              <a:off x="3294092" y="1699729"/>
              <a:ext cx="2020859" cy="942275"/>
            </a:xfrm>
            <a:prstGeom prst="rect">
              <a:avLst/>
            </a:prstGeom>
            <a:solidFill>
              <a:srgbClr val="3DA6CB"/>
            </a:solidFill>
            <a:ln>
              <a:solidFill>
                <a:srgbClr val="8AA0D7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b="1" dirty="0"/>
                <a:t>Evaluación inicial: </a:t>
              </a:r>
              <a:r>
                <a:rPr lang="es-MX" sz="1100" dirty="0"/>
                <a:t>permite conocer cual es la situación de partida en función de unos objetivos generales bien definidos.</a:t>
              </a: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701CA24C-41FC-4698-BBBA-5C6441EF1213}"/>
                </a:ext>
              </a:extLst>
            </p:cNvPr>
            <p:cNvSpPr/>
            <p:nvPr/>
          </p:nvSpPr>
          <p:spPr>
            <a:xfrm>
              <a:off x="3294089" y="2720869"/>
              <a:ext cx="2075798" cy="154633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b="1" dirty="0"/>
                <a:t>Evaluación reguladora: </a:t>
              </a:r>
              <a:r>
                <a:rPr lang="es-MX" sz="1100" dirty="0"/>
                <a:t>planificación de la intervención fundamentada a la vez que flexible, entendida como una hipótesis de intervención; actuación en el aula, en la cual las actividades y tareas y los propios contenidos de trabajo se adecuaran constantemente. </a:t>
              </a: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C5A9885-E098-4FC5-8107-58483F9369BA}"/>
                </a:ext>
              </a:extLst>
            </p:cNvPr>
            <p:cNvSpPr/>
            <p:nvPr/>
          </p:nvSpPr>
          <p:spPr>
            <a:xfrm>
              <a:off x="3294091" y="4346285"/>
              <a:ext cx="2075797" cy="8004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b="1" dirty="0"/>
                <a:t>Evaluación final</a:t>
              </a:r>
              <a:r>
                <a:rPr lang="es-MX" sz="1100" dirty="0"/>
                <a:t>: atiende las necesidades que se vayan presentando, para llegar a unos resultados determinados. </a:t>
              </a: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6F8D9180-1091-4E39-A7AE-4D19F033A822}"/>
                </a:ext>
              </a:extLst>
            </p:cNvPr>
            <p:cNvSpPr/>
            <p:nvPr/>
          </p:nvSpPr>
          <p:spPr>
            <a:xfrm>
              <a:off x="3294090" y="5231750"/>
              <a:ext cx="2075797" cy="85050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b="1" dirty="0"/>
                <a:t>Evaluación integradora: </a:t>
              </a:r>
              <a:r>
                <a:rPr lang="es-MX" sz="1100" dirty="0"/>
                <a:t>compresión y valoración sobre el proceso seguido que permita establecer nuevas propuestas de intervención.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1AF5E98C-95E7-447D-8ABC-EC4355C6E2B2}"/>
                </a:ext>
              </a:extLst>
            </p:cNvPr>
            <p:cNvSpPr/>
            <p:nvPr/>
          </p:nvSpPr>
          <p:spPr>
            <a:xfrm>
              <a:off x="8165306" y="1078846"/>
              <a:ext cx="2174268" cy="782956"/>
            </a:xfrm>
            <a:prstGeom prst="rect">
              <a:avLst/>
            </a:prstGeom>
            <a:solidFill>
              <a:srgbClr val="3DA6CB"/>
            </a:solidFill>
            <a:ln>
              <a:solidFill>
                <a:srgbClr val="8AA0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Faceta informática de la evaluación </a:t>
              </a:r>
            </a:p>
          </p:txBody>
        </p:sp>
        <p:cxnSp>
          <p:nvCxnSpPr>
            <p:cNvPr id="50" name="Conector recto 49">
              <a:extLst>
                <a:ext uri="{FF2B5EF4-FFF2-40B4-BE49-F238E27FC236}">
                  <a16:creationId xmlns:a16="http://schemas.microsoft.com/office/drawing/2014/main" id="{B84F150A-F973-4C86-809A-4C747E6500D1}"/>
                </a:ext>
              </a:extLst>
            </p:cNvPr>
            <p:cNvCxnSpPr>
              <a:cxnSpLocks/>
            </p:cNvCxnSpPr>
            <p:nvPr/>
          </p:nvCxnSpPr>
          <p:spPr>
            <a:xfrm>
              <a:off x="2320531" y="4867476"/>
              <a:ext cx="0" cy="28773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77427F53-D482-49C8-9EB9-D584D7970961}"/>
                </a:ext>
              </a:extLst>
            </p:cNvPr>
            <p:cNvSpPr/>
            <p:nvPr/>
          </p:nvSpPr>
          <p:spPr>
            <a:xfrm>
              <a:off x="5916621" y="1459756"/>
              <a:ext cx="1895471" cy="611932"/>
            </a:xfrm>
            <a:prstGeom prst="rect">
              <a:avLst/>
            </a:prstGeom>
            <a:solidFill>
              <a:srgbClr val="3DA6CB"/>
            </a:solidFill>
            <a:ln>
              <a:solidFill>
                <a:srgbClr val="8AA0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La observación sistemática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4F036B02-A718-408A-88BB-25F3A53752C4}"/>
                </a:ext>
              </a:extLst>
            </p:cNvPr>
            <p:cNvSpPr/>
            <p:nvPr/>
          </p:nvSpPr>
          <p:spPr>
            <a:xfrm>
              <a:off x="5820093" y="2259628"/>
              <a:ext cx="2088525" cy="92247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Es el mejor instrumento, cuando no el único, para la adquisición del conocimiento del aprendizaje de los alumnos.</a:t>
              </a: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A8D76A52-6A92-4714-BBB2-9C7C7C62CC16}"/>
                </a:ext>
              </a:extLst>
            </p:cNvPr>
            <p:cNvSpPr/>
            <p:nvPr/>
          </p:nvSpPr>
          <p:spPr>
            <a:xfrm>
              <a:off x="5826733" y="3393803"/>
              <a:ext cx="2088526" cy="188305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Conseguir un clima de respeto mutuo, de colaboración, de compromiso con un objetivo común, es condición indispensable para que la actuación docente pueda adecuarse a las necesidades de una formación que tenga en cuenta las posibilidades reales de cada chico y chica y el desarrollo de todas sus capacidades.</a:t>
              </a: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D00DF582-9D7E-4D43-A6EF-4AA3B7AB827C}"/>
                </a:ext>
              </a:extLst>
            </p:cNvPr>
            <p:cNvSpPr/>
            <p:nvPr/>
          </p:nvSpPr>
          <p:spPr>
            <a:xfrm>
              <a:off x="5820093" y="5503498"/>
              <a:ext cx="2088525" cy="160215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La observación de la actuación de los alumnos en situaciones lo menos artificiales posible, con una clima de cooperación y complicidad, es la mejor manera, para no decir la única, de que disponemos para realizar una evaluación que pretenda ser formativa.</a:t>
              </a: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A9A20D68-2C57-4A0D-A477-3D79F0FF6DF3}"/>
                </a:ext>
              </a:extLst>
            </p:cNvPr>
            <p:cNvSpPr/>
            <p:nvPr/>
          </p:nvSpPr>
          <p:spPr>
            <a:xfrm>
              <a:off x="8842048" y="1937494"/>
              <a:ext cx="1497522" cy="85580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¿Sobre qué hay que informar? Sobre resultados, procesos, necesidades, limitaciones.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76CB6133-9DBB-48BF-816A-EC23A0F7B55D}"/>
                </a:ext>
              </a:extLst>
            </p:cNvPr>
            <p:cNvSpPr/>
            <p:nvPr/>
          </p:nvSpPr>
          <p:spPr>
            <a:xfrm>
              <a:off x="8835407" y="2895896"/>
              <a:ext cx="1504167" cy="10300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¿A quién debemos informar? Al grupo-clase, a los alumnos, a la familia, al claustro o a la administración.</a:t>
              </a: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FCDC18A1-4E70-4E1A-BF1C-80310C7F432D}"/>
                </a:ext>
              </a:extLst>
            </p:cNvPr>
            <p:cNvSpPr/>
            <p:nvPr/>
          </p:nvSpPr>
          <p:spPr>
            <a:xfrm>
              <a:off x="8842048" y="4018621"/>
              <a:ext cx="1497522" cy="103915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Para que ha de servir esta información? Para ayudar, sancionar, seleccionar, promover.</a:t>
              </a: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D67E31E4-864A-4C6B-9BDC-601CC30C3396}"/>
                </a:ext>
              </a:extLst>
            </p:cNvPr>
            <p:cNvSpPr/>
            <p:nvPr/>
          </p:nvSpPr>
          <p:spPr>
            <a:xfrm>
              <a:off x="8835407" y="5201531"/>
              <a:ext cx="1504167" cy="190412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1100" dirty="0"/>
                <a:t>Los informes tienen que ser iguales para todos? ¿tenemos que informar sobre l mismo y de la misma manera independientemente de los destinatarios de esta información y del uso que harán de ella?</a:t>
              </a:r>
            </a:p>
          </p:txBody>
        </p:sp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5C68B561-7BD8-416C-AE87-3561B6EB8040}"/>
                </a:ext>
              </a:extLst>
            </p:cNvPr>
            <p:cNvCxnSpPr>
              <a:cxnSpLocks/>
            </p:cNvCxnSpPr>
            <p:nvPr/>
          </p:nvCxnSpPr>
          <p:spPr>
            <a:xfrm>
              <a:off x="8428062" y="1861802"/>
              <a:ext cx="0" cy="4334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27363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631</Words>
  <Application>Microsoft Office PowerPoint</Application>
  <PresentationFormat>Doble carta (432 x 279 mm)</PresentationFormat>
  <Paragraphs>40</Paragraphs>
  <Slides>2</Slides>
  <Notes>0</Notes>
  <HiddenSlides>1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Arial Rounded MT Bold</vt:lpstr>
      <vt:lpstr>Baskerville Old Face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FRANCISCO RODRIGUEZ DE LA PENA</dc:creator>
  <cp:lastModifiedBy>SOFIA ABIGAIL MASCORRO ARELLANO</cp:lastModifiedBy>
  <cp:revision>28</cp:revision>
  <dcterms:created xsi:type="dcterms:W3CDTF">2021-04-12T17:40:26Z</dcterms:created>
  <dcterms:modified xsi:type="dcterms:W3CDTF">2021-05-05T02:28:42Z</dcterms:modified>
</cp:coreProperties>
</file>