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Garcia" initials="VG" lastIdx="1" clrIdx="0">
    <p:extLst>
      <p:ext uri="{19B8F6BF-5375-455C-9EA6-DF929625EA0E}">
        <p15:presenceInfo xmlns:p15="http://schemas.microsoft.com/office/powerpoint/2012/main" userId="e42ebcd81dcb16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8"/>
    <a:srgbClr val="FF33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39761-D65B-4298-A19B-18B23FF8863D}" v="53" dt="2021-05-03T17:12:18.56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6" autoAdjust="0"/>
  </p:normalViewPr>
  <p:slideViewPr>
    <p:cSldViewPr>
      <p:cViewPr varScale="1">
        <p:scale>
          <a:sx n="62" d="100"/>
          <a:sy n="62"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3T23:14:13.290" idx="1">
    <p:pos x="5663" y="134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22788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0533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6559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57804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183878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991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6759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897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03860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88637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07/05/2021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12890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202B3-0159-425D-A1E1-192E2DA350A7}" type="datetimeFigureOut">
              <a:rPr lang="es-ES" smtClean="0"/>
              <a:t>07/05/2021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FF8C-2339-4A5F-AE01-4E27D90124AD}" type="slidenum">
              <a:rPr lang="es-ES" smtClean="0"/>
              <a:t>‹Nº›</a:t>
            </a:fld>
            <a:endParaRPr lang="es-ES"/>
          </a:p>
        </p:txBody>
      </p:sp>
    </p:spTree>
    <p:extLst>
      <p:ext uri="{BB962C8B-B14F-4D97-AF65-F5344CB8AC3E}">
        <p14:creationId xmlns:p14="http://schemas.microsoft.com/office/powerpoint/2010/main" val="270972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8" b="14352"/>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3140968"/>
            <a:ext cx="10081120" cy="861774"/>
          </a:xfrm>
          <a:prstGeom prst="rect">
            <a:avLst/>
          </a:prstGeom>
          <a:noFill/>
          <a:effectLst>
            <a:innerShdw blurRad="63500" dist="50800" dir="16200000">
              <a:prstClr val="black">
                <a:alpha val="50000"/>
              </a:prstClr>
            </a:innerShdw>
          </a:effectLst>
        </p:spPr>
        <p:txBody>
          <a:bodyPr wrap="square" rtlCol="0">
            <a:spAutoFit/>
          </a:bodyPr>
          <a:lstStyle/>
          <a:p>
            <a:r>
              <a:rPr lang="es-ES" sz="5000" dirty="0">
                <a:solidFill>
                  <a:srgbClr val="FF0000"/>
                </a:solidFill>
                <a:latin typeface="ADELIA" pitchFamily="50" charset="0"/>
              </a:rPr>
              <a:t>P</a:t>
            </a:r>
            <a:r>
              <a:rPr lang="es-ES" sz="5000" dirty="0">
                <a:solidFill>
                  <a:srgbClr val="FFC000"/>
                </a:solidFill>
                <a:latin typeface="ADELIA" pitchFamily="50" charset="0"/>
              </a:rPr>
              <a:t>L</a:t>
            </a:r>
            <a:r>
              <a:rPr lang="es-ES" sz="5000" dirty="0">
                <a:solidFill>
                  <a:srgbClr val="CC9900"/>
                </a:solidFill>
                <a:latin typeface="ADELIA" pitchFamily="50" charset="0"/>
              </a:rPr>
              <a:t>A</a:t>
            </a:r>
            <a:r>
              <a:rPr lang="es-ES" sz="5000" dirty="0">
                <a:solidFill>
                  <a:srgbClr val="92D050"/>
                </a:solidFill>
                <a:latin typeface="ADELIA" pitchFamily="50" charset="0"/>
              </a:rPr>
              <a:t>N</a:t>
            </a:r>
            <a:r>
              <a:rPr lang="es-ES" sz="5000" dirty="0">
                <a:solidFill>
                  <a:srgbClr val="00B0F0"/>
                </a:solidFill>
                <a:latin typeface="ADELIA" pitchFamily="50" charset="0"/>
              </a:rPr>
              <a:t>E</a:t>
            </a:r>
            <a:r>
              <a:rPr lang="es-ES" sz="5000" dirty="0">
                <a:solidFill>
                  <a:srgbClr val="7030A0"/>
                </a:solidFill>
                <a:latin typeface="ADELIA" pitchFamily="50" charset="0"/>
              </a:rPr>
              <a:t>A</a:t>
            </a:r>
            <a:r>
              <a:rPr lang="es-ES" sz="5000" dirty="0">
                <a:solidFill>
                  <a:srgbClr val="FF3399"/>
                </a:solidFill>
                <a:latin typeface="ADELIA" pitchFamily="50" charset="0"/>
              </a:rPr>
              <a:t>C</a:t>
            </a:r>
            <a:r>
              <a:rPr lang="es-ES" sz="5000" dirty="0">
                <a:solidFill>
                  <a:srgbClr val="FF0000"/>
                </a:solidFill>
                <a:latin typeface="ADELIA" pitchFamily="50" charset="0"/>
              </a:rPr>
              <a:t>I</a:t>
            </a:r>
            <a:r>
              <a:rPr lang="es-ES" sz="5000" dirty="0">
                <a:solidFill>
                  <a:srgbClr val="FFC000"/>
                </a:solidFill>
                <a:latin typeface="ADELIA" pitchFamily="50" charset="0"/>
              </a:rPr>
              <a:t>O</a:t>
            </a:r>
            <a:r>
              <a:rPr lang="es-ES" sz="5000" dirty="0">
                <a:solidFill>
                  <a:srgbClr val="CC9900"/>
                </a:solidFill>
                <a:latin typeface="ADELIA" pitchFamily="50" charset="0"/>
              </a:rPr>
              <a:t>N</a:t>
            </a:r>
            <a:r>
              <a:rPr lang="es-ES" sz="5000" dirty="0">
                <a:latin typeface="ADELIA" pitchFamily="50" charset="0"/>
              </a:rPr>
              <a:t> </a:t>
            </a:r>
            <a:r>
              <a:rPr lang="es-ES" sz="5000" dirty="0">
                <a:solidFill>
                  <a:srgbClr val="92D050"/>
                </a:solidFill>
                <a:latin typeface="ADELIA" pitchFamily="50" charset="0"/>
              </a:rPr>
              <a:t>S</a:t>
            </a:r>
            <a:r>
              <a:rPr lang="es-ES" sz="5000" dirty="0">
                <a:solidFill>
                  <a:srgbClr val="00B0F0"/>
                </a:solidFill>
                <a:latin typeface="ADELIA" pitchFamily="50" charset="0"/>
              </a:rPr>
              <a:t>E</a:t>
            </a:r>
            <a:r>
              <a:rPr lang="es-ES" sz="5000" dirty="0">
                <a:solidFill>
                  <a:srgbClr val="7030A0"/>
                </a:solidFill>
                <a:latin typeface="ADELIA" pitchFamily="50" charset="0"/>
              </a:rPr>
              <a:t>M</a:t>
            </a:r>
            <a:r>
              <a:rPr lang="es-ES" sz="5000" dirty="0">
                <a:solidFill>
                  <a:srgbClr val="FF3399"/>
                </a:solidFill>
                <a:latin typeface="ADELIA" pitchFamily="50" charset="0"/>
              </a:rPr>
              <a:t>A</a:t>
            </a:r>
            <a:r>
              <a:rPr lang="es-ES" sz="5000" dirty="0">
                <a:solidFill>
                  <a:srgbClr val="FF0000"/>
                </a:solidFill>
                <a:latin typeface="ADELIA" pitchFamily="50" charset="0"/>
              </a:rPr>
              <a:t>N</a:t>
            </a:r>
            <a:r>
              <a:rPr lang="es-ES" sz="5000" dirty="0">
                <a:solidFill>
                  <a:srgbClr val="FFC000"/>
                </a:solidFill>
                <a:latin typeface="ADELIA" pitchFamily="50" charset="0"/>
              </a:rPr>
              <a:t>A</a:t>
            </a:r>
            <a:r>
              <a:rPr lang="es-ES" sz="5000" dirty="0">
                <a:solidFill>
                  <a:srgbClr val="CC9900"/>
                </a:solidFill>
                <a:latin typeface="ADELIA" pitchFamily="50" charset="0"/>
              </a:rPr>
              <a:t>L</a:t>
            </a:r>
            <a:r>
              <a:rPr lang="es-ES" sz="5000" dirty="0">
                <a:latin typeface="ADELIA" pitchFamily="50" charset="0"/>
              </a:rPr>
              <a:t> </a:t>
            </a:r>
          </a:p>
        </p:txBody>
      </p:sp>
      <p:sp>
        <p:nvSpPr>
          <p:cNvPr id="2" name="1 CuadroTexto"/>
          <p:cNvSpPr txBox="1"/>
          <p:nvPr/>
        </p:nvSpPr>
        <p:spPr>
          <a:xfrm>
            <a:off x="3128175" y="2430180"/>
            <a:ext cx="2763898" cy="646331"/>
          </a:xfrm>
          <a:prstGeom prst="rect">
            <a:avLst/>
          </a:prstGeom>
          <a:noFill/>
        </p:spPr>
        <p:txBody>
          <a:bodyPr wrap="none" rtlCol="0">
            <a:spAutoFit/>
          </a:bodyPr>
          <a:lstStyle/>
          <a:p>
            <a:pPr algn="ctr"/>
            <a:r>
              <a:rPr lang="es-ES" sz="1200" dirty="0">
                <a:latin typeface="Berlin Sans FB" pitchFamily="34" charset="0"/>
              </a:rPr>
              <a:t>Escuela Normal de Educación Preescolar</a:t>
            </a:r>
          </a:p>
          <a:p>
            <a:pPr algn="ctr"/>
            <a:r>
              <a:rPr lang="es-ES" sz="1200" dirty="0">
                <a:latin typeface="Berlin Sans FB" pitchFamily="34" charset="0"/>
              </a:rPr>
              <a:t>Licenciatura en Educación Preescolar</a:t>
            </a:r>
          </a:p>
          <a:p>
            <a:pPr algn="ctr"/>
            <a:r>
              <a:rPr lang="es-ES" sz="1200" dirty="0">
                <a:latin typeface="Berlin Sans FB" pitchFamily="34" charset="0"/>
              </a:rPr>
              <a:t>Ciclo escolar 2021</a:t>
            </a:r>
          </a:p>
        </p:txBody>
      </p:sp>
      <p:sp>
        <p:nvSpPr>
          <p:cNvPr id="3" name="2 CuadroTexto"/>
          <p:cNvSpPr txBox="1"/>
          <p:nvPr/>
        </p:nvSpPr>
        <p:spPr>
          <a:xfrm>
            <a:off x="2865600" y="4602491"/>
            <a:ext cx="3509294" cy="369332"/>
          </a:xfrm>
          <a:prstGeom prst="rect">
            <a:avLst/>
          </a:prstGeom>
          <a:noFill/>
        </p:spPr>
        <p:txBody>
          <a:bodyPr wrap="none" rtlCol="0">
            <a:spAutoFit/>
          </a:bodyPr>
          <a:lstStyle/>
          <a:p>
            <a:r>
              <a:rPr lang="es-ES" dirty="0">
                <a:solidFill>
                  <a:srgbClr val="00B0F0"/>
                </a:solidFill>
                <a:latin typeface="Almond Nougat" pitchFamily="2" charset="0"/>
              </a:rPr>
              <a:t>Maestra: Victoria Estefanía García </a:t>
            </a:r>
            <a:r>
              <a:rPr lang="es-ES" dirty="0" err="1">
                <a:solidFill>
                  <a:srgbClr val="00B0F0"/>
                </a:solidFill>
                <a:latin typeface="Almond Nougat" pitchFamily="2" charset="0"/>
              </a:rPr>
              <a:t>García</a:t>
            </a:r>
            <a:r>
              <a:rPr lang="es-ES" dirty="0">
                <a:solidFill>
                  <a:srgbClr val="00B0F0"/>
                </a:solidFill>
                <a:latin typeface="Almond Nougat" pitchFamily="2" charset="0"/>
              </a:rPr>
              <a:t> </a:t>
            </a:r>
          </a:p>
        </p:txBody>
      </p:sp>
      <p:sp>
        <p:nvSpPr>
          <p:cNvPr id="5" name="4 CuadroTexto"/>
          <p:cNvSpPr txBox="1"/>
          <p:nvPr/>
        </p:nvSpPr>
        <p:spPr>
          <a:xfrm>
            <a:off x="3490453" y="4233159"/>
            <a:ext cx="2039341" cy="369332"/>
          </a:xfrm>
          <a:prstGeom prst="rect">
            <a:avLst/>
          </a:prstGeom>
          <a:noFill/>
        </p:spPr>
        <p:txBody>
          <a:bodyPr wrap="none" rtlCol="0">
            <a:spAutoFit/>
          </a:bodyPr>
          <a:lstStyle/>
          <a:p>
            <a:r>
              <a:rPr lang="es-ES" dirty="0">
                <a:solidFill>
                  <a:srgbClr val="0070C0"/>
                </a:solidFill>
                <a:latin typeface="Almond Nougat" pitchFamily="2" charset="0"/>
              </a:rPr>
              <a:t>Jardín de niños Fantasía</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462" b="93385" l="3319" r="98166"/>
                    </a14:imgEffect>
                  </a14:imgLayer>
                </a14:imgProps>
              </a:ext>
              <a:ext uri="{28A0092B-C50C-407E-A947-70E740481C1C}">
                <a14:useLocalDpi xmlns:a14="http://schemas.microsoft.com/office/drawing/2010/main" val="0"/>
              </a:ext>
            </a:extLst>
          </a:blip>
          <a:srcRect/>
          <a:stretch>
            <a:fillRect/>
          </a:stretch>
        </p:blipFill>
        <p:spPr bwMode="auto">
          <a:xfrm>
            <a:off x="6615875" y="3732353"/>
            <a:ext cx="1532781" cy="1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1909" b="64945" l="5063" r="45570"/>
                    </a14:imgEffect>
                  </a14:imgLayer>
                </a14:imgProps>
              </a:ext>
              <a:ext uri="{28A0092B-C50C-407E-A947-70E740481C1C}">
                <a14:useLocalDpi xmlns:a14="http://schemas.microsoft.com/office/drawing/2010/main" val="0"/>
              </a:ext>
            </a:extLst>
          </a:blip>
          <a:srcRect t="39030" r="49367" b="32176"/>
          <a:stretch/>
        </p:blipFill>
        <p:spPr bwMode="auto">
          <a:xfrm>
            <a:off x="316193" y="4029174"/>
            <a:ext cx="2734877" cy="155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8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7160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dirty="0">
                <a:solidFill>
                  <a:srgbClr val="FF0000"/>
                </a:solidFill>
                <a:latin typeface="ADELIA" pitchFamily="50" charset="0"/>
              </a:rPr>
              <a:t>C</a:t>
            </a:r>
            <a:r>
              <a:rPr lang="es-ES" sz="6000" dirty="0">
                <a:solidFill>
                  <a:srgbClr val="FFC000"/>
                </a:solidFill>
                <a:latin typeface="ADELIA" pitchFamily="50" charset="0"/>
              </a:rPr>
              <a:t>R</a:t>
            </a:r>
            <a:r>
              <a:rPr lang="es-ES" sz="6000" dirty="0">
                <a:solidFill>
                  <a:srgbClr val="CC9900"/>
                </a:solidFill>
                <a:latin typeface="ADELIA" pitchFamily="50" charset="0"/>
              </a:rPr>
              <a:t>O</a:t>
            </a:r>
            <a:r>
              <a:rPr lang="es-ES" sz="6000" dirty="0">
                <a:solidFill>
                  <a:srgbClr val="92D050"/>
                </a:solidFill>
                <a:latin typeface="ADELIA" pitchFamily="50" charset="0"/>
              </a:rPr>
              <a:t>N</a:t>
            </a:r>
            <a:r>
              <a:rPr lang="es-ES" sz="6000" dirty="0">
                <a:solidFill>
                  <a:srgbClr val="00B0F0"/>
                </a:solidFill>
                <a:latin typeface="ADELIA" pitchFamily="50" charset="0"/>
              </a:rPr>
              <a:t>O</a:t>
            </a:r>
            <a:r>
              <a:rPr lang="es-ES" sz="6000" dirty="0">
                <a:solidFill>
                  <a:srgbClr val="7030A0"/>
                </a:solidFill>
                <a:latin typeface="ADELIA" pitchFamily="50" charset="0"/>
              </a:rPr>
              <a:t>G</a:t>
            </a:r>
            <a:r>
              <a:rPr lang="es-ES" sz="6000" dirty="0">
                <a:solidFill>
                  <a:srgbClr val="FF3399"/>
                </a:solidFill>
                <a:latin typeface="ADELIA" pitchFamily="50" charset="0"/>
              </a:rPr>
              <a:t>R</a:t>
            </a:r>
            <a:r>
              <a:rPr lang="es-ES" sz="6000" dirty="0">
                <a:solidFill>
                  <a:srgbClr val="FF0000"/>
                </a:solidFill>
                <a:latin typeface="ADELIA" pitchFamily="50" charset="0"/>
              </a:rPr>
              <a:t>A</a:t>
            </a:r>
            <a:r>
              <a:rPr lang="es-ES" sz="6000" dirty="0">
                <a:solidFill>
                  <a:srgbClr val="FFC000"/>
                </a:solidFill>
                <a:latin typeface="ADELIA" pitchFamily="50" charset="0"/>
              </a:rPr>
              <a:t>M</a:t>
            </a:r>
            <a:r>
              <a:rPr lang="es-ES" sz="6000" dirty="0">
                <a:solidFill>
                  <a:srgbClr val="CC9900"/>
                </a:solidFill>
                <a:latin typeface="ADELIA" pitchFamily="50" charset="0"/>
              </a:rPr>
              <a:t>A</a:t>
            </a:r>
            <a:endParaRPr lang="es-ES" sz="5000" dirty="0">
              <a:latin typeface="ADELIA"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85323786"/>
              </p:ext>
            </p:extLst>
          </p:nvPr>
        </p:nvGraphicFramePr>
        <p:xfrm>
          <a:off x="971600" y="1397000"/>
          <a:ext cx="7128792" cy="1112520"/>
        </p:xfrm>
        <a:graphic>
          <a:graphicData uri="http://schemas.openxmlformats.org/drawingml/2006/table">
            <a:tbl>
              <a:tblPr firstRow="1" bandRow="1">
                <a:tableStyleId>{22838BEF-8BB2-4498-84A7-C5851F593DF1}</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370840">
                <a:tc gridSpan="2">
                  <a:txBody>
                    <a:bodyPr/>
                    <a:lstStyle/>
                    <a:p>
                      <a:pPr algn="ctr"/>
                      <a:r>
                        <a:rPr lang="es-ES" b="0" dirty="0">
                          <a:latin typeface="Almond Nougat" pitchFamily="2" charset="0"/>
                        </a:rPr>
                        <a:t>Comunidad:</a:t>
                      </a:r>
                      <a:r>
                        <a:rPr lang="es-ES" b="0" baseline="0" dirty="0">
                          <a:latin typeface="Almond Nougat" pitchFamily="2" charset="0"/>
                        </a:rPr>
                        <a:t> Estanque de Norias</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a:txBody>
                    <a:bodyPr/>
                    <a:lstStyle/>
                    <a:p>
                      <a:pPr algn="ctr"/>
                      <a:r>
                        <a:rPr lang="es-ES" b="0" dirty="0">
                          <a:latin typeface="Almond Nougat" pitchFamily="2" charset="0"/>
                        </a:rPr>
                        <a:t>CCT:</a:t>
                      </a:r>
                      <a:r>
                        <a:rPr lang="es-ES" b="0" baseline="0" dirty="0">
                          <a:latin typeface="Almond Nougat" pitchFamily="2" charset="0"/>
                        </a:rPr>
                        <a:t> 05KJN0029q</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Nivel</a:t>
                      </a:r>
                      <a:r>
                        <a:rPr lang="es-ES" b="0">
                          <a:latin typeface="Almond Nougat" pitchFamily="2" charset="0"/>
                        </a:rPr>
                        <a:t>: Preescolar</a:t>
                      </a:r>
                      <a:endParaRPr lang="es-ES" b="0" dirty="0">
                        <a:latin typeface="Almond Nougat"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lang="es-ES" b="0" dirty="0">
                          <a:latin typeface="Almond Nougat" pitchFamily="2" charset="0"/>
                        </a:rPr>
                        <a:t>11 alumnos</a:t>
                      </a:r>
                    </a:p>
                  </a:txBody>
                  <a:tcPr>
                    <a:solidFill>
                      <a:schemeClr val="accent1">
                        <a:lumMod val="20000"/>
                        <a:lumOff val="80000"/>
                      </a:schemeClr>
                    </a:solidFill>
                  </a:tcPr>
                </a:tc>
                <a:tc>
                  <a:txBody>
                    <a:bodyPr/>
                    <a:lstStyle/>
                    <a:p>
                      <a:pPr algn="ctr"/>
                      <a:r>
                        <a:rPr lang="es-ES" b="0" dirty="0">
                          <a:latin typeface="Almond Nougat" pitchFamily="2" charset="0"/>
                        </a:rPr>
                        <a:t>1er grado: 1</a:t>
                      </a:r>
                    </a:p>
                  </a:txBody>
                  <a:tcPr>
                    <a:solidFill>
                      <a:schemeClr val="accent1">
                        <a:lumMod val="20000"/>
                        <a:lumOff val="80000"/>
                      </a:schemeClr>
                    </a:solidFill>
                  </a:tcPr>
                </a:tc>
                <a:tc>
                  <a:txBody>
                    <a:bodyPr/>
                    <a:lstStyle/>
                    <a:p>
                      <a:pPr algn="ctr"/>
                      <a:r>
                        <a:rPr lang="es-ES" b="0" dirty="0">
                          <a:latin typeface="Almond Nougat" pitchFamily="2" charset="0"/>
                        </a:rPr>
                        <a:t>2do</a:t>
                      </a:r>
                      <a:r>
                        <a:rPr lang="es-ES" b="0" baseline="0" dirty="0">
                          <a:latin typeface="Almond Nougat" pitchFamily="2" charset="0"/>
                        </a:rPr>
                        <a:t> grado: 5</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3er grado: 5</a:t>
                      </a:r>
                    </a:p>
                  </a:txBody>
                  <a:tcPr>
                    <a:solidFill>
                      <a:schemeClr val="accent1">
                        <a:lumMod val="20000"/>
                        <a:lumOff val="80000"/>
                      </a:schemeClr>
                    </a:solidFill>
                  </a:tcPr>
                </a:tc>
                <a:extLst>
                  <a:ext uri="{0D108BD9-81ED-4DB2-BD59-A6C34878D82A}">
                    <a16:rowId xmlns:a16="http://schemas.microsoft.com/office/drawing/2014/main" val="10001"/>
                  </a:ext>
                </a:extLst>
              </a:tr>
              <a:tr h="370840">
                <a:tc gridSpan="2">
                  <a:txBody>
                    <a:bodyPr/>
                    <a:lstStyle/>
                    <a:p>
                      <a:pPr algn="ctr"/>
                      <a:r>
                        <a:rPr lang="es-ES" b="0" dirty="0">
                          <a:latin typeface="Almond Nougat" pitchFamily="2" charset="0"/>
                        </a:rPr>
                        <a:t>Periodo</a:t>
                      </a:r>
                      <a:r>
                        <a:rPr lang="es-ES" b="0">
                          <a:latin typeface="Almond Nougat" pitchFamily="2" charset="0"/>
                        </a:rPr>
                        <a:t>:  03</a:t>
                      </a:r>
                      <a:r>
                        <a:rPr lang="es-ES" b="0" baseline="0">
                          <a:latin typeface="Almond Nougat" pitchFamily="2" charset="0"/>
                        </a:rPr>
                        <a:t> al 07 de Mayo </a:t>
                      </a:r>
                      <a:r>
                        <a:rPr lang="es-ES" b="0" baseline="0" dirty="0">
                          <a:latin typeface="Almond Nougat" pitchFamily="2" charset="0"/>
                        </a:rPr>
                        <a:t>2021</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gridSpan="2">
                  <a:txBody>
                    <a:bodyPr/>
                    <a:lstStyle/>
                    <a:p>
                      <a:pPr algn="ctr"/>
                      <a:r>
                        <a:rPr lang="es-ES" b="0" dirty="0">
                          <a:latin typeface="Almond Nougat" pitchFamily="2" charset="0"/>
                        </a:rPr>
                        <a:t>Ciclo escolar: 2020-2021</a:t>
                      </a: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643710259"/>
              </p:ext>
            </p:extLst>
          </p:nvPr>
        </p:nvGraphicFramePr>
        <p:xfrm>
          <a:off x="852262" y="2730257"/>
          <a:ext cx="7320138" cy="3280032"/>
        </p:xfrm>
        <a:graphic>
          <a:graphicData uri="http://schemas.openxmlformats.org/drawingml/2006/table">
            <a:tbl>
              <a:tblPr firstRow="1" bandRow="1">
                <a:tableStyleId>{C4B1156A-380E-4F78-BDF5-A606A8083BF9}</a:tableStyleId>
              </a:tblPr>
              <a:tblGrid>
                <a:gridCol w="1220023">
                  <a:extLst>
                    <a:ext uri="{9D8B030D-6E8A-4147-A177-3AD203B41FA5}">
                      <a16:colId xmlns:a16="http://schemas.microsoft.com/office/drawing/2014/main" val="20000"/>
                    </a:ext>
                  </a:extLst>
                </a:gridCol>
                <a:gridCol w="1220023">
                  <a:extLst>
                    <a:ext uri="{9D8B030D-6E8A-4147-A177-3AD203B41FA5}">
                      <a16:colId xmlns:a16="http://schemas.microsoft.com/office/drawing/2014/main" val="20001"/>
                    </a:ext>
                  </a:extLst>
                </a:gridCol>
                <a:gridCol w="1220023">
                  <a:extLst>
                    <a:ext uri="{9D8B030D-6E8A-4147-A177-3AD203B41FA5}">
                      <a16:colId xmlns:a16="http://schemas.microsoft.com/office/drawing/2014/main" val="20002"/>
                    </a:ext>
                  </a:extLst>
                </a:gridCol>
                <a:gridCol w="1220023">
                  <a:extLst>
                    <a:ext uri="{9D8B030D-6E8A-4147-A177-3AD203B41FA5}">
                      <a16:colId xmlns:a16="http://schemas.microsoft.com/office/drawing/2014/main" val="20003"/>
                    </a:ext>
                  </a:extLst>
                </a:gridCol>
                <a:gridCol w="1220023">
                  <a:extLst>
                    <a:ext uri="{9D8B030D-6E8A-4147-A177-3AD203B41FA5}">
                      <a16:colId xmlns:a16="http://schemas.microsoft.com/office/drawing/2014/main" val="20004"/>
                    </a:ext>
                  </a:extLst>
                </a:gridCol>
                <a:gridCol w="1220023">
                  <a:extLst>
                    <a:ext uri="{9D8B030D-6E8A-4147-A177-3AD203B41FA5}">
                      <a16:colId xmlns:a16="http://schemas.microsoft.com/office/drawing/2014/main" val="20005"/>
                    </a:ext>
                  </a:extLst>
                </a:gridCol>
              </a:tblGrid>
              <a:tr h="288032">
                <a:tc>
                  <a:txBody>
                    <a:bodyPr/>
                    <a:lstStyle/>
                    <a:p>
                      <a:pPr algn="ctr"/>
                      <a:r>
                        <a:rPr lang="es-ES" sz="1600" b="0" dirty="0">
                          <a:solidFill>
                            <a:schemeClr val="tx2">
                              <a:lumMod val="40000"/>
                              <a:lumOff val="60000"/>
                            </a:schemeClr>
                          </a:solidFill>
                          <a:latin typeface="Almond Nougat" pitchFamily="2" charset="0"/>
                        </a:rPr>
                        <a:t>TIEMPO</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LUNES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MARTES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MIERCOLES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JUEVES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VIERNES</a:t>
                      </a:r>
                    </a:p>
                  </a:txBody>
                  <a:tcPr>
                    <a:solidFill>
                      <a:schemeClr val="accent4">
                        <a:lumMod val="75000"/>
                      </a:schemeClr>
                    </a:solidFill>
                  </a:tcPr>
                </a:tc>
                <a:extLst>
                  <a:ext uri="{0D108BD9-81ED-4DB2-BD59-A6C34878D82A}">
                    <a16:rowId xmlns:a16="http://schemas.microsoft.com/office/drawing/2014/main" val="10000"/>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extLst>
                  <a:ext uri="{0D108BD9-81ED-4DB2-BD59-A6C34878D82A}">
                    <a16:rowId xmlns:a16="http://schemas.microsoft.com/office/drawing/2014/main" val="10001"/>
                  </a:ext>
                </a:extLst>
              </a:tr>
              <a:tr h="481152">
                <a:tc rowSpan="2">
                  <a:txBody>
                    <a:bodyPr/>
                    <a:lstStyle/>
                    <a:p>
                      <a:pPr algn="ctr"/>
                      <a:r>
                        <a:rPr lang="es-ES" sz="1400" b="0" dirty="0">
                          <a:solidFill>
                            <a:schemeClr val="tx1"/>
                          </a:solidFill>
                          <a:latin typeface="Arial Narrow" pitchFamily="34" charset="0"/>
                        </a:rPr>
                        <a:t>60 minutos</a:t>
                      </a:r>
                    </a:p>
                  </a:txBody>
                  <a:tcPr anchor="ctr">
                    <a:solidFill>
                      <a:schemeClr val="accent4">
                        <a:lumMod val="40000"/>
                        <a:lumOff val="60000"/>
                      </a:schemeClr>
                    </a:solidFill>
                  </a:tcPr>
                </a:tc>
                <a:tc>
                  <a:txBody>
                    <a:bodyPr/>
                    <a:lstStyle/>
                    <a:p>
                      <a:pPr algn="ctr"/>
                      <a:r>
                        <a:rPr lang="es-ES" sz="1400" dirty="0">
                          <a:latin typeface="CHERRY LIME" pitchFamily="2" charset="0"/>
                        </a:rPr>
                        <a:t>Educación socioemocional</a:t>
                      </a:r>
                    </a:p>
                  </a:txBody>
                  <a:tcPr anchor="ctr">
                    <a:solidFill>
                      <a:schemeClr val="accent4">
                        <a:lumMod val="40000"/>
                        <a:lumOff val="60000"/>
                      </a:schemeClr>
                    </a:solidFill>
                  </a:tcPr>
                </a:tc>
                <a:tc>
                  <a:txBody>
                    <a:bodyPr/>
                    <a:lstStyle/>
                    <a:p>
                      <a:pPr algn="ctr"/>
                      <a:r>
                        <a:rPr lang="es-ES" sz="1400" dirty="0">
                          <a:latin typeface="CHERRY LIME" pitchFamily="2" charset="0"/>
                        </a:rPr>
                        <a:t>Pensamiento</a:t>
                      </a:r>
                      <a:r>
                        <a:rPr lang="es-ES" sz="1400" baseline="0" dirty="0">
                          <a:latin typeface="CHERRY LIME" pitchFamily="2" charset="0"/>
                        </a:rPr>
                        <a:t> matemático</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a:t>
                      </a:r>
                    </a:p>
                  </a:txBody>
                  <a:tcPr anchor="ctr">
                    <a:solidFill>
                      <a:schemeClr val="accent4">
                        <a:lumMod val="40000"/>
                        <a:lumOff val="60000"/>
                      </a:schemeClr>
                    </a:solidFill>
                  </a:tcPr>
                </a:tc>
                <a:tc>
                  <a:txBody>
                    <a:bodyPr/>
                    <a:lstStyle/>
                    <a:p>
                      <a:pPr algn="ctr"/>
                      <a:r>
                        <a:rPr lang="es-ES" sz="1400" dirty="0">
                          <a:latin typeface="CHERRY LIME" pitchFamily="2" charset="0"/>
                        </a:rPr>
                        <a:t>Pensamiento matemático</a:t>
                      </a:r>
                    </a:p>
                  </a:txBody>
                  <a:tcPr anchor="ctr">
                    <a:solidFill>
                      <a:schemeClr val="accent4">
                        <a:lumMod val="40000"/>
                        <a:lumOff val="60000"/>
                      </a:schemeClr>
                    </a:solidFill>
                  </a:tcPr>
                </a:tc>
                <a:tc>
                  <a:txBody>
                    <a:bodyPr/>
                    <a:lstStyle/>
                    <a:p>
                      <a:pPr algn="ctr"/>
                      <a:r>
                        <a:rPr lang="es-ES" sz="1400" dirty="0">
                          <a:latin typeface="CHERRY LIME" pitchFamily="2" charset="0"/>
                        </a:rPr>
                        <a:t>Mundo natural y</a:t>
                      </a:r>
                      <a:r>
                        <a:rPr lang="es-ES" sz="1400" baseline="0" dirty="0">
                          <a:latin typeface="CHERRY LIME" pitchFamily="2" charset="0"/>
                        </a:rPr>
                        <a:t> social</a:t>
                      </a:r>
                      <a:endParaRPr lang="es-ES" sz="1400" dirty="0">
                        <a:latin typeface="CHERRY LIME" pitchFamily="2"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481152">
                <a:tc vMerge="1">
                  <a:txBody>
                    <a:bodyPr/>
                    <a:lstStyle/>
                    <a:p>
                      <a:endParaRPr lang="es-ES" dirty="0"/>
                    </a:p>
                  </a:txBody>
                  <a:tcP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tc>
                  <a:txBody>
                    <a:bodyPr/>
                    <a:lstStyle/>
                    <a:p>
                      <a:pPr algn="ctr"/>
                      <a:r>
                        <a:rPr lang="es-ES" sz="1400" dirty="0">
                          <a:latin typeface="CHERRY LIME" pitchFamily="2" charset="0"/>
                        </a:rPr>
                        <a:t>Mundo</a:t>
                      </a:r>
                      <a:r>
                        <a:rPr lang="es-ES" sz="1400" baseline="0" dirty="0">
                          <a:latin typeface="CHERRY LIME" pitchFamily="2" charset="0"/>
                        </a:rPr>
                        <a:t> natural y social</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Educación física</a:t>
                      </a: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 </a:t>
                      </a:r>
                    </a:p>
                  </a:txBody>
                  <a:tcPr anchor="ct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extLst>
                  <a:ext uri="{0D108BD9-81ED-4DB2-BD59-A6C34878D82A}">
                    <a16:rowId xmlns:a16="http://schemas.microsoft.com/office/drawing/2014/main" val="10003"/>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extLst>
                  <a:ext uri="{0D108BD9-81ED-4DB2-BD59-A6C34878D82A}">
                    <a16:rowId xmlns:a16="http://schemas.microsoft.com/office/drawing/2014/main" val="10004"/>
                  </a:ext>
                </a:extLst>
              </a:tr>
              <a:tr h="445392">
                <a:tc>
                  <a:txBody>
                    <a:bodyPr/>
                    <a:lstStyle/>
                    <a:p>
                      <a:pPr algn="ctr"/>
                      <a:r>
                        <a:rPr lang="es-ES" sz="1400" b="0" dirty="0">
                          <a:solidFill>
                            <a:schemeClr val="tx1"/>
                          </a:solidFill>
                          <a:latin typeface="Arial Narrow" pitchFamily="34" charset="0"/>
                        </a:rPr>
                        <a:t>5</a:t>
                      </a:r>
                      <a:r>
                        <a:rPr lang="es-ES" sz="1400" b="0" baseline="0" dirty="0">
                          <a:solidFill>
                            <a:schemeClr val="tx1"/>
                          </a:solidFill>
                          <a:latin typeface="Arial Narrow" pitchFamily="34" charset="0"/>
                        </a:rPr>
                        <a:t> </a:t>
                      </a:r>
                      <a:r>
                        <a:rPr lang="es-ES" sz="1400" b="0" dirty="0">
                          <a:solidFill>
                            <a:schemeClr val="tx1"/>
                          </a:solidFill>
                          <a:latin typeface="Arial Narrow" pitchFamily="34" charset="0"/>
                        </a:rPr>
                        <a:t>minutos</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456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s</a:t>
            </a:r>
            <a:r>
              <a:rPr lang="es-ES" sz="6000">
                <a:solidFill>
                  <a:srgbClr val="CC9900"/>
                </a:solidFill>
                <a:latin typeface="ADELIA" pitchFamily="50" charset="0"/>
              </a:rPr>
              <a:t>p</a:t>
            </a:r>
            <a:r>
              <a:rPr lang="es-ES" sz="6000">
                <a:solidFill>
                  <a:srgbClr val="92D050"/>
                </a:solidFill>
                <a:latin typeface="ADELIA" pitchFamily="50" charset="0"/>
              </a:rPr>
              <a:t>e</a:t>
            </a:r>
            <a:r>
              <a:rPr lang="es-ES" sz="6000">
                <a:solidFill>
                  <a:srgbClr val="00B0F0"/>
                </a:solidFill>
                <a:latin typeface="ADELIA" pitchFamily="50" charset="0"/>
              </a:rPr>
              <a:t>c</a:t>
            </a:r>
            <a:r>
              <a:rPr lang="es-ES" sz="6000">
                <a:solidFill>
                  <a:srgbClr val="7030A0"/>
                </a:solidFill>
                <a:latin typeface="ADELIA" pitchFamily="50" charset="0"/>
              </a:rPr>
              <a:t>i</a:t>
            </a:r>
            <a:r>
              <a:rPr lang="es-ES" sz="6000">
                <a:solidFill>
                  <a:srgbClr val="FF3399"/>
                </a:solidFill>
                <a:latin typeface="ADELIA" pitchFamily="50" charset="0"/>
              </a:rPr>
              <a:t>f</a:t>
            </a:r>
            <a:r>
              <a:rPr lang="es-ES" sz="6000">
                <a:solidFill>
                  <a:srgbClr val="FF0000"/>
                </a:solidFill>
                <a:latin typeface="ADELIA" pitchFamily="50" charset="0"/>
              </a:rPr>
              <a:t>i</a:t>
            </a:r>
            <a:r>
              <a:rPr lang="es-ES" sz="6000">
                <a:solidFill>
                  <a:srgbClr val="FFC000"/>
                </a:solidFill>
                <a:latin typeface="ADELIA" pitchFamily="50" charset="0"/>
              </a:rPr>
              <a:t>c</a:t>
            </a:r>
            <a:r>
              <a:rPr lang="es-ES" sz="6000">
                <a:solidFill>
                  <a:srgbClr val="CC9900"/>
                </a:solidFill>
                <a:latin typeface="ADELIA" pitchFamily="50" charset="0"/>
              </a:rPr>
              <a:t>a</a:t>
            </a:r>
            <a:r>
              <a:rPr lang="es-ES" sz="6000">
                <a:solidFill>
                  <a:srgbClr val="92D050"/>
                </a:solidFill>
                <a:latin typeface="ADELIA" pitchFamily="50" charset="0"/>
              </a:rPr>
              <a:t>c</a:t>
            </a:r>
            <a:r>
              <a:rPr lang="es-ES" sz="6000">
                <a:solidFill>
                  <a:srgbClr val="00B0F0"/>
                </a:solidFill>
                <a:latin typeface="ADELIA" pitchFamily="50" charset="0"/>
              </a:rPr>
              <a:t>i</a:t>
            </a:r>
            <a:r>
              <a:rPr lang="es-ES" sz="6000">
                <a:solidFill>
                  <a:srgbClr val="7030A0"/>
                </a:solidFill>
                <a:latin typeface="ADELIA" pitchFamily="50" charset="0"/>
              </a:rPr>
              <a:t>o</a:t>
            </a:r>
            <a:r>
              <a:rPr lang="es-ES" sz="6000">
                <a:solidFill>
                  <a:srgbClr val="FF3399"/>
                </a:solidFill>
                <a:latin typeface="ADELIA" pitchFamily="50" charset="0"/>
              </a:rPr>
              <a:t>n</a:t>
            </a:r>
            <a:r>
              <a:rPr lang="es-ES" sz="6000">
                <a:solidFill>
                  <a:srgbClr val="FF0000"/>
                </a:solidFill>
                <a:latin typeface="ADELIA" pitchFamily="50" charset="0"/>
              </a:rPr>
              <a:t>e</a:t>
            </a:r>
            <a:r>
              <a:rPr lang="es-ES" sz="6000">
                <a:solidFill>
                  <a:srgbClr val="FFC000"/>
                </a:solidFill>
                <a:latin typeface="ADELIA" pitchFamily="50" charset="0"/>
              </a:rPr>
              <a:t>s</a:t>
            </a:r>
            <a:endParaRPr lang="es-ES" sz="5000" dirty="0">
              <a:solidFill>
                <a:srgbClr val="FFC000"/>
              </a:solidFill>
              <a:latin typeface="ADELIA" pitchFamily="50" charset="0"/>
            </a:endParaRPr>
          </a:p>
        </p:txBody>
      </p:sp>
      <p:pic>
        <p:nvPicPr>
          <p:cNvPr id="6" name="Imagen 5">
            <a:extLst>
              <a:ext uri="{FF2B5EF4-FFF2-40B4-BE49-F238E27FC236}">
                <a16:creationId xmlns:a16="http://schemas.microsoft.com/office/drawing/2014/main" id="{3A9207F6-581E-480D-9A79-52D8B369299D}"/>
              </a:ext>
            </a:extLst>
          </p:cNvPr>
          <p:cNvPicPr>
            <a:picLocks noChangeAspect="1"/>
          </p:cNvPicPr>
          <p:nvPr/>
        </p:nvPicPr>
        <p:blipFill rotWithShape="1">
          <a:blip r:embed="rId3"/>
          <a:srcRect l="27163" t="21987" r="27551" b="20586"/>
          <a:stretch/>
        </p:blipFill>
        <p:spPr>
          <a:xfrm>
            <a:off x="971600" y="1414712"/>
            <a:ext cx="7128792" cy="5254648"/>
          </a:xfrm>
          <a:prstGeom prst="rect">
            <a:avLst/>
          </a:prstGeom>
        </p:spPr>
      </p:pic>
    </p:spTree>
    <p:extLst>
      <p:ext uri="{BB962C8B-B14F-4D97-AF65-F5344CB8AC3E}">
        <p14:creationId xmlns:p14="http://schemas.microsoft.com/office/powerpoint/2010/main" val="163723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D362D88F-AC1F-4C8A-BBA2-B1FEF8C9F1D8}"/>
              </a:ext>
            </a:extLst>
          </p:cNvPr>
          <p:cNvPicPr>
            <a:picLocks noChangeAspect="1"/>
          </p:cNvPicPr>
          <p:nvPr/>
        </p:nvPicPr>
        <p:blipFill rotWithShape="1">
          <a:blip r:embed="rId3"/>
          <a:srcRect l="26375" t="16384" r="27162" b="9380"/>
          <a:stretch/>
        </p:blipFill>
        <p:spPr>
          <a:xfrm>
            <a:off x="342680" y="332656"/>
            <a:ext cx="8333776" cy="6386627"/>
          </a:xfrm>
          <a:prstGeom prst="rect">
            <a:avLst/>
          </a:prstGeom>
        </p:spPr>
      </p:pic>
    </p:spTree>
    <p:extLst>
      <p:ext uri="{BB962C8B-B14F-4D97-AF65-F5344CB8AC3E}">
        <p14:creationId xmlns:p14="http://schemas.microsoft.com/office/powerpoint/2010/main" val="407659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52128" y="44624"/>
            <a:ext cx="817240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dirty="0" err="1">
                <a:solidFill>
                  <a:srgbClr val="FF0000"/>
                </a:solidFill>
                <a:latin typeface="ADELIA" pitchFamily="50" charset="0"/>
              </a:rPr>
              <a:t>a</a:t>
            </a:r>
            <a:r>
              <a:rPr lang="es-ES" sz="6000" dirty="0" err="1">
                <a:solidFill>
                  <a:srgbClr val="FFC000"/>
                </a:solidFill>
                <a:latin typeface="ADELIA" pitchFamily="50" charset="0"/>
              </a:rPr>
              <a:t>C</a:t>
            </a:r>
            <a:r>
              <a:rPr lang="es-ES" sz="6000" dirty="0" err="1">
                <a:solidFill>
                  <a:srgbClr val="CC9900"/>
                </a:solidFill>
                <a:latin typeface="ADELIA" pitchFamily="50" charset="0"/>
              </a:rPr>
              <a:t>T</a:t>
            </a:r>
            <a:r>
              <a:rPr lang="es-ES" sz="6000" dirty="0" err="1">
                <a:solidFill>
                  <a:srgbClr val="92D050"/>
                </a:solidFill>
                <a:latin typeface="ADELIA" pitchFamily="50" charset="0"/>
              </a:rPr>
              <a:t>I</a:t>
            </a:r>
            <a:r>
              <a:rPr lang="es-ES" sz="6000" dirty="0" err="1">
                <a:solidFill>
                  <a:srgbClr val="00B0F0"/>
                </a:solidFill>
                <a:latin typeface="ADELIA" pitchFamily="50" charset="0"/>
              </a:rPr>
              <a:t>V</a:t>
            </a:r>
            <a:r>
              <a:rPr lang="es-ES" sz="6000" dirty="0" err="1">
                <a:solidFill>
                  <a:srgbClr val="7030A0"/>
                </a:solidFill>
                <a:latin typeface="ADELIA" pitchFamily="50" charset="0"/>
              </a:rPr>
              <a:t>I</a:t>
            </a:r>
            <a:r>
              <a:rPr lang="es-ES" sz="6000" dirty="0" err="1">
                <a:solidFill>
                  <a:srgbClr val="FF3399"/>
                </a:solidFill>
                <a:latin typeface="ADELIA" pitchFamily="50" charset="0"/>
              </a:rPr>
              <a:t>D</a:t>
            </a:r>
            <a:r>
              <a:rPr lang="es-ES" sz="6000" dirty="0" err="1">
                <a:solidFill>
                  <a:srgbClr val="FF0000"/>
                </a:solidFill>
                <a:latin typeface="ADELIA" pitchFamily="50" charset="0"/>
              </a:rPr>
              <a:t>A</a:t>
            </a:r>
            <a:r>
              <a:rPr lang="es-ES" sz="6000" dirty="0" err="1">
                <a:solidFill>
                  <a:srgbClr val="FFC000"/>
                </a:solidFill>
                <a:latin typeface="ADELIA" pitchFamily="50" charset="0"/>
              </a:rPr>
              <a:t>D</a:t>
            </a:r>
            <a:r>
              <a:rPr lang="es-ES" sz="6000" dirty="0" err="1">
                <a:solidFill>
                  <a:srgbClr val="CC9900"/>
                </a:solidFill>
                <a:latin typeface="ADELIA" pitchFamily="50" charset="0"/>
              </a:rPr>
              <a:t>E</a:t>
            </a:r>
            <a:r>
              <a:rPr lang="es-ES" sz="6000" dirty="0" err="1">
                <a:solidFill>
                  <a:srgbClr val="92D050"/>
                </a:solidFill>
                <a:latin typeface="ADELIA" pitchFamily="50" charset="0"/>
              </a:rPr>
              <a:t>S</a:t>
            </a:r>
            <a:endParaRPr lang="es-ES" sz="5400" dirty="0">
              <a:solidFill>
                <a:srgbClr val="92D050"/>
              </a:solidFill>
              <a:latin typeface="ADELIA" pitchFamily="50"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543944385"/>
              </p:ext>
            </p:extLst>
          </p:nvPr>
        </p:nvGraphicFramePr>
        <p:xfrm>
          <a:off x="287523" y="908720"/>
          <a:ext cx="8568953" cy="6313093"/>
        </p:xfrm>
        <a:graphic>
          <a:graphicData uri="http://schemas.openxmlformats.org/drawingml/2006/table">
            <a:tbl>
              <a:tblPr firstRow="1" bandRow="1">
                <a:tableStyleId>{0505E3EF-67EA-436B-97B2-0124C06EBD24}</a:tableStyleId>
              </a:tblPr>
              <a:tblGrid>
                <a:gridCol w="485036">
                  <a:extLst>
                    <a:ext uri="{9D8B030D-6E8A-4147-A177-3AD203B41FA5}">
                      <a16:colId xmlns:a16="http://schemas.microsoft.com/office/drawing/2014/main" val="20000"/>
                    </a:ext>
                  </a:extLst>
                </a:gridCol>
                <a:gridCol w="739100">
                  <a:extLst>
                    <a:ext uri="{9D8B030D-6E8A-4147-A177-3AD203B41FA5}">
                      <a16:colId xmlns:a16="http://schemas.microsoft.com/office/drawing/2014/main" val="20001"/>
                    </a:ext>
                  </a:extLst>
                </a:gridCol>
                <a:gridCol w="7344817">
                  <a:extLst>
                    <a:ext uri="{9D8B030D-6E8A-4147-A177-3AD203B41FA5}">
                      <a16:colId xmlns:a16="http://schemas.microsoft.com/office/drawing/2014/main" val="20002"/>
                    </a:ext>
                  </a:extLst>
                </a:gridCol>
              </a:tblGrid>
              <a:tr h="442329">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1268196">
                <a:tc rowSpan="2">
                  <a:txBody>
                    <a:bodyPr/>
                    <a:lstStyle/>
                    <a:p>
                      <a:pPr algn="ctr"/>
                      <a:r>
                        <a:rPr lang="es-ES" sz="1400" b="0">
                          <a:latin typeface="Comic Sans MS" pitchFamily="66" charset="0"/>
                          <a:cs typeface="Arial" pitchFamily="34" charset="0"/>
                        </a:rPr>
                        <a:t>LUNES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Platique con su hijo sobre las acciones o hechos que él observa en casa, pregúntele: ¿por qué existen discusiones con los miembros de la familia?, ¿en qué acciones les cuesta trabajo ponerse de acuerdo?, ¿cuáles son las tareas de cada integrante en el hogar? y ¿cómo puede ayudar a que estas situaciones se resuelvan o no se presenten? Por ejemplo, el niño puede ayudar a recoger sus juguetes, a no tirar basura al piso, hacer su tarea, elegir un programa de televisión que no solo le guste a él, escoger un juego para todos. Platiquen sobre las soluciones que pueden establecer para el resto de los temas planteados durante la plática.</a:t>
                      </a:r>
                      <a:endParaRPr lang="es-ES" sz="1200" dirty="0">
                        <a:latin typeface="+mn-lt"/>
                      </a:endParaRPr>
                    </a:p>
                  </a:txBody>
                  <a:tcPr/>
                </a:tc>
                <a:extLst>
                  <a:ext uri="{0D108BD9-81ED-4DB2-BD59-A6C34878D82A}">
                    <a16:rowId xmlns:a16="http://schemas.microsoft.com/office/drawing/2014/main" val="10001"/>
                  </a:ext>
                </a:extLst>
              </a:tr>
              <a:tr h="487768">
                <a:tc vMerge="1">
                  <a:txBody>
                    <a:bodyPr/>
                    <a:lstStyle/>
                    <a:p>
                      <a:endParaRPr lang="es-MX"/>
                    </a:p>
                  </a:txBody>
                  <a:tcPr/>
                </a:tc>
                <a:tc vMerge="1">
                  <a:txBody>
                    <a:bodyPr/>
                    <a:lstStyle/>
                    <a:p>
                      <a:endParaRPr lang="es-MX"/>
                    </a:p>
                  </a:txBody>
                  <a:tcPr/>
                </a:tc>
                <a:tc>
                  <a:txBody>
                    <a:bodyPr/>
                    <a:lstStyle/>
                    <a:p>
                      <a:r>
                        <a:rPr lang="es-MX" sz="1200"/>
                        <a:t>Invite a su hijo a hacer pulseras y collares con materiales naturales como flores o semillas que tengan en casa; pueden apoyarse de un hilo o listón e inventar diferentes combinaciones y tamaños, al final jueguen a modelarlos.</a:t>
                      </a:r>
                      <a:endParaRPr lang="es-ES" sz="1200" dirty="0">
                        <a:latin typeface="+mn-lt"/>
                      </a:endParaRPr>
                    </a:p>
                  </a:txBody>
                  <a:tcPr/>
                </a:tc>
                <a:extLst>
                  <a:ext uri="{0D108BD9-81ED-4DB2-BD59-A6C34878D82A}">
                    <a16:rowId xmlns:a16="http://schemas.microsoft.com/office/drawing/2014/main" val="1647384967"/>
                  </a:ext>
                </a:extLst>
              </a:tr>
              <a:tr h="409105">
                <a:tc rowSpan="2">
                  <a:txBody>
                    <a:bodyPr/>
                    <a:lstStyle/>
                    <a:p>
                      <a:pPr algn="ctr"/>
                      <a:r>
                        <a:rPr lang="es-ES" sz="1400" b="0">
                          <a:latin typeface="Comic Sans MS" pitchFamily="66" charset="0"/>
                          <a:cs typeface="Arial" pitchFamily="34" charset="0"/>
                        </a:rPr>
                        <a:t>MARTES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Ayude a su hijo a realizar el ejercicio de la página 53 del Libro de la Maestra Pati: • Preescolar 1. Niños entre 3 y 4 años. • Preescolar 2. Niños entre 4 y 5 años. • Preescolar 3. Niños entre 5 y 6 años.</a:t>
                      </a:r>
                      <a:endParaRPr lang="es-ES" sz="1200" dirty="0">
                        <a:latin typeface="+mn-lt"/>
                      </a:endParaRPr>
                    </a:p>
                  </a:txBody>
                  <a:tcPr/>
                </a:tc>
                <a:extLst>
                  <a:ext uri="{0D108BD9-81ED-4DB2-BD59-A6C34878D82A}">
                    <a16:rowId xmlns:a16="http://schemas.microsoft.com/office/drawing/2014/main" val="10003"/>
                  </a:ext>
                </a:extLst>
              </a:tr>
              <a:tr h="613229">
                <a:tc vMerge="1">
                  <a:txBody>
                    <a:bodyPr/>
                    <a:lstStyle/>
                    <a:p>
                      <a:endParaRPr lang="es-MX"/>
                    </a:p>
                  </a:txBody>
                  <a:tcPr/>
                </a:tc>
                <a:tc vMerge="1">
                  <a:txBody>
                    <a:bodyPr/>
                    <a:lstStyle/>
                    <a:p>
                      <a:endParaRPr lang="es-MX"/>
                    </a:p>
                  </a:txBody>
                  <a:tcPr/>
                </a:tc>
                <a:tc>
                  <a:txBody>
                    <a:bodyPr/>
                    <a:lstStyle/>
                    <a:p>
                      <a:r>
                        <a:rPr lang="es-MX" sz="1200"/>
                        <a:t>Pídale a su hijo que elija a un miembro de la familia o de la comunidad (de preferencia un adulto mayor), para realizar una entrevista, en la que deberá plantear las siguientes preguntas: ¿cuál es su nombre completo?, ¿qué edad tiene?, ¿cuáles son los juegos que recuerda de su infancia y cómo se jugaban?, ¿cuál era su juego preferido?, ¿cómo eran sus juguetes?, ¿cómo se vestían en su juventud?, ¿en qué ha cambiado la ropa?, ¿cómo era la comida en su niñez?, ¿qué es lo que más le gustaba comer? Apoye a su hijo para que durante la entrevista esté atento, mientras que usted anota las respuestas en una hoja o en el cuaderno de su hijo. Después, pídale a su hijo que en una hoja haga un dibujo de lo que más le haya llamado la atención sobre las respuestas de la persona entrevistada.</a:t>
                      </a:r>
                      <a:endParaRPr lang="es-ES" sz="1200" dirty="0">
                        <a:latin typeface="+mn-lt"/>
                      </a:endParaRPr>
                    </a:p>
                  </a:txBody>
                  <a:tcPr/>
                </a:tc>
                <a:extLst>
                  <a:ext uri="{0D108BD9-81ED-4DB2-BD59-A6C34878D82A}">
                    <a16:rowId xmlns:a16="http://schemas.microsoft.com/office/drawing/2014/main" val="3464753143"/>
                  </a:ext>
                </a:extLst>
              </a:tr>
              <a:tr h="589064">
                <a:tc rowSpan="2">
                  <a:txBody>
                    <a:bodyPr/>
                    <a:lstStyle/>
                    <a:p>
                      <a:pPr algn="ctr"/>
                      <a:r>
                        <a:rPr lang="es-ES"/>
                        <a:t>MIERCOLES</a:t>
                      </a:r>
                      <a:endParaRPr lang="es-ES" dirty="0"/>
                    </a:p>
                  </a:txBody>
                  <a:tcPr vert="vert270"/>
                </a:tc>
                <a:tc rowSpan="2">
                  <a:txBody>
                    <a:bodyPr/>
                    <a:lstStyle/>
                    <a:p>
                      <a:pPr algn="ctr"/>
                      <a:r>
                        <a:rPr lang="es-ES"/>
                        <a:t>60 min.</a:t>
                      </a:r>
                      <a:endParaRPr lang="es-ES" dirty="0"/>
                    </a:p>
                  </a:txBody>
                  <a:tcPr vert="vert270" anchor="ctr"/>
                </a:tc>
                <a:tc>
                  <a:txBody>
                    <a:bodyPr/>
                    <a:lstStyle/>
                    <a:p>
                      <a:r>
                        <a:rPr lang="es-MX" sz="1200"/>
                        <a:t>Hagan juntos una historia de un personaje de la comunidad, pueden describir sucesos reales o imaginarios: cómo es o fue, qué le pasó, en qué lugar sucedieron los hechos, cómo sucedió lo que quieren contar (que va primero, después y final). Comenten qué implicó realizar la historia, qué sentimientos provocó mientras la construían y cómo se sintieron al tenerla terminada.</a:t>
                      </a:r>
                      <a:endParaRPr lang="es-ES" sz="1200" dirty="0">
                        <a:latin typeface="+mn-lt"/>
                      </a:endParaRPr>
                    </a:p>
                  </a:txBody>
                  <a:tcPr/>
                </a:tc>
                <a:extLst>
                  <a:ext uri="{0D108BD9-81ED-4DB2-BD59-A6C34878D82A}">
                    <a16:rowId xmlns:a16="http://schemas.microsoft.com/office/drawing/2014/main" val="2948622891"/>
                  </a:ext>
                </a:extLst>
              </a:tr>
              <a:tr h="589064">
                <a:tc vMerge="1">
                  <a:txBody>
                    <a:bodyPr/>
                    <a:lstStyle/>
                    <a:p>
                      <a:endParaRPr lang="es-MX"/>
                    </a:p>
                  </a:txBody>
                  <a:tcPr/>
                </a:tc>
                <a:tc vMerge="1">
                  <a:txBody>
                    <a:bodyPr/>
                    <a:lstStyle/>
                    <a:p>
                      <a:endParaRPr lang="es-MX"/>
                    </a:p>
                  </a:txBody>
                  <a:tcPr/>
                </a:tc>
                <a:tc>
                  <a:txBody>
                    <a:bodyPr/>
                    <a:lstStyle/>
                    <a:p>
                      <a:r>
                        <a:rPr lang="es-MX"/>
                        <a:t>Realicen un rally en su casa. Previamente dibujen distintos desafíos que deberán lograr trabajando en equipo. Por ejemplo: realizar 10 sentadillas, pueden ser la mitad cada uno, o bien, uno hace las sentadillas y el otro las cuenta. En el siguiente desafío pueden intercambiar los papeles, para que ambos tengan la misma oportunidad de participar.</a:t>
                      </a:r>
                      <a:endParaRPr lang="es-ES" dirty="0"/>
                    </a:p>
                  </a:txBody>
                  <a:tcPr/>
                </a:tc>
                <a:extLst>
                  <a:ext uri="{0D108BD9-81ED-4DB2-BD59-A6C34878D82A}">
                    <a16:rowId xmlns:a16="http://schemas.microsoft.com/office/drawing/2014/main" val="1389798432"/>
                  </a:ext>
                </a:extLst>
              </a:tr>
            </a:tbl>
          </a:graphicData>
        </a:graphic>
      </p:graphicFrame>
    </p:spTree>
    <p:extLst>
      <p:ext uri="{BB962C8B-B14F-4D97-AF65-F5344CB8AC3E}">
        <p14:creationId xmlns:p14="http://schemas.microsoft.com/office/powerpoint/2010/main" val="14659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3186296512"/>
              </p:ext>
            </p:extLst>
          </p:nvPr>
        </p:nvGraphicFramePr>
        <p:xfrm>
          <a:off x="395536" y="1051560"/>
          <a:ext cx="8280920" cy="4225929"/>
        </p:xfrm>
        <a:graphic>
          <a:graphicData uri="http://schemas.openxmlformats.org/drawingml/2006/table">
            <a:tbl>
              <a:tblPr firstRow="1" bandRow="1">
                <a:tableStyleId>{0505E3EF-67EA-436B-97B2-0124C06EBD24}</a:tableStyleId>
              </a:tblPr>
              <a:tblGrid>
                <a:gridCol w="468732">
                  <a:extLst>
                    <a:ext uri="{9D8B030D-6E8A-4147-A177-3AD203B41FA5}">
                      <a16:colId xmlns:a16="http://schemas.microsoft.com/office/drawing/2014/main" val="20000"/>
                    </a:ext>
                  </a:extLst>
                </a:gridCol>
                <a:gridCol w="683396">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tblGrid>
              <a:tr h="460856">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835288">
                <a:tc rowSpan="2">
                  <a:txBody>
                    <a:bodyPr/>
                    <a:lstStyle/>
                    <a:p>
                      <a:pPr algn="ctr"/>
                      <a:r>
                        <a:rPr lang="es-ES" sz="1400" b="0" baseline="0">
                          <a:latin typeface="Comic Sans MS" pitchFamily="66" charset="0"/>
                          <a:cs typeface="Arial" pitchFamily="34" charset="0"/>
                        </a:rPr>
                        <a:t>JUEVES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Ayude a su hijo a realizar el ejercicio de la página 52 del Libro de la Maestra Pati: • Preescolar 1. Niños entre 3 y 4 años. • Preescolar 2. Niños entre 4 y 5 años. • Preescolar 3. Niños entre 5 y 6 años.</a:t>
                      </a:r>
                    </a:p>
                  </a:txBody>
                  <a:tcPr/>
                </a:tc>
                <a:extLst>
                  <a:ext uri="{0D108BD9-81ED-4DB2-BD59-A6C34878D82A}">
                    <a16:rowId xmlns:a16="http://schemas.microsoft.com/office/drawing/2014/main" val="10001"/>
                  </a:ext>
                </a:extLst>
              </a:tr>
              <a:tr h="864096">
                <a:tc vMerge="1">
                  <a:txBody>
                    <a:bodyPr/>
                    <a:lstStyle/>
                    <a:p>
                      <a:endParaRPr lang="es-MX"/>
                    </a:p>
                  </a:txBody>
                  <a:tcPr/>
                </a:tc>
                <a:tc vMerge="1">
                  <a:txBody>
                    <a:bodyPr/>
                    <a:lstStyle/>
                    <a:p>
                      <a:endParaRPr lang="es-MX"/>
                    </a:p>
                  </a:txBody>
                  <a:tcPr/>
                </a:tc>
                <a:tc>
                  <a:txBody>
                    <a:bodyPr/>
                    <a:lstStyle/>
                    <a:p>
                      <a:r>
                        <a:rPr lang="es-MX" sz="1200"/>
                        <a:t>Invite a su hijo a crear su propia historia a partir de lo que observan en una imagen de un libro, puede ser de la colección Mira un Cuento o una revista que tenga en casa. Pregúntele: ¿cómo comienza la historia?, ¿qué características tiene el personaje de tu historia?, ¿cómo es el lugar donde sucede la historia?, ¿qué sucede en ese lugar?, ¿cómo finaliza la historia? Una vez que termine la historia, pónganle un título.</a:t>
                      </a:r>
                    </a:p>
                  </a:txBody>
                  <a:tcPr/>
                </a:tc>
                <a:extLst>
                  <a:ext uri="{0D108BD9-81ED-4DB2-BD59-A6C34878D82A}">
                    <a16:rowId xmlns:a16="http://schemas.microsoft.com/office/drawing/2014/main" val="1078770123"/>
                  </a:ext>
                </a:extLst>
              </a:tr>
              <a:tr h="511209">
                <a:tc rowSpan="2">
                  <a:txBody>
                    <a:bodyPr/>
                    <a:lstStyle/>
                    <a:p>
                      <a:pPr algn="ctr"/>
                      <a:r>
                        <a:rPr lang="es-ES" sz="1400" b="0" baseline="0">
                          <a:latin typeface="Comic Sans MS" pitchFamily="66" charset="0"/>
                          <a:cs typeface="Arial" pitchFamily="34" charset="0"/>
                        </a:rPr>
                        <a:t>VIERNES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Platique con su hijo sobre cómo han cambiado las formas de vivir desde que usted era niño hasta la actualidad; coméntele diversos ejemplos sobre utensilios, artefactos y herramientas de su hogar, o medios de transporte que antes eran distintos, y resalte la manera como los cambios han facilitado la vida y las tareas del trabajo y del hogar. Por ejemplo, ahora con el uso de la licuadora, es más rápido triturar los alimentos para preparar un platillo o bebida. Pídale a su hijo que realice un cuadro en donde se puedan observar los cambios de al menos dos artefactos; puede utilizar recortes, dibujos u otros materiales a su alcance.</a:t>
                      </a:r>
                    </a:p>
                    <a:p>
                      <a:r>
                        <a:rPr lang="es-MX" sz="1200"/>
                        <a:t> Ejemplos: Antes   Ahora El molcajete La licuadora Lavar en piedra Lavar en lavadero o en lavadora Cocinar en el fogón Cocinar en la estuf</a:t>
                      </a:r>
                      <a:endParaRPr lang="es-ES" sz="1200" dirty="0">
                        <a:latin typeface="+mn-lt"/>
                      </a:endParaRPr>
                    </a:p>
                  </a:txBody>
                  <a:tcPr/>
                </a:tc>
                <a:extLst>
                  <a:ext uri="{0D108BD9-81ED-4DB2-BD59-A6C34878D82A}">
                    <a16:rowId xmlns:a16="http://schemas.microsoft.com/office/drawing/2014/main" val="10003"/>
                  </a:ext>
                </a:extLst>
              </a:tr>
              <a:tr h="511209">
                <a:tc vMerge="1">
                  <a:txBody>
                    <a:bodyPr/>
                    <a:lstStyle/>
                    <a:p>
                      <a:endParaRPr lang="es-MX"/>
                    </a:p>
                  </a:txBody>
                  <a:tcPr/>
                </a:tc>
                <a:tc vMerge="1">
                  <a:txBody>
                    <a:bodyPr/>
                    <a:lstStyle/>
                    <a:p>
                      <a:endParaRPr lang="es-MX"/>
                    </a:p>
                  </a:txBody>
                  <a:tcPr/>
                </a:tc>
                <a:tc>
                  <a:txBody>
                    <a:bodyPr/>
                    <a:lstStyle/>
                    <a:p>
                      <a:r>
                        <a:rPr lang="es-MX" sz="1200"/>
                        <a:t>Juegue con su hijo a hacer sonidos con el cuerpo como: chiflar, aplaudir, mover los pies, tronar los dedos; intercalen los sonidos y al final realicen una secuencia con estos sonidos, moviendo su cuerpo.</a:t>
                      </a:r>
                      <a:endParaRPr lang="es-ES" sz="1200" dirty="0">
                        <a:latin typeface="+mn-lt"/>
                      </a:endParaRPr>
                    </a:p>
                  </a:txBody>
                  <a:tcPr/>
                </a:tc>
                <a:extLst>
                  <a:ext uri="{0D108BD9-81ED-4DB2-BD59-A6C34878D82A}">
                    <a16:rowId xmlns:a16="http://schemas.microsoft.com/office/drawing/2014/main" val="2093235118"/>
                  </a:ext>
                </a:extLst>
              </a:tr>
            </a:tbl>
          </a:graphicData>
        </a:graphic>
      </p:graphicFrame>
    </p:spTree>
    <p:extLst>
      <p:ext uri="{BB962C8B-B14F-4D97-AF65-F5344CB8AC3E}">
        <p14:creationId xmlns:p14="http://schemas.microsoft.com/office/powerpoint/2010/main" val="38034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253097"/>
            <a:ext cx="817240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v</a:t>
            </a:r>
            <a:r>
              <a:rPr lang="es-ES" sz="6000">
                <a:solidFill>
                  <a:srgbClr val="CC9900"/>
                </a:solidFill>
                <a:latin typeface="ADELIA" pitchFamily="50" charset="0"/>
              </a:rPr>
              <a:t>a</a:t>
            </a:r>
            <a:r>
              <a:rPr lang="es-ES" sz="6000">
                <a:solidFill>
                  <a:srgbClr val="92D050"/>
                </a:solidFill>
                <a:latin typeface="ADELIA" pitchFamily="50" charset="0"/>
              </a:rPr>
              <a:t>l</a:t>
            </a:r>
            <a:r>
              <a:rPr lang="es-ES" sz="6000">
                <a:solidFill>
                  <a:srgbClr val="00B0F0"/>
                </a:solidFill>
                <a:latin typeface="ADELIA" pitchFamily="50" charset="0"/>
              </a:rPr>
              <a:t>u</a:t>
            </a:r>
            <a:r>
              <a:rPr lang="es-ES" sz="6000">
                <a:solidFill>
                  <a:srgbClr val="7030A0"/>
                </a:solidFill>
                <a:latin typeface="ADELIA" pitchFamily="50" charset="0"/>
              </a:rPr>
              <a:t>a</a:t>
            </a:r>
            <a:r>
              <a:rPr lang="es-ES" sz="6000">
                <a:solidFill>
                  <a:srgbClr val="FF3399"/>
                </a:solidFill>
                <a:latin typeface="ADELIA" pitchFamily="50" charset="0"/>
              </a:rPr>
              <a:t>c</a:t>
            </a:r>
            <a:r>
              <a:rPr lang="es-ES" sz="6000">
                <a:solidFill>
                  <a:srgbClr val="FF0000"/>
                </a:solidFill>
                <a:latin typeface="ADELIA" pitchFamily="50" charset="0"/>
              </a:rPr>
              <a:t>i</a:t>
            </a:r>
            <a:r>
              <a:rPr lang="es-ES" sz="6000">
                <a:solidFill>
                  <a:srgbClr val="FFC000"/>
                </a:solidFill>
                <a:latin typeface="ADELIA" pitchFamily="50" charset="0"/>
              </a:rPr>
              <a:t>o</a:t>
            </a:r>
            <a:r>
              <a:rPr lang="es-ES" sz="6000">
                <a:solidFill>
                  <a:srgbClr val="CC9900"/>
                </a:solidFill>
                <a:latin typeface="ADELIA" pitchFamily="50" charset="0"/>
              </a:rPr>
              <a:t>n</a:t>
            </a:r>
            <a:endParaRPr lang="es-ES" sz="5400" dirty="0">
              <a:solidFill>
                <a:srgbClr val="92D050"/>
              </a:solidFill>
              <a:latin typeface="ADELIA" pitchFamily="50" charset="0"/>
            </a:endParaRPr>
          </a:p>
        </p:txBody>
      </p:sp>
      <p:graphicFrame>
        <p:nvGraphicFramePr>
          <p:cNvPr id="7" name="Marcador de contenido 3">
            <a:extLst>
              <a:ext uri="{FF2B5EF4-FFF2-40B4-BE49-F238E27FC236}">
                <a16:creationId xmlns:a16="http://schemas.microsoft.com/office/drawing/2014/main" id="{B45B677F-0D3C-4934-905B-91C3FF98D7AD}"/>
              </a:ext>
            </a:extLst>
          </p:cNvPr>
          <p:cNvGraphicFramePr>
            <a:graphicFrameLocks/>
          </p:cNvGraphicFramePr>
          <p:nvPr>
            <p:extLst>
              <p:ext uri="{D42A27DB-BD31-4B8C-83A1-F6EECF244321}">
                <p14:modId xmlns:p14="http://schemas.microsoft.com/office/powerpoint/2010/main" val="708111303"/>
              </p:ext>
            </p:extLst>
          </p:nvPr>
        </p:nvGraphicFramePr>
        <p:xfrm>
          <a:off x="539552" y="1339322"/>
          <a:ext cx="8424936" cy="793534"/>
        </p:xfrm>
        <a:graphic>
          <a:graphicData uri="http://schemas.openxmlformats.org/drawingml/2006/table">
            <a:tbl>
              <a:tblPr firstRow="1" firstCol="1" bandRow="1"/>
              <a:tblGrid>
                <a:gridCol w="8424936">
                  <a:extLst>
                    <a:ext uri="{9D8B030D-6E8A-4147-A177-3AD203B41FA5}">
                      <a16:colId xmlns:a16="http://schemas.microsoft.com/office/drawing/2014/main" val="494362945"/>
                    </a:ext>
                  </a:extLst>
                </a:gridCol>
              </a:tblGrid>
              <a:tr h="26046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Campo formativo/área de desarrollo: Pensamiento matematico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57911539"/>
                  </a:ext>
                </a:extLst>
              </a:tr>
              <a:tr h="5330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Aprendizaje esperado: </a:t>
                      </a:r>
                      <a:r>
                        <a:rPr lang="es-MX" sz="1600"/>
                        <a:t>Maneja el conteo en diversas situaciones y establece la relación uno a uno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51231955"/>
                  </a:ext>
                </a:extLst>
              </a:tr>
            </a:tbl>
          </a:graphicData>
        </a:graphic>
      </p:graphicFrame>
      <p:graphicFrame>
        <p:nvGraphicFramePr>
          <p:cNvPr id="8" name="Tabla 7">
            <a:extLst>
              <a:ext uri="{FF2B5EF4-FFF2-40B4-BE49-F238E27FC236}">
                <a16:creationId xmlns:a16="http://schemas.microsoft.com/office/drawing/2014/main" id="{D2AE4B9F-6193-4209-81F2-1BD36D03DC58}"/>
              </a:ext>
            </a:extLst>
          </p:cNvPr>
          <p:cNvGraphicFramePr>
            <a:graphicFrameLocks noGrp="1"/>
          </p:cNvGraphicFramePr>
          <p:nvPr>
            <p:extLst>
              <p:ext uri="{D42A27DB-BD31-4B8C-83A1-F6EECF244321}">
                <p14:modId xmlns:p14="http://schemas.microsoft.com/office/powerpoint/2010/main" val="4048575241"/>
              </p:ext>
            </p:extLst>
          </p:nvPr>
        </p:nvGraphicFramePr>
        <p:xfrm>
          <a:off x="539551" y="2611941"/>
          <a:ext cx="8405629" cy="1244044"/>
        </p:xfrm>
        <a:graphic>
          <a:graphicData uri="http://schemas.openxmlformats.org/drawingml/2006/table">
            <a:tbl>
              <a:tblPr firstRow="1" firstCol="1" bandRow="1"/>
              <a:tblGrid>
                <a:gridCol w="8405629">
                  <a:extLst>
                    <a:ext uri="{9D8B030D-6E8A-4147-A177-3AD203B41FA5}">
                      <a16:colId xmlns:a16="http://schemas.microsoft.com/office/drawing/2014/main" val="2201233910"/>
                    </a:ext>
                  </a:extLst>
                </a:gridCol>
              </a:tblGrid>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Indicadores: (se redactan en base al aprendizaje esperado)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6518335"/>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Identificalos numero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9105123"/>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Menciona con conteo consecutivo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28388679"/>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Establece la relacion 1 a 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1004971"/>
                  </a:ext>
                </a:extLst>
              </a:tr>
            </a:tbl>
          </a:graphicData>
        </a:graphic>
      </p:graphicFrame>
      <p:graphicFrame>
        <p:nvGraphicFramePr>
          <p:cNvPr id="9" name="Tabla 8">
            <a:extLst>
              <a:ext uri="{FF2B5EF4-FFF2-40B4-BE49-F238E27FC236}">
                <a16:creationId xmlns:a16="http://schemas.microsoft.com/office/drawing/2014/main" id="{F4158406-1FA3-4013-AA82-A82DBBCAEDA0}"/>
              </a:ext>
            </a:extLst>
          </p:cNvPr>
          <p:cNvGraphicFramePr>
            <a:graphicFrameLocks noGrp="1"/>
          </p:cNvGraphicFramePr>
          <p:nvPr>
            <p:extLst>
              <p:ext uri="{D42A27DB-BD31-4B8C-83A1-F6EECF244321}">
                <p14:modId xmlns:p14="http://schemas.microsoft.com/office/powerpoint/2010/main" val="2010438455"/>
              </p:ext>
            </p:extLst>
          </p:nvPr>
        </p:nvGraphicFramePr>
        <p:xfrm>
          <a:off x="531671" y="4221088"/>
          <a:ext cx="8405628" cy="787500"/>
        </p:xfrm>
        <a:graphic>
          <a:graphicData uri="http://schemas.openxmlformats.org/drawingml/2006/table">
            <a:tbl>
              <a:tblPr firstRow="1" firstCol="1" bandRow="1"/>
              <a:tblGrid>
                <a:gridCol w="8405628">
                  <a:extLst>
                    <a:ext uri="{9D8B030D-6E8A-4147-A177-3AD203B41FA5}">
                      <a16:colId xmlns:a16="http://schemas.microsoft.com/office/drawing/2014/main" val="4055900670"/>
                    </a:ext>
                  </a:extLst>
                </a:gridCol>
              </a:tblGrid>
              <a:tr h="787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Desempeño del alumno: </a:t>
                      </a: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22936225"/>
                  </a:ext>
                </a:extLst>
              </a:tr>
            </a:tbl>
          </a:graphicData>
        </a:graphic>
      </p:graphicFrame>
    </p:spTree>
    <p:extLst>
      <p:ext uri="{BB962C8B-B14F-4D97-AF65-F5344CB8AC3E}">
        <p14:creationId xmlns:p14="http://schemas.microsoft.com/office/powerpoint/2010/main" val="21192124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1097</Words>
  <Application>Microsoft Office PowerPoint</Application>
  <PresentationFormat>Presentación en pantalla (4:3)</PresentationFormat>
  <Paragraphs>88</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ADELIA</vt:lpstr>
      <vt:lpstr>Almond Nougat</vt:lpstr>
      <vt:lpstr>Arial</vt:lpstr>
      <vt:lpstr>Arial Narrow</vt:lpstr>
      <vt:lpstr>Berlin Sans FB</vt:lpstr>
      <vt:lpstr>Calibri</vt:lpstr>
      <vt:lpstr>CHERRY LIME</vt:lpstr>
      <vt:lpstr>Comic Sans MS</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copiaso3</dc:creator>
  <cp:lastModifiedBy>Victoria Garcia</cp:lastModifiedBy>
  <cp:revision>29</cp:revision>
  <dcterms:created xsi:type="dcterms:W3CDTF">2021-04-12T14:17:26Z</dcterms:created>
  <dcterms:modified xsi:type="dcterms:W3CDTF">2021-05-08T04:24:56Z</dcterms:modified>
</cp:coreProperties>
</file>