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79" r:id="rId3"/>
    <p:sldId id="280" r:id="rId4"/>
    <p:sldId id="281" r:id="rId5"/>
    <p:sldId id="282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EFF"/>
    <a:srgbClr val="D137BB"/>
    <a:srgbClr val="FCFA58"/>
    <a:srgbClr val="FCE833"/>
    <a:srgbClr val="FD9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821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79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18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50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50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74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71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84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02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26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5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B64B-2558-469F-9B45-7BDFF5E4424B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14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EB8707D-CE38-4702-88F2-6B7BF414E02D}"/>
              </a:ext>
            </a:extLst>
          </p:cNvPr>
          <p:cNvCxnSpPr>
            <a:cxnSpLocks/>
          </p:cNvCxnSpPr>
          <p:nvPr/>
        </p:nvCxnSpPr>
        <p:spPr>
          <a:xfrm>
            <a:off x="0" y="520583"/>
            <a:ext cx="9144000" cy="20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A5E2FAB-19DB-45C6-9A2C-E8341AD5CD2C}"/>
              </a:ext>
            </a:extLst>
          </p:cNvPr>
          <p:cNvCxnSpPr>
            <a:cxnSpLocks/>
          </p:cNvCxnSpPr>
          <p:nvPr/>
        </p:nvCxnSpPr>
        <p:spPr>
          <a:xfrm>
            <a:off x="0" y="11492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CF197DD-C47E-4C25-BB0C-C4C190348DBB}"/>
              </a:ext>
            </a:extLst>
          </p:cNvPr>
          <p:cNvCxnSpPr>
            <a:cxnSpLocks/>
          </p:cNvCxnSpPr>
          <p:nvPr/>
        </p:nvCxnSpPr>
        <p:spPr>
          <a:xfrm>
            <a:off x="0" y="177788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7E5074E-B456-4E89-847B-507FC152DB11}"/>
              </a:ext>
            </a:extLst>
          </p:cNvPr>
          <p:cNvCxnSpPr>
            <a:cxnSpLocks/>
          </p:cNvCxnSpPr>
          <p:nvPr/>
        </p:nvCxnSpPr>
        <p:spPr>
          <a:xfrm flipV="1">
            <a:off x="0" y="2401979"/>
            <a:ext cx="9144000" cy="42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BD7632AE-C183-4295-B6B7-9AF0D86EA63D}"/>
              </a:ext>
            </a:extLst>
          </p:cNvPr>
          <p:cNvCxnSpPr>
            <a:cxnSpLocks/>
          </p:cNvCxnSpPr>
          <p:nvPr/>
        </p:nvCxnSpPr>
        <p:spPr>
          <a:xfrm>
            <a:off x="-42313" y="311264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46DA50B-FEC1-4338-A930-E1C7EC13F4F9}"/>
              </a:ext>
            </a:extLst>
          </p:cNvPr>
          <p:cNvCxnSpPr>
            <a:cxnSpLocks/>
          </p:cNvCxnSpPr>
          <p:nvPr/>
        </p:nvCxnSpPr>
        <p:spPr>
          <a:xfrm>
            <a:off x="0" y="37781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3BAD52A-B533-4A74-B147-D80FD26975C8}"/>
              </a:ext>
            </a:extLst>
          </p:cNvPr>
          <p:cNvCxnSpPr>
            <a:cxnSpLocks/>
          </p:cNvCxnSpPr>
          <p:nvPr/>
        </p:nvCxnSpPr>
        <p:spPr>
          <a:xfrm>
            <a:off x="0" y="440678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69C6BCA7-3F64-4890-AC9D-C4F4BE0C0E27}"/>
              </a:ext>
            </a:extLst>
          </p:cNvPr>
          <p:cNvCxnSpPr>
            <a:cxnSpLocks/>
          </p:cNvCxnSpPr>
          <p:nvPr/>
        </p:nvCxnSpPr>
        <p:spPr>
          <a:xfrm>
            <a:off x="0" y="50735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8CBDD736-223E-4868-ADBB-E58A7405D1D9}"/>
              </a:ext>
            </a:extLst>
          </p:cNvPr>
          <p:cNvCxnSpPr>
            <a:cxnSpLocks/>
          </p:cNvCxnSpPr>
          <p:nvPr/>
        </p:nvCxnSpPr>
        <p:spPr>
          <a:xfrm>
            <a:off x="0" y="5683132"/>
            <a:ext cx="9144000" cy="10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9B0DE124-B19D-456F-BA61-43D8D66BB0C5}"/>
              </a:ext>
            </a:extLst>
          </p:cNvPr>
          <p:cNvCxnSpPr>
            <a:cxnSpLocks/>
          </p:cNvCxnSpPr>
          <p:nvPr/>
        </p:nvCxnSpPr>
        <p:spPr>
          <a:xfrm>
            <a:off x="0" y="634988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C3E9559-51DE-4C15-9EF3-8A7EC69A5316}"/>
              </a:ext>
            </a:extLst>
          </p:cNvPr>
          <p:cNvCxnSpPr>
            <a:cxnSpLocks/>
          </p:cNvCxnSpPr>
          <p:nvPr/>
        </p:nvCxnSpPr>
        <p:spPr>
          <a:xfrm>
            <a:off x="721893" y="-2791"/>
            <a:ext cx="0" cy="6858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A3BA9AE-3EAC-476C-9F8B-F360C035C3CE}"/>
              </a:ext>
            </a:extLst>
          </p:cNvPr>
          <p:cNvSpPr/>
          <p:nvPr/>
        </p:nvSpPr>
        <p:spPr>
          <a:xfrm>
            <a:off x="1933116" y="538809"/>
            <a:ext cx="5040112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8000" dirty="0">
                <a:ln w="38100">
                  <a:solidFill>
                    <a:srgbClr val="F74B47"/>
                  </a:solidFill>
                </a:ln>
                <a:solidFill>
                  <a:srgbClr val="FA666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P</a:t>
            </a:r>
            <a:r>
              <a:rPr lang="es-ES" sz="8000" dirty="0">
                <a:ln w="38100">
                  <a:solidFill>
                    <a:srgbClr val="FD8F06"/>
                  </a:solidFill>
                </a:ln>
                <a:solidFill>
                  <a:srgbClr val="FDAB3C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L</a:t>
            </a:r>
            <a:r>
              <a:rPr lang="es-ES" sz="8000" dirty="0">
                <a:ln w="38100">
                  <a:solidFill>
                    <a:srgbClr val="F7D400"/>
                  </a:solidFill>
                </a:ln>
                <a:solidFill>
                  <a:srgbClr val="FEEA5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8000" dirty="0">
                <a:ln w="38100">
                  <a:solidFill>
                    <a:srgbClr val="B1D11D"/>
                  </a:solidFill>
                </a:ln>
                <a:solidFill>
                  <a:srgbClr val="C4E150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 </a:t>
            </a:r>
            <a:r>
              <a:rPr lang="es-ES" sz="80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D</a:t>
            </a:r>
            <a:r>
              <a:rPr lang="es-ES" sz="80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E </a:t>
            </a:r>
            <a:r>
              <a:rPr lang="es-ES" sz="8000" dirty="0">
                <a:ln w="38100">
                  <a:solidFill>
                    <a:srgbClr val="FC6EB4"/>
                  </a:solidFill>
                </a:ln>
                <a:solidFill>
                  <a:srgbClr val="FF83B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T</a:t>
            </a:r>
            <a:r>
              <a:rPr lang="es-ES" sz="8000" dirty="0">
                <a:ln w="38100">
                  <a:solidFill>
                    <a:srgbClr val="F74B47"/>
                  </a:solidFill>
                </a:ln>
                <a:solidFill>
                  <a:srgbClr val="FD6564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R</a:t>
            </a:r>
            <a:r>
              <a:rPr lang="es-ES" sz="8000" dirty="0">
                <a:ln w="38100">
                  <a:solidFill>
                    <a:srgbClr val="FF9000"/>
                  </a:solidFill>
                </a:ln>
                <a:solidFill>
                  <a:srgbClr val="FEAC3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8000" dirty="0">
                <a:ln w="38100">
                  <a:solidFill>
                    <a:srgbClr val="F6DA00"/>
                  </a:solidFill>
                </a:ln>
                <a:solidFill>
                  <a:srgbClr val="FEEB4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B</a:t>
            </a:r>
            <a:r>
              <a:rPr lang="es-ES" sz="8000" dirty="0">
                <a:ln w="38100">
                  <a:solidFill>
                    <a:srgbClr val="AEC24B"/>
                  </a:solidFill>
                </a:ln>
                <a:solidFill>
                  <a:srgbClr val="C7E54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80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J</a:t>
            </a:r>
            <a:r>
              <a:rPr lang="es-ES" sz="80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O</a:t>
            </a:r>
            <a:endParaRPr lang="es-MX" sz="8000" dirty="0">
              <a:ln w="38100">
                <a:solidFill>
                  <a:srgbClr val="AEC24B"/>
                </a:solidFill>
              </a:ln>
              <a:solidFill>
                <a:srgbClr val="C7E54F"/>
              </a:solidFill>
              <a:latin typeface="Mutchin" panose="02000506000000020004" pitchFamily="50" charset="0"/>
              <a:ea typeface="AGSkinnyPants" panose="02000603000000000000" pitchFamily="2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F552AFA-1048-4882-9773-D6E6EA5FB239}"/>
              </a:ext>
            </a:extLst>
          </p:cNvPr>
          <p:cNvSpPr/>
          <p:nvPr/>
        </p:nvSpPr>
        <p:spPr>
          <a:xfrm>
            <a:off x="1011879" y="3756047"/>
            <a:ext cx="4317231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GSkinnyPants" panose="02000603000000000000" pitchFamily="2" charset="0"/>
                <a:ea typeface="AGSkinnyPants" panose="02000603000000000000" pitchFamily="2" charset="0"/>
              </a:rPr>
              <a:t>Maestra Paola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BE8E042-A1F8-426D-A3E6-71AFBC73B1C0}"/>
              </a:ext>
            </a:extLst>
          </p:cNvPr>
          <p:cNvSpPr/>
          <p:nvPr/>
        </p:nvSpPr>
        <p:spPr>
          <a:xfrm>
            <a:off x="1157652" y="5016640"/>
            <a:ext cx="4025683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solidFill>
                  <a:srgbClr val="09C6D1"/>
                </a:solidFill>
                <a:latin typeface="AGSkinnyPants" panose="02000603000000000000" pitchFamily="2" charset="0"/>
                <a:ea typeface="AGSkinnyPants" panose="02000603000000000000" pitchFamily="2" charset="0"/>
              </a:rPr>
              <a:t>Plan de Ayala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1BA6F91B-748E-4793-B193-CA6B0B07A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13" b="98444" l="1899" r="95781">
                        <a14:foregroundMark x1="6329" y1="37938" x2="13080" y2="54086"/>
                        <a14:foregroundMark x1="1899" y1="56226" x2="9705" y2="59728"/>
                        <a14:foregroundMark x1="1899" y1="60700" x2="1899" y2="60700"/>
                        <a14:foregroundMark x1="29114" y1="9533" x2="29114" y2="9533"/>
                        <a14:foregroundMark x1="29114" y1="9533" x2="21730" y2="26265"/>
                        <a14:foregroundMark x1="65612" y1="3307" x2="62869" y2="23541"/>
                        <a14:foregroundMark x1="44515" y1="3502" x2="44515" y2="3502"/>
                        <a14:foregroundMark x1="95781" y1="68288" x2="80169" y2="50973"/>
                        <a14:foregroundMark x1="48312" y1="98444" x2="63291" y2="7762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74856" y="2863732"/>
            <a:ext cx="3196744" cy="34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3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FD92B1E1-CB10-4396-B393-EBED3F352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82249"/>
              </p:ext>
            </p:extLst>
          </p:nvPr>
        </p:nvGraphicFramePr>
        <p:xfrm>
          <a:off x="565003" y="2332763"/>
          <a:ext cx="8013994" cy="37351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55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1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93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Adivinanzas.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Observa el video con la explicación del concepto de adivinanza.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Escucha diversos ejemplos de adivinanzas de animales con tres opciones diferentes y encuentra el animal que se describe en el juego de lenguaje.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Graba un video haciendo una adivinanza y mencionando la respuesta.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Aprende en Casa.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 página 40 del libro integrador (Adivinanzas).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Video de la explicación del concepto de adivinanzas.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 de preescolar.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Lunes 10 de mayo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Martes 11 de mayo.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1981010-4D3A-4373-A40A-1F0392430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402010"/>
              </p:ext>
            </p:extLst>
          </p:nvPr>
        </p:nvGraphicFramePr>
        <p:xfrm>
          <a:off x="565003" y="790076"/>
          <a:ext cx="8013994" cy="1240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183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15141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59670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2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371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205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FD92B1E1-CB10-4396-B393-EBED3F352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50984"/>
              </p:ext>
            </p:extLst>
          </p:nvPr>
        </p:nvGraphicFramePr>
        <p:xfrm>
          <a:off x="565003" y="2332763"/>
          <a:ext cx="8013994" cy="37351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10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93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Rimas.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Observa el video con la explicación del concepto de rima.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 los objetos que se encuentran en las piezas del rompecabezas.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Une las piezas de los objetos que terminen con la misma silaba.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Aprende en Casa.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las páginas 33, 34 y 35 del libro integrador de preescolar (¡Hagamos rimas!).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Video de la explicación del concepto de rimas.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Rompecabezas de palabras que riman.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 de preescolar.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Miércoles 12 de mayo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Jueves  13 de mayo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6322B92-459B-4629-A6C7-FEE4B5CAB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763836"/>
              </p:ext>
            </p:extLst>
          </p:nvPr>
        </p:nvGraphicFramePr>
        <p:xfrm>
          <a:off x="565003" y="761286"/>
          <a:ext cx="8013994" cy="1240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183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15141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59670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2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371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39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FD92B1E1-CB10-4396-B393-EBED3F352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580114"/>
              </p:ext>
            </p:extLst>
          </p:nvPr>
        </p:nvGraphicFramePr>
        <p:xfrm>
          <a:off x="565003" y="2332763"/>
          <a:ext cx="8013994" cy="15349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10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Aprende en Casa.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 página 38 del libro integrador (Juegos de palabras).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 de preescolar.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Viernes 14 de mayo.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C2C4DDF6-12A3-4D4B-8161-2D7AF44D7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144206"/>
              </p:ext>
            </p:extLst>
          </p:nvPr>
        </p:nvGraphicFramePr>
        <p:xfrm>
          <a:off x="565003" y="761286"/>
          <a:ext cx="8013994" cy="1240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183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15141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59670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2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371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52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B454B3D-2ECC-4079-A071-FDEB82B2B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092976"/>
              </p:ext>
            </p:extLst>
          </p:nvPr>
        </p:nvGraphicFramePr>
        <p:xfrm>
          <a:off x="638593" y="2305836"/>
          <a:ext cx="7866816" cy="1264158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3426851347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8713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rimas en palabras o pequeños poemas.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82141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oralmente pares de palabras que riman.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704176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Construye adivinanzas a partir de objetos/personas/animales de su entorno.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6703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la adivinanza mediante el razonamiento y la comprensión lectora.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42774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adivinanzas que conoce.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96968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A41CE963-963F-48AC-843C-58477DFC7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21329"/>
              </p:ext>
            </p:extLst>
          </p:nvPr>
        </p:nvGraphicFramePr>
        <p:xfrm>
          <a:off x="638592" y="3801218"/>
          <a:ext cx="7866816" cy="1740916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2543362434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el proceso del alumno.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3727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41762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E075E92C-6EEE-45F7-AAE1-A018FFF75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614" y="1529237"/>
            <a:ext cx="74410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altLang="es-MX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479F18-CBDA-47F1-8068-C2402FE53F5C}"/>
              </a:ext>
            </a:extLst>
          </p:cNvPr>
          <p:cNvSpPr/>
          <p:nvPr/>
        </p:nvSpPr>
        <p:spPr>
          <a:xfrm>
            <a:off x="1400086" y="392536"/>
            <a:ext cx="63438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n w="38100">
                  <a:solidFill>
                    <a:srgbClr val="F74B47"/>
                  </a:solidFill>
                </a:ln>
                <a:solidFill>
                  <a:srgbClr val="FA666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E</a:t>
            </a:r>
            <a:r>
              <a:rPr lang="es-ES" sz="5400" dirty="0">
                <a:ln w="38100">
                  <a:solidFill>
                    <a:srgbClr val="FD8F06"/>
                  </a:solidFill>
                </a:ln>
                <a:solidFill>
                  <a:srgbClr val="FDAB3C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V</a:t>
            </a:r>
            <a:r>
              <a:rPr lang="es-ES" sz="5400" dirty="0">
                <a:ln w="38100">
                  <a:solidFill>
                    <a:srgbClr val="F7D400"/>
                  </a:solidFill>
                </a:ln>
                <a:solidFill>
                  <a:srgbClr val="FEEA5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5400" dirty="0">
                <a:ln w="38100">
                  <a:solidFill>
                    <a:srgbClr val="B1D11D"/>
                  </a:solidFill>
                </a:ln>
                <a:solidFill>
                  <a:srgbClr val="C4E150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L</a:t>
            </a:r>
            <a:r>
              <a:rPr lang="es-ES" sz="54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U</a:t>
            </a:r>
            <a:r>
              <a:rPr lang="es-ES" sz="54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5400" dirty="0">
                <a:ln w="38100">
                  <a:solidFill>
                    <a:srgbClr val="FC6EB4"/>
                  </a:solidFill>
                </a:ln>
                <a:solidFill>
                  <a:srgbClr val="FF83B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C</a:t>
            </a:r>
            <a:r>
              <a:rPr lang="es-ES" sz="5400" dirty="0">
                <a:ln w="38100">
                  <a:solidFill>
                    <a:srgbClr val="F74B47"/>
                  </a:solidFill>
                </a:ln>
                <a:solidFill>
                  <a:srgbClr val="FD6564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I</a:t>
            </a:r>
            <a:r>
              <a:rPr lang="es-ES" sz="5400" dirty="0">
                <a:ln w="38100">
                  <a:solidFill>
                    <a:srgbClr val="FF9000"/>
                  </a:solidFill>
                </a:ln>
                <a:solidFill>
                  <a:srgbClr val="FEAC3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Ó</a:t>
            </a:r>
            <a:r>
              <a:rPr lang="es-ES" sz="5400" dirty="0">
                <a:ln w="38100">
                  <a:solidFill>
                    <a:srgbClr val="F6DA00"/>
                  </a:solidFill>
                </a:ln>
                <a:solidFill>
                  <a:srgbClr val="FEEB4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 </a:t>
            </a:r>
            <a:r>
              <a:rPr lang="es-ES" sz="5400" dirty="0">
                <a:ln w="38100">
                  <a:solidFill>
                    <a:srgbClr val="AEC24B"/>
                  </a:solidFill>
                </a:ln>
                <a:solidFill>
                  <a:srgbClr val="C7E54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C</a:t>
            </a:r>
            <a:r>
              <a:rPr lang="es-ES" sz="54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O</a:t>
            </a:r>
            <a:r>
              <a:rPr lang="es-ES" sz="54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</a:t>
            </a:r>
            <a:r>
              <a:rPr lang="es-ES" sz="5400" dirty="0">
                <a:ln w="38100">
                  <a:solidFill>
                    <a:srgbClr val="FC6EB4"/>
                  </a:solidFill>
                </a:ln>
                <a:solidFill>
                  <a:srgbClr val="FF83B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T</a:t>
            </a:r>
            <a:r>
              <a:rPr lang="es-ES" sz="5400" dirty="0">
                <a:ln w="38100">
                  <a:solidFill>
                    <a:srgbClr val="F74B47"/>
                  </a:solidFill>
                </a:ln>
                <a:solidFill>
                  <a:srgbClr val="FD6564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I</a:t>
            </a:r>
            <a:r>
              <a:rPr lang="es-ES" sz="5400" dirty="0">
                <a:ln w="38100">
                  <a:solidFill>
                    <a:srgbClr val="FF9000"/>
                  </a:solidFill>
                </a:ln>
                <a:solidFill>
                  <a:srgbClr val="FEAC3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</a:t>
            </a:r>
            <a:r>
              <a:rPr lang="es-ES" sz="5400" dirty="0">
                <a:ln w="38100">
                  <a:solidFill>
                    <a:srgbClr val="F6DA00"/>
                  </a:solidFill>
                </a:ln>
                <a:solidFill>
                  <a:srgbClr val="FEEB4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U</a:t>
            </a:r>
            <a:r>
              <a:rPr lang="es-ES" sz="54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endParaRPr lang="es-MX" sz="5400" dirty="0">
              <a:ln w="38100">
                <a:solidFill>
                  <a:srgbClr val="AEC24B"/>
                </a:solidFill>
              </a:ln>
              <a:solidFill>
                <a:srgbClr val="C7E54F"/>
              </a:solidFill>
              <a:latin typeface="Mutchin" panose="02000506000000020004" pitchFamily="50" charset="0"/>
              <a:ea typeface="AGSkinnyPants" panose="02000603000000000000" pitchFamily="2" charset="0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F2E374C7-228C-43CB-90F8-66A6972A1A1F}"/>
              </a:ext>
            </a:extLst>
          </p:cNvPr>
          <p:cNvCxnSpPr>
            <a:cxnSpLocks/>
          </p:cNvCxnSpPr>
          <p:nvPr/>
        </p:nvCxnSpPr>
        <p:spPr>
          <a:xfrm>
            <a:off x="1282890" y="1315866"/>
            <a:ext cx="6461018" cy="0"/>
          </a:xfrm>
          <a:prstGeom prst="line">
            <a:avLst/>
          </a:prstGeom>
          <a:ln w="57150">
            <a:solidFill>
              <a:srgbClr val="09C6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349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2688</TotalTime>
  <Words>486</Words>
  <Application>Microsoft Office PowerPoint</Application>
  <PresentationFormat>Carta (216 x 279 mm)</PresentationFormat>
  <Paragraphs>133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AGSkinnyPants</vt:lpstr>
      <vt:lpstr>Arial</vt:lpstr>
      <vt:lpstr>Calibri</vt:lpstr>
      <vt:lpstr>Calibri Light</vt:lpstr>
      <vt:lpstr>Century Gothic</vt:lpstr>
      <vt:lpstr>Mutchin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Espinoza</dc:creator>
  <cp:lastModifiedBy>DANIELA PAOLA ESPINOZA VILLARREAL</cp:lastModifiedBy>
  <cp:revision>130</cp:revision>
  <dcterms:created xsi:type="dcterms:W3CDTF">2020-08-29T23:37:54Z</dcterms:created>
  <dcterms:modified xsi:type="dcterms:W3CDTF">2021-05-08T04:57:22Z</dcterms:modified>
</cp:coreProperties>
</file>