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6858000" cy="9144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6" d="100"/>
          <a:sy n="56" d="100"/>
        </p:scale>
        <p:origin x="22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07/05/2021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126520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07/05/2021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405787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07/05/2021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04967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07/05/2021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43599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B05B8B7-5DB8-4143-9370-24DE1744040D}" type="datetimeFigureOut">
              <a:rPr lang="es-ES" smtClean="0"/>
              <a:t>07/05/2021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872006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B05B8B7-5DB8-4143-9370-24DE1744040D}" type="datetimeFigureOut">
              <a:rPr lang="es-ES" smtClean="0"/>
              <a:t>07/05/2021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13388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B05B8B7-5DB8-4143-9370-24DE1744040D}" type="datetimeFigureOut">
              <a:rPr lang="es-ES" smtClean="0"/>
              <a:t>07/05/2021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04954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B05B8B7-5DB8-4143-9370-24DE1744040D}" type="datetimeFigureOut">
              <a:rPr lang="es-ES" smtClean="0"/>
              <a:t>07/05/2021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581739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05B8B7-5DB8-4143-9370-24DE1744040D}" type="datetimeFigureOut">
              <a:rPr lang="es-ES" smtClean="0"/>
              <a:t>07/05/2021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259016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B05B8B7-5DB8-4143-9370-24DE1744040D}" type="datetimeFigureOut">
              <a:rPr lang="es-ES" smtClean="0"/>
              <a:t>07/05/2021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689141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B05B8B7-5DB8-4143-9370-24DE1744040D}" type="datetimeFigureOut">
              <a:rPr lang="es-ES" smtClean="0"/>
              <a:t>07/05/2021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857980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B05B8B7-5DB8-4143-9370-24DE1744040D}" type="datetimeFigureOut">
              <a:rPr lang="es-ES" smtClean="0"/>
              <a:t>07/05/2021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AAFBD8B-F4D3-4DC9-943D-3249F97D0CA4}" type="slidenum">
              <a:rPr lang="es-ES" smtClean="0"/>
              <a:t>‹Nº›</a:t>
            </a:fld>
            <a:endParaRPr lang="es-ES"/>
          </a:p>
        </p:txBody>
      </p:sp>
    </p:spTree>
    <p:extLst>
      <p:ext uri="{BB962C8B-B14F-4D97-AF65-F5344CB8AC3E}">
        <p14:creationId xmlns:p14="http://schemas.microsoft.com/office/powerpoint/2010/main" val="3764128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uidateplus.marca.com/alimentacion/diccionario/minerales.htm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uidateplus.marca.com/alimentacion/diccionario/minerales.htm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xperimentos | Enseñando ciencias, Ciencia divertida, Experiment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340" y="4915043"/>
            <a:ext cx="5555127" cy="313937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70933" y="1303360"/>
            <a:ext cx="6316133" cy="2308324"/>
          </a:xfrm>
          <a:prstGeom prst="rect">
            <a:avLst/>
          </a:prstGeom>
          <a:noFill/>
        </p:spPr>
        <p:txBody>
          <a:bodyPr wrap="square" rtlCol="0">
            <a:spAutoFit/>
          </a:bodyPr>
          <a:lstStyle/>
          <a:p>
            <a:pPr algn="ctr"/>
            <a:r>
              <a:rPr lang="es-ES" sz="7200" b="1" i="1" dirty="0" smtClean="0">
                <a:solidFill>
                  <a:srgbClr val="7030A0"/>
                </a:solidFill>
                <a:latin typeface="Bradley Hand ITC" panose="03070402050302030203" pitchFamily="66" charset="0"/>
              </a:rPr>
              <a:t>NOTAS CIENTÍFICAS</a:t>
            </a:r>
            <a:endParaRPr lang="es-ES" sz="7200" b="1" i="1" dirty="0">
              <a:solidFill>
                <a:srgbClr val="7030A0"/>
              </a:solidFill>
              <a:latin typeface="Bradley Hand ITC" panose="03070402050302030203" pitchFamily="66" charset="0"/>
            </a:endParaRPr>
          </a:p>
        </p:txBody>
      </p:sp>
    </p:spTree>
    <p:extLst>
      <p:ext uri="{BB962C8B-B14F-4D97-AF65-F5344CB8AC3E}">
        <p14:creationId xmlns:p14="http://schemas.microsoft.com/office/powerpoint/2010/main" val="3927716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660401" y="776643"/>
            <a:ext cx="5537198" cy="1415772"/>
          </a:xfrm>
          <a:prstGeom prst="rect">
            <a:avLst/>
          </a:prstGeom>
        </p:spPr>
        <p:txBody>
          <a:bodyPr wrap="square">
            <a:spAutoFit/>
          </a:bodyPr>
          <a:lstStyle/>
          <a:p>
            <a:r>
              <a:rPr lang="es-ES" sz="1600" b="1" i="0" dirty="0" smtClean="0">
                <a:effectLst/>
                <a:latin typeface="Arial" panose="020B0604020202020204" pitchFamily="34" charset="0"/>
              </a:rPr>
              <a:t>AUTONOMÍA</a:t>
            </a:r>
            <a:endParaRPr lang="es-ES" sz="1600" b="1" i="0" dirty="0" smtClean="0">
              <a:effectLst/>
              <a:latin typeface="Arial" panose="020B0604020202020204" pitchFamily="34" charset="0"/>
            </a:endParaRPr>
          </a:p>
          <a:p>
            <a:endParaRPr lang="es-ES" sz="1600" b="1" i="0" dirty="0" smtClean="0">
              <a:effectLst/>
              <a:latin typeface="Arial" panose="020B0604020202020204" pitchFamily="34" charset="0"/>
            </a:endParaRPr>
          </a:p>
          <a:p>
            <a:r>
              <a:rPr lang="es-MX" dirty="0"/>
              <a:t>Facultad de la persona o la entidad que puede obrar según su criterio, con independencia de la opinión o el deseo de otros</a:t>
            </a:r>
            <a:endParaRPr lang="es-ES" b="0" i="0" dirty="0" smtClean="0">
              <a:effectLst/>
              <a:latin typeface="Arial" panose="020B0604020202020204" pitchFamily="34" charset="0"/>
            </a:endParaRPr>
          </a:p>
        </p:txBody>
      </p:sp>
      <p:sp>
        <p:nvSpPr>
          <p:cNvPr id="15" name="Rectángulo 14"/>
          <p:cNvSpPr/>
          <p:nvPr/>
        </p:nvSpPr>
        <p:spPr>
          <a:xfrm>
            <a:off x="660401" y="3309519"/>
            <a:ext cx="2928188" cy="4154984"/>
          </a:xfrm>
          <a:prstGeom prst="rect">
            <a:avLst/>
          </a:prstGeom>
        </p:spPr>
        <p:txBody>
          <a:bodyPr wrap="square">
            <a:spAutoFit/>
          </a:bodyPr>
          <a:lstStyle/>
          <a:p>
            <a:pPr algn="ctr">
              <a:defRPr/>
            </a:pPr>
            <a:r>
              <a:rPr lang="es-ES" sz="1600" b="1" dirty="0">
                <a:latin typeface="Arial" panose="020B0604020202020204" pitchFamily="34" charset="0"/>
                <a:cs typeface="Arial" panose="020B0604020202020204" pitchFamily="34" charset="0"/>
              </a:rPr>
              <a:t>ACTIVIDAD PARA LA EXPLICACIÒN AL NIÑO</a:t>
            </a:r>
            <a:r>
              <a:rPr lang="es-ES" sz="1600" dirty="0" smtClean="0">
                <a:latin typeface="Arial" panose="020B0604020202020204" pitchFamily="34" charset="0"/>
                <a:cs typeface="Arial" panose="020B0604020202020204" pitchFamily="34" charset="0"/>
              </a:rPr>
              <a:t>.</a:t>
            </a:r>
          </a:p>
          <a:p>
            <a:pPr algn="ctr">
              <a:defRPr/>
            </a:pPr>
            <a:endParaRPr lang="es-ES" sz="1600" dirty="0" smtClean="0">
              <a:latin typeface="Arial" panose="020B0604020202020204" pitchFamily="34" charset="0"/>
              <a:cs typeface="Arial" panose="020B0604020202020204" pitchFamily="34" charset="0"/>
            </a:endParaRPr>
          </a:p>
          <a:p>
            <a:pPr>
              <a:defRPr/>
            </a:pPr>
            <a:r>
              <a:rPr lang="es-MX" dirty="0"/>
              <a:t>Junto a su hijo seleccione una imagen de una revista o periódico, de aproximadamente del tamaño de una hoja, péguenla sobre un cartón y recórtenla de manera irregular en cinco o seis partes, de tal forma que obtengan un rompecabezas. Después, entre ambos armen la imagen original.</a:t>
            </a:r>
            <a:endParaRPr lang="es-ES" dirty="0">
              <a:latin typeface="Arial" panose="020B0604020202020204" pitchFamily="34" charset="0"/>
              <a:cs typeface="Arial" panose="020B0604020202020204" pitchFamily="34" charset="0"/>
            </a:endParaRPr>
          </a:p>
        </p:txBody>
      </p:sp>
      <p:pic>
        <p:nvPicPr>
          <p:cNvPr id="3" name="Imagen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20854" y="3847381"/>
            <a:ext cx="1968190" cy="2626564"/>
          </a:xfrm>
          <a:prstGeom prst="rect">
            <a:avLst/>
          </a:prstGeom>
        </p:spPr>
      </p:pic>
    </p:spTree>
    <p:extLst>
      <p:ext uri="{BB962C8B-B14F-4D97-AF65-F5344CB8AC3E}">
        <p14:creationId xmlns:p14="http://schemas.microsoft.com/office/powerpoint/2010/main" val="3694916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86611" y="656946"/>
            <a:ext cx="5284776" cy="3416320"/>
          </a:xfrm>
          <a:prstGeom prst="rect">
            <a:avLst/>
          </a:prstGeom>
        </p:spPr>
        <p:txBody>
          <a:bodyPr wrap="square">
            <a:spAutoFit/>
          </a:bodyPr>
          <a:lstStyle/>
          <a:p>
            <a:r>
              <a:rPr lang="es-ES" b="1" i="0" dirty="0" smtClean="0">
                <a:effectLst/>
                <a:latin typeface="arial" panose="020B0604020202020204" pitchFamily="34" charset="0"/>
              </a:rPr>
              <a:t>ALIMENTOS SALUDABLES</a:t>
            </a:r>
            <a:endParaRPr lang="es-ES" dirty="0">
              <a:latin typeface="arial" panose="020B0604020202020204" pitchFamily="34" charset="0"/>
            </a:endParaRPr>
          </a:p>
          <a:p>
            <a:r>
              <a:rPr lang="es-MX" dirty="0"/>
              <a:t>Un alimento saludable es aquel que es bueno o beneficioso para la salud o que la proporciona. El organismo funciona a base de vitaminas, </a:t>
            </a:r>
            <a:r>
              <a:rPr lang="es-MX" b="1" dirty="0">
                <a:hlinkClick r:id="rId3" tooltip="Minerales"/>
              </a:rPr>
              <a:t>minerales</a:t>
            </a:r>
            <a:r>
              <a:rPr lang="es-MX" b="1" dirty="0"/>
              <a:t> </a:t>
            </a:r>
            <a:r>
              <a:rPr lang="es-MX" dirty="0"/>
              <a:t>y múltiples sustancias y nutrientes que proporcionan los alimentos. Pero no sólo son necesarios para llevar a cabo las actividades diarias, sino que </a:t>
            </a:r>
            <a:r>
              <a:rPr lang="es-MX" b="1" dirty="0"/>
              <a:t>una correcta selección y planificación alimentaria puede prevenir numerosas enfermedades y afecciones</a:t>
            </a:r>
            <a:r>
              <a:rPr lang="es-MX" dirty="0"/>
              <a:t> que, en muchas ocasiones, se producen precisamente debido a una ingesta de alimentos no saludables y de malos hábitos</a:t>
            </a:r>
            <a:endParaRPr lang="es-MX" dirty="0"/>
          </a:p>
        </p:txBody>
      </p:sp>
      <p:sp>
        <p:nvSpPr>
          <p:cNvPr id="6" name="Rectángulo 5"/>
          <p:cNvSpPr/>
          <p:nvPr/>
        </p:nvSpPr>
        <p:spPr>
          <a:xfrm>
            <a:off x="786611" y="4093455"/>
            <a:ext cx="5284776" cy="4524315"/>
          </a:xfrm>
          <a:prstGeom prst="rect">
            <a:avLst/>
          </a:prstGeom>
        </p:spPr>
        <p:txBody>
          <a:bodyPr wrap="square">
            <a:spAutoFit/>
          </a:bodyPr>
          <a:lstStyle/>
          <a:p>
            <a:pPr>
              <a:defRPr/>
            </a:pPr>
            <a:r>
              <a:rPr lang="es-ES" sz="1600" b="1" dirty="0" smtClean="0">
                <a:latin typeface="Arial" panose="020B0604020202020204" pitchFamily="34" charset="0"/>
                <a:cs typeface="Arial" panose="020B0604020202020204" pitchFamily="34" charset="0"/>
              </a:rPr>
              <a:t>ACTIVIDAD PARA LA EXPLICACIÒN AL NIÑO</a:t>
            </a:r>
            <a:r>
              <a:rPr lang="es-ES" sz="1600" dirty="0" smtClean="0">
                <a:latin typeface="Arial" panose="020B0604020202020204" pitchFamily="34" charset="0"/>
                <a:cs typeface="Arial" panose="020B0604020202020204" pitchFamily="34" charset="0"/>
              </a:rPr>
              <a:t>.</a:t>
            </a:r>
          </a:p>
          <a:p>
            <a:pPr algn="ctr">
              <a:defRPr/>
            </a:pPr>
            <a:endParaRPr lang="es-ES" sz="1600" dirty="0" smtClean="0">
              <a:latin typeface="Arial" panose="020B0604020202020204" pitchFamily="34" charset="0"/>
              <a:cs typeface="Arial" panose="020B0604020202020204" pitchFamily="34" charset="0"/>
            </a:endParaRPr>
          </a:p>
          <a:p>
            <a:pPr algn="ctr">
              <a:defRPr/>
            </a:pPr>
            <a:r>
              <a:rPr lang="es-MX" sz="1600" dirty="0"/>
              <a:t>Platique con su hijo sobre la importancia de comer alimentos saludables. Muéstrele el plato del bien comer de la página 109 de la UAA de Exploración y comprensión del mundo natural, y comenten sobre los alimentos que se encuentran ahí. Pregúntele: ¿cuáles conoces?, ¿cuáles te gustan y cuáles no?, ¿por qué?, ¿cuáles hay en tu comunidad? También pregúntele: ¿por qué no es bueno comer alimentos (chatarra) como las papas fritas, refrescos, jugos artificiales, entre otros? Platíquele sobre la importancia de lavar los alimentos antes de consumirlos para evitar enfermedades, ya que muchos de estos pueden contener bacterias y microbios que dañan nuestro cuerpo. Elaboren juntos una maqueta del plato del bien comer, ejemplificando los alimentos que se consuman en su comunidad; pueden hacerla con materiales y recursos que tengan a la mano: cartón, plastilina, retazos de tela.</a:t>
            </a:r>
            <a:endParaRPr lang="es-ES" sz="1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175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86611" y="656946"/>
            <a:ext cx="5284776" cy="3416320"/>
          </a:xfrm>
          <a:prstGeom prst="rect">
            <a:avLst/>
          </a:prstGeom>
        </p:spPr>
        <p:txBody>
          <a:bodyPr wrap="square">
            <a:spAutoFit/>
          </a:bodyPr>
          <a:lstStyle/>
          <a:p>
            <a:r>
              <a:rPr lang="es-ES" b="1" i="0" dirty="0" smtClean="0">
                <a:effectLst/>
                <a:latin typeface="arial" panose="020B0604020202020204" pitchFamily="34" charset="0"/>
              </a:rPr>
              <a:t>ALIMENTOS SALUDABLES</a:t>
            </a:r>
            <a:endParaRPr lang="es-ES" dirty="0">
              <a:latin typeface="arial" panose="020B0604020202020204" pitchFamily="34" charset="0"/>
            </a:endParaRPr>
          </a:p>
          <a:p>
            <a:r>
              <a:rPr lang="es-MX" dirty="0"/>
              <a:t>Un alimento saludable es aquel que es bueno o beneficioso para la salud o que la proporciona. El organismo funciona a base de vitaminas, </a:t>
            </a:r>
            <a:r>
              <a:rPr lang="es-MX" b="1" dirty="0">
                <a:hlinkClick r:id="rId3" tooltip="Minerales"/>
              </a:rPr>
              <a:t>minerales</a:t>
            </a:r>
            <a:r>
              <a:rPr lang="es-MX" b="1" dirty="0"/>
              <a:t> </a:t>
            </a:r>
            <a:r>
              <a:rPr lang="es-MX" dirty="0"/>
              <a:t>y múltiples sustancias y nutrientes que proporcionan los alimentos. Pero no sólo son necesarios para llevar a cabo las actividades diarias, sino que </a:t>
            </a:r>
            <a:r>
              <a:rPr lang="es-MX" b="1" dirty="0"/>
              <a:t>una correcta selección y planificación alimentaria puede prevenir numerosas enfermedades y afecciones</a:t>
            </a:r>
            <a:r>
              <a:rPr lang="es-MX" dirty="0"/>
              <a:t> que, en muchas ocasiones, se producen precisamente debido a una ingesta de alimentos no saludables y de malos hábitos</a:t>
            </a:r>
            <a:endParaRPr lang="es-MX" dirty="0"/>
          </a:p>
        </p:txBody>
      </p:sp>
      <p:sp>
        <p:nvSpPr>
          <p:cNvPr id="6" name="Rectángulo 5"/>
          <p:cNvSpPr/>
          <p:nvPr/>
        </p:nvSpPr>
        <p:spPr>
          <a:xfrm>
            <a:off x="786611" y="4093455"/>
            <a:ext cx="5284776" cy="4524315"/>
          </a:xfrm>
          <a:prstGeom prst="rect">
            <a:avLst/>
          </a:prstGeom>
        </p:spPr>
        <p:txBody>
          <a:bodyPr wrap="square">
            <a:spAutoFit/>
          </a:bodyPr>
          <a:lstStyle/>
          <a:p>
            <a:pPr>
              <a:defRPr/>
            </a:pPr>
            <a:r>
              <a:rPr lang="es-ES" sz="1600" b="1" dirty="0" smtClean="0">
                <a:latin typeface="Arial" panose="020B0604020202020204" pitchFamily="34" charset="0"/>
                <a:cs typeface="Arial" panose="020B0604020202020204" pitchFamily="34" charset="0"/>
              </a:rPr>
              <a:t>ACTIVIDAD PARA LA EXPLICACIÒN AL NIÑO</a:t>
            </a:r>
            <a:r>
              <a:rPr lang="es-ES" sz="1600" dirty="0" smtClean="0">
                <a:latin typeface="Arial" panose="020B0604020202020204" pitchFamily="34" charset="0"/>
                <a:cs typeface="Arial" panose="020B0604020202020204" pitchFamily="34" charset="0"/>
              </a:rPr>
              <a:t>.</a:t>
            </a:r>
          </a:p>
          <a:p>
            <a:pPr algn="ctr">
              <a:defRPr/>
            </a:pPr>
            <a:endParaRPr lang="es-ES" sz="1600" dirty="0" smtClean="0">
              <a:latin typeface="Arial" panose="020B0604020202020204" pitchFamily="34" charset="0"/>
              <a:cs typeface="Arial" panose="020B0604020202020204" pitchFamily="34" charset="0"/>
            </a:endParaRPr>
          </a:p>
          <a:p>
            <a:pPr algn="ctr">
              <a:defRPr/>
            </a:pPr>
            <a:r>
              <a:rPr lang="es-MX" sz="1600" dirty="0"/>
              <a:t>Platique con su hijo sobre la importancia de comer alimentos saludables. Muéstrele el plato del bien comer de la página 109 de la UAA de Exploración y comprensión del mundo natural, y comenten sobre los alimentos que se encuentran ahí. Pregúntele: ¿cuáles conoces?, ¿cuáles te gustan y cuáles no?, ¿por qué?, ¿cuáles hay en tu comunidad? También pregúntele: ¿por qué no es bueno comer alimentos (chatarra) como las papas fritas, refrescos, jugos artificiales, entre otros? Platíquele sobre la importancia de lavar los alimentos antes de consumirlos para evitar enfermedades, ya que muchos de estos pueden contener bacterias y microbios que dañan nuestro cuerpo. Elaboren juntos una maqueta del plato del bien comer, ejemplificando los alimentos que se consuman en su comunidad; pueden hacerla con materiales y recursos que tengan a la mano: cartón, plastilina, retazos de tela.</a:t>
            </a:r>
            <a:endParaRPr lang="es-ES" sz="1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8420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811</TotalTime>
  <Words>487</Words>
  <Application>Microsoft Office PowerPoint</Application>
  <PresentationFormat>Presentación en pantalla (4:3)</PresentationFormat>
  <Paragraphs>17</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Arial</vt:lpstr>
      <vt:lpstr>Bradley Hand ITC</vt:lpstr>
      <vt:lpstr>Calibri</vt:lpstr>
      <vt:lpstr>Calibri Light</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HP1</dc:creator>
  <cp:lastModifiedBy>User</cp:lastModifiedBy>
  <cp:revision>29</cp:revision>
  <dcterms:created xsi:type="dcterms:W3CDTF">2020-10-10T18:01:34Z</dcterms:created>
  <dcterms:modified xsi:type="dcterms:W3CDTF">2021-05-08T04:29:33Z</dcterms:modified>
</cp:coreProperties>
</file>