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92C2"/>
    <a:srgbClr val="F9A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53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14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784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913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799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65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89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37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743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52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31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DFA5-CE51-45D8-805F-95FF4505ABDC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61EA9-72CA-4137-A506-FD591ABD0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63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h2VSOQ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N5LYiJ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xP0Sg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1218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17220" y="2047434"/>
            <a:ext cx="53575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NOTAS </a:t>
            </a:r>
          </a:p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CIENTÍFICAS</a:t>
            </a:r>
            <a:endParaRPr lang="es-E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92897" y="4601979"/>
            <a:ext cx="420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FERNANDA A. GONZÁLEZ MÉNDEZ</a:t>
            </a:r>
            <a:endParaRPr lang="es-MX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25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891071" y="1684352"/>
            <a:ext cx="840985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>
                <a:latin typeface="Berlin Sans FB" panose="020E0602020502020306" pitchFamily="34" charset="0"/>
              </a:rPr>
              <a:t>El </a:t>
            </a:r>
            <a:r>
              <a:rPr lang="es-MX" sz="2200" dirty="0" smtClean="0">
                <a:latin typeface="Berlin Sans FB" panose="020E0602020502020306" pitchFamily="34" charset="0"/>
              </a:rPr>
              <a:t>plato del bien comer es </a:t>
            </a:r>
            <a:r>
              <a:rPr lang="es-MX" sz="2200" dirty="0">
                <a:latin typeface="Berlin Sans FB" panose="020E0602020502020306" pitchFamily="34" charset="0"/>
              </a:rPr>
              <a:t>una guía de nutrición creada por la Harvard </a:t>
            </a:r>
            <a:r>
              <a:rPr lang="es-MX" sz="2200" dirty="0" err="1">
                <a:latin typeface="Berlin Sans FB" panose="020E0602020502020306" pitchFamily="34" charset="0"/>
              </a:rPr>
              <a:t>School</a:t>
            </a:r>
            <a:r>
              <a:rPr lang="es-MX" sz="2200" dirty="0">
                <a:latin typeface="Berlin Sans FB" panose="020E0602020502020306" pitchFamily="34" charset="0"/>
              </a:rPr>
              <a:t> of </a:t>
            </a:r>
            <a:r>
              <a:rPr lang="es-MX" sz="2200" dirty="0" err="1">
                <a:latin typeface="Berlin Sans FB" panose="020E0602020502020306" pitchFamily="34" charset="0"/>
              </a:rPr>
              <a:t>Public</a:t>
            </a:r>
            <a:r>
              <a:rPr lang="es-MX" sz="2200" dirty="0">
                <a:latin typeface="Berlin Sans FB" panose="020E0602020502020306" pitchFamily="34" charset="0"/>
              </a:rPr>
              <a:t> </a:t>
            </a:r>
            <a:r>
              <a:rPr lang="es-MX" sz="2200" dirty="0" err="1">
                <a:latin typeface="Berlin Sans FB" panose="020E0602020502020306" pitchFamily="34" charset="0"/>
              </a:rPr>
              <a:t>Health</a:t>
            </a:r>
            <a:r>
              <a:rPr lang="es-MX" sz="2200" dirty="0">
                <a:latin typeface="Berlin Sans FB" panose="020E0602020502020306" pitchFamily="34" charset="0"/>
              </a:rPr>
              <a:t> que se basa en una propuesta de ingesta diaria de tipos de alimentos en distintas </a:t>
            </a:r>
            <a:r>
              <a:rPr lang="es-MX" sz="2200" dirty="0" smtClean="0">
                <a:latin typeface="Berlin Sans FB" panose="020E0602020502020306" pitchFamily="34" charset="0"/>
              </a:rPr>
              <a:t>proporciones. También </a:t>
            </a:r>
            <a:r>
              <a:rPr lang="es-MX" sz="2200" dirty="0">
                <a:latin typeface="Berlin Sans FB" panose="020E0602020502020306" pitchFamily="34" charset="0"/>
              </a:rPr>
              <a:t>es un proyecto realizado por el ministerio de salud del gobierno mexicano, para ayudar a la población a</a:t>
            </a:r>
            <a:r>
              <a:rPr lang="es-MX" sz="2200" dirty="0" smtClean="0">
                <a:latin typeface="Berlin Sans FB" panose="020E0602020502020306" pitchFamily="34" charset="0"/>
              </a:rPr>
              <a:t> </a:t>
            </a:r>
            <a:r>
              <a:rPr lang="es-MX" sz="2200" dirty="0">
                <a:latin typeface="Berlin Sans FB" panose="020E0602020502020306" pitchFamily="34" charset="0"/>
              </a:rPr>
              <a:t>obtener una buena alimentación. </a:t>
            </a:r>
            <a:endParaRPr lang="es-MX" sz="22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La </a:t>
            </a:r>
            <a:r>
              <a:rPr lang="es-MX" sz="2200" dirty="0">
                <a:latin typeface="Berlin Sans FB" panose="020E0602020502020306" pitchFamily="34" charset="0"/>
              </a:rPr>
              <a:t>propuesta se basa en proporciones de alimentos cuya cantidad varia según el individuo. </a:t>
            </a:r>
            <a:r>
              <a:rPr lang="es-MX" sz="2200" dirty="0" smtClean="0">
                <a:latin typeface="Berlin Sans FB" panose="020E0602020502020306" pitchFamily="34" charset="0"/>
              </a:rPr>
              <a:t>Básicamente:</a:t>
            </a:r>
            <a:endParaRPr lang="es-MX" sz="2200" dirty="0">
              <a:latin typeface="Berlin Sans FB" panose="020E0602020502020306" pitchFamily="34" charset="0"/>
            </a:endParaRP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Frutas </a:t>
            </a:r>
            <a:r>
              <a:rPr lang="es-MX" sz="2200" dirty="0">
                <a:latin typeface="Berlin Sans FB" panose="020E0602020502020306" pitchFamily="34" charset="0"/>
              </a:rPr>
              <a:t>y verduras: la mitad de la ingesta diaria (excluyendo la patata).</a:t>
            </a:r>
          </a:p>
          <a:p>
            <a:pPr algn="just"/>
            <a:r>
              <a:rPr lang="es-MX" sz="2200" dirty="0">
                <a:latin typeface="Berlin Sans FB" panose="020E0602020502020306" pitchFamily="34" charset="0"/>
              </a:rPr>
              <a:t>Granos (legumbres) integrales, una cuarta parte de la ingesta diaria.</a:t>
            </a:r>
          </a:p>
          <a:p>
            <a:pPr algn="just"/>
            <a:r>
              <a:rPr lang="es-MX" sz="2200" dirty="0">
                <a:latin typeface="Berlin Sans FB" panose="020E0602020502020306" pitchFamily="34" charset="0"/>
              </a:rPr>
              <a:t>Proteína (carne, frutos secos) una cuarta parte de la ingesta diaria.</a:t>
            </a:r>
            <a:endParaRPr lang="es-MX" sz="2200" dirty="0" smtClean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385908" y="751664"/>
            <a:ext cx="4234195" cy="523220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PLATO DEL BIEN COMER</a:t>
            </a:r>
            <a:endParaRPr lang="es-MX" sz="28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29173" y="5498756"/>
            <a:ext cx="2356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3h2VSOQ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13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713225" y="2127978"/>
            <a:ext cx="676554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dirty="0">
                <a:latin typeface="Berlin Sans FB" panose="020E0602020502020306" pitchFamily="34" charset="0"/>
              </a:rPr>
              <a:t>El plato del bien comer es una guía de nutrición creada </a:t>
            </a:r>
            <a:r>
              <a:rPr lang="es-MX" sz="2200" dirty="0" smtClean="0">
                <a:latin typeface="Berlin Sans FB" panose="020E0602020502020306" pitchFamily="34" charset="0"/>
              </a:rPr>
              <a:t>para </a:t>
            </a:r>
            <a:r>
              <a:rPr lang="es-MX" sz="2200" dirty="0">
                <a:latin typeface="Berlin Sans FB" panose="020E0602020502020306" pitchFamily="34" charset="0"/>
              </a:rPr>
              <a:t>ayudar a </a:t>
            </a:r>
            <a:r>
              <a:rPr lang="es-MX" sz="2200" dirty="0" smtClean="0">
                <a:latin typeface="Berlin Sans FB" panose="020E0602020502020306" pitchFamily="34" charset="0"/>
              </a:rPr>
              <a:t>las personas a llevar </a:t>
            </a:r>
            <a:r>
              <a:rPr lang="es-MX" sz="2200" dirty="0">
                <a:latin typeface="Berlin Sans FB" panose="020E0602020502020306" pitchFamily="34" charset="0"/>
              </a:rPr>
              <a:t>una buena alimentación. </a:t>
            </a:r>
          </a:p>
          <a:p>
            <a:pPr algn="ctr"/>
            <a:r>
              <a:rPr lang="es-MX" sz="2200" dirty="0" smtClean="0">
                <a:latin typeface="Berlin Sans FB" panose="020E0602020502020306" pitchFamily="34" charset="0"/>
              </a:rPr>
              <a:t>Se basa </a:t>
            </a:r>
            <a:r>
              <a:rPr lang="es-MX" sz="2200" dirty="0">
                <a:latin typeface="Berlin Sans FB" panose="020E0602020502020306" pitchFamily="34" charset="0"/>
              </a:rPr>
              <a:t>en </a:t>
            </a:r>
            <a:r>
              <a:rPr lang="es-MX" sz="2200" dirty="0" smtClean="0">
                <a:latin typeface="Berlin Sans FB" panose="020E0602020502020306" pitchFamily="34" charset="0"/>
              </a:rPr>
              <a:t>grupos </a:t>
            </a:r>
            <a:r>
              <a:rPr lang="es-MX" sz="2200" dirty="0">
                <a:latin typeface="Berlin Sans FB" panose="020E0602020502020306" pitchFamily="34" charset="0"/>
              </a:rPr>
              <a:t>de alimentos cuya cantidad </a:t>
            </a:r>
            <a:r>
              <a:rPr lang="es-MX" sz="2200" dirty="0" smtClean="0">
                <a:latin typeface="Berlin Sans FB" panose="020E0602020502020306" pitchFamily="34" charset="0"/>
              </a:rPr>
              <a:t>varia:</a:t>
            </a:r>
          </a:p>
          <a:p>
            <a:pPr algn="ctr"/>
            <a:r>
              <a:rPr lang="es-MX" sz="2200" dirty="0" smtClean="0">
                <a:latin typeface="Berlin Sans FB" panose="020E0602020502020306" pitchFamily="34" charset="0"/>
              </a:rPr>
              <a:t>Frutas </a:t>
            </a:r>
            <a:r>
              <a:rPr lang="es-MX" sz="2200" dirty="0">
                <a:latin typeface="Berlin Sans FB" panose="020E0602020502020306" pitchFamily="34" charset="0"/>
              </a:rPr>
              <a:t>y verduras: la mitad de la ingesta diaria </a:t>
            </a:r>
            <a:endParaRPr lang="es-MX" sz="2200" dirty="0" smtClean="0">
              <a:latin typeface="Berlin Sans FB" panose="020E0602020502020306" pitchFamily="34" charset="0"/>
            </a:endParaRPr>
          </a:p>
          <a:p>
            <a:pPr algn="ctr"/>
            <a:r>
              <a:rPr lang="es-MX" sz="2200" dirty="0" smtClean="0">
                <a:latin typeface="Berlin Sans FB" panose="020E0602020502020306" pitchFamily="34" charset="0"/>
              </a:rPr>
              <a:t>Cereales: </a:t>
            </a:r>
            <a:r>
              <a:rPr lang="es-MX" sz="2200" dirty="0">
                <a:latin typeface="Berlin Sans FB" panose="020E0602020502020306" pitchFamily="34" charset="0"/>
              </a:rPr>
              <a:t>una cuarta parte de la ingesta diaria.</a:t>
            </a:r>
          </a:p>
          <a:p>
            <a:pPr algn="ctr"/>
            <a:r>
              <a:rPr lang="es-MX" sz="2200" dirty="0" smtClean="0">
                <a:latin typeface="Berlin Sans FB" panose="020E0602020502020306" pitchFamily="34" charset="0"/>
              </a:rPr>
              <a:t>Leguminosas y alimentos de origen animal: una </a:t>
            </a:r>
            <a:r>
              <a:rPr lang="es-MX" sz="2200" dirty="0">
                <a:latin typeface="Berlin Sans FB" panose="020E0602020502020306" pitchFamily="34" charset="0"/>
              </a:rPr>
              <a:t>cuarta parte de la ingesta diaria.</a:t>
            </a:r>
          </a:p>
        </p:txBody>
      </p:sp>
    </p:spTree>
    <p:extLst>
      <p:ext uri="{BB962C8B-B14F-4D97-AF65-F5344CB8AC3E}">
        <p14:creationId xmlns:p14="http://schemas.microsoft.com/office/powerpoint/2010/main" val="1750250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160822" y="694973"/>
            <a:ext cx="3433788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CUENTO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00474" y="5515891"/>
            <a:ext cx="2186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2N5LYiJ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074223" y="2384566"/>
            <a:ext cx="8043553" cy="1684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dirty="0">
                <a:latin typeface="Berlin Sans FB" panose="020E0602020502020306" pitchFamily="34" charset="0"/>
              </a:rPr>
              <a:t>Narración breve, oral o escrita, en la que se narra una historia de ficción con un reducido número de personajes, una intriga poco desarrollada y un clímax y desenlace final rápidos.</a:t>
            </a:r>
          </a:p>
        </p:txBody>
      </p:sp>
    </p:spTree>
    <p:extLst>
      <p:ext uri="{BB962C8B-B14F-4D97-AF65-F5344CB8AC3E}">
        <p14:creationId xmlns:p14="http://schemas.microsoft.com/office/powerpoint/2010/main" val="3599085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80113" y="2708748"/>
            <a:ext cx="6231772" cy="1130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300" dirty="0">
                <a:latin typeface="Berlin Sans FB" panose="020E0602020502020306" pitchFamily="34" charset="0"/>
              </a:rPr>
              <a:t>Un cuento es un relato o narración breve </a:t>
            </a:r>
            <a:r>
              <a:rPr lang="es-MX" sz="2300" dirty="0" smtClean="0">
                <a:latin typeface="Berlin Sans FB" panose="020E0602020502020306" pitchFamily="34" charset="0"/>
              </a:rPr>
              <a:t>que puede ser real o ficticio, y es fácil </a:t>
            </a:r>
            <a:r>
              <a:rPr lang="es-MX" sz="2300" dirty="0">
                <a:latin typeface="Berlin Sans FB" panose="020E0602020502020306" pitchFamily="34" charset="0"/>
              </a:rPr>
              <a:t>de </a:t>
            </a:r>
            <a:r>
              <a:rPr lang="es-MX" sz="2300" dirty="0" smtClean="0">
                <a:latin typeface="Berlin Sans FB" panose="020E0602020502020306" pitchFamily="34" charset="0"/>
              </a:rPr>
              <a:t>entender. </a:t>
            </a:r>
          </a:p>
        </p:txBody>
      </p:sp>
    </p:spTree>
    <p:extLst>
      <p:ext uri="{BB962C8B-B14F-4D97-AF65-F5344CB8AC3E}">
        <p14:creationId xmlns:p14="http://schemas.microsoft.com/office/powerpoint/2010/main" val="311636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160822" y="694973"/>
            <a:ext cx="3433788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err="1" smtClean="0">
                <a:latin typeface="Berlin Sans FB" panose="020E0602020502020306" pitchFamily="34" charset="0"/>
              </a:rPr>
              <a:t>MEMORAMA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00474" y="5515891"/>
            <a:ext cx="2257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3xP0Sg8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074223" y="2304809"/>
            <a:ext cx="8043553" cy="2238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dirty="0" err="1">
                <a:latin typeface="Berlin Sans FB" panose="020E0602020502020306" pitchFamily="34" charset="0"/>
              </a:rPr>
              <a:t>Memorama</a:t>
            </a:r>
            <a:r>
              <a:rPr lang="es-MX" sz="2400" dirty="0">
                <a:latin typeface="Berlin Sans FB" panose="020E0602020502020306" pitchFamily="34" charset="0"/>
              </a:rPr>
              <a:t> es un juego de mesa que ayuda al entendimiento del cerebro, que trata de encontrar cartas parejas en una serie de cartas con diversas figuras en cada una de ellas; las cuales están en par, es decir cada dibujo está repetido en dos cartas.</a:t>
            </a:r>
            <a:endParaRPr lang="es-MX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862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80114" y="2321004"/>
            <a:ext cx="623177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300" dirty="0" smtClean="0">
                <a:latin typeface="Berlin Sans FB" panose="020E0602020502020306" pitchFamily="34" charset="0"/>
              </a:rPr>
              <a:t>Un </a:t>
            </a:r>
            <a:r>
              <a:rPr lang="es-MX" sz="2300" dirty="0" err="1" smtClean="0">
                <a:latin typeface="Berlin Sans FB" panose="020E0602020502020306" pitchFamily="34" charset="0"/>
              </a:rPr>
              <a:t>memorama</a:t>
            </a:r>
            <a:r>
              <a:rPr lang="es-MX" sz="2300" dirty="0" smtClean="0">
                <a:latin typeface="Berlin Sans FB" panose="020E0602020502020306" pitchFamily="34" charset="0"/>
              </a:rPr>
              <a:t> es un juego de memoria donde se busca encontrar el par de un dibujo según el tema a tratar. Se juega por turnos y gana la persona que encuentra pares. </a:t>
            </a:r>
            <a:endParaRPr lang="es-MX" sz="23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8007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367</Words>
  <Application>Microsoft Office PowerPoint</Application>
  <PresentationFormat>Panorámica</PresentationFormat>
  <Paragraphs>29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Testing Program</dc:creator>
  <cp:lastModifiedBy>Testing Program</cp:lastModifiedBy>
  <cp:revision>24</cp:revision>
  <dcterms:created xsi:type="dcterms:W3CDTF">2021-01-17T22:13:25Z</dcterms:created>
  <dcterms:modified xsi:type="dcterms:W3CDTF">2021-05-05T07:22:46Z</dcterms:modified>
</cp:coreProperties>
</file>