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9" d="100"/>
          <a:sy n="39" d="100"/>
        </p:scale>
        <p:origin x="984"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30/04/2021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173458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30/04/2021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62552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30/04/2021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41800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30/04/2021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05244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D89C079-1CD6-4245-B184-824CD442C56B}" type="datetimeFigureOut">
              <a:rPr lang="es-MX" smtClean="0"/>
              <a:t>30/04/2021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54752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D89C079-1CD6-4245-B184-824CD442C56B}" type="datetimeFigureOut">
              <a:rPr lang="es-MX" smtClean="0"/>
              <a:t>30/04/2021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7514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D89C079-1CD6-4245-B184-824CD442C56B}" type="datetimeFigureOut">
              <a:rPr lang="es-MX" smtClean="0"/>
              <a:t>30/04/2021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90881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D89C079-1CD6-4245-B184-824CD442C56B}" type="datetimeFigureOut">
              <a:rPr lang="es-MX" smtClean="0"/>
              <a:t>30/04/2021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410475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D89C079-1CD6-4245-B184-824CD442C56B}" type="datetimeFigureOut">
              <a:rPr lang="es-MX" smtClean="0"/>
              <a:t>30/04/2021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88412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89C079-1CD6-4245-B184-824CD442C56B}" type="datetimeFigureOut">
              <a:rPr lang="es-MX" smtClean="0"/>
              <a:t>30/04/2021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426845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89C079-1CD6-4245-B184-824CD442C56B}" type="datetimeFigureOut">
              <a:rPr lang="es-MX" smtClean="0"/>
              <a:t>30/04/2021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15353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9C079-1CD6-4245-B184-824CD442C56B}" type="datetimeFigureOut">
              <a:rPr lang="es-MX" smtClean="0"/>
              <a:t>30/04/2021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08358-0714-439C-9D8D-0271135DB0FD}" type="slidenum">
              <a:rPr lang="es-MX" smtClean="0"/>
              <a:t>‹Nº›</a:t>
            </a:fld>
            <a:endParaRPr lang="es-MX"/>
          </a:p>
        </p:txBody>
      </p:sp>
    </p:spTree>
    <p:extLst>
      <p:ext uri="{BB962C8B-B14F-4D97-AF65-F5344CB8AC3E}">
        <p14:creationId xmlns:p14="http://schemas.microsoft.com/office/powerpoint/2010/main" val="282383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contrar Más Fondo Información acerca de 8x8ft historieta nubes blancas  cielo azul claro encargo Kits de estudio de fotografí… | Fondos de bebes,  Nubes, Cielo azul"/>
          <p:cNvPicPr>
            <a:picLocks noChangeAspect="1" noChangeArrowheads="1"/>
          </p:cNvPicPr>
          <p:nvPr/>
        </p:nvPicPr>
        <p:blipFill rotWithShape="1">
          <a:blip r:embed="rId2">
            <a:extLst>
              <a:ext uri="{28A0092B-C50C-407E-A947-70E740481C1C}">
                <a14:useLocalDpi xmlns:a14="http://schemas.microsoft.com/office/drawing/2010/main" val="0"/>
              </a:ext>
            </a:extLst>
          </a:blip>
          <a:srcRect b="15225"/>
          <a:stretch/>
        </p:blipFill>
        <p:spPr bwMode="auto">
          <a:xfrm>
            <a:off x="73010" y="0"/>
            <a:ext cx="12192000" cy="683969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2668" y="0"/>
            <a:ext cx="2000150" cy="2285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uadroTexto 4"/>
          <p:cNvSpPr txBox="1"/>
          <p:nvPr/>
        </p:nvSpPr>
        <p:spPr>
          <a:xfrm>
            <a:off x="5673092" y="564777"/>
            <a:ext cx="2382383" cy="830997"/>
          </a:xfrm>
          <a:prstGeom prst="rect">
            <a:avLst/>
          </a:prstGeom>
          <a:noFill/>
        </p:spPr>
        <p:txBody>
          <a:bodyPr wrap="none" rtlCol="0">
            <a:spAutoFit/>
          </a:bodyPr>
          <a:lstStyle/>
          <a:p>
            <a:pPr algn="ctr"/>
            <a:r>
              <a:rPr lang="es-MX" sz="2400" dirty="0" smtClean="0">
                <a:latin typeface="AR BONNIE" panose="02000000000000000000" pitchFamily="2" charset="0"/>
              </a:rPr>
              <a:t>Notas </a:t>
            </a:r>
            <a:r>
              <a:rPr lang="es-MX" sz="2400" dirty="0" smtClean="0">
                <a:latin typeface="AR BONNIE" panose="02000000000000000000" pitchFamily="2" charset="0"/>
              </a:rPr>
              <a:t>científicas</a:t>
            </a:r>
          </a:p>
          <a:p>
            <a:pPr algn="ctr"/>
            <a:r>
              <a:rPr lang="es-MX" sz="2400" dirty="0" smtClean="0">
                <a:latin typeface="AR BONNIE" panose="02000000000000000000" pitchFamily="2" charset="0"/>
              </a:rPr>
              <a:t>3-7 de mayo el 2021 </a:t>
            </a:r>
            <a:r>
              <a:rPr lang="es-MX" sz="2400" dirty="0" smtClean="0">
                <a:latin typeface="AR BONNIE" panose="02000000000000000000" pitchFamily="2" charset="0"/>
              </a:rPr>
              <a:t> </a:t>
            </a:r>
            <a:endParaRPr lang="es-MX" sz="2400" dirty="0" smtClean="0">
              <a:latin typeface="AR BONNIE" panose="02000000000000000000" pitchFamily="2" charset="0"/>
            </a:endParaRPr>
          </a:p>
        </p:txBody>
      </p:sp>
      <p:sp>
        <p:nvSpPr>
          <p:cNvPr id="6" name="CuadroTexto 5"/>
          <p:cNvSpPr txBox="1"/>
          <p:nvPr/>
        </p:nvSpPr>
        <p:spPr>
          <a:xfrm>
            <a:off x="94751" y="99391"/>
            <a:ext cx="3970213" cy="6740307"/>
          </a:xfrm>
          <a:prstGeom prst="rect">
            <a:avLst/>
          </a:prstGeom>
          <a:solidFill>
            <a:schemeClr val="accent1">
              <a:lumMod val="40000"/>
              <a:lumOff val="60000"/>
            </a:schemeClr>
          </a:solidFill>
          <a:ln>
            <a:solidFill>
              <a:schemeClr val="accent1">
                <a:lumMod val="40000"/>
                <a:lumOff val="60000"/>
              </a:schemeClr>
            </a:solidFill>
          </a:ln>
        </p:spPr>
        <p:txBody>
          <a:bodyPr wrap="square" rtlCol="0">
            <a:spAutoFit/>
          </a:bodyPr>
          <a:lstStyle/>
          <a:p>
            <a:r>
              <a:rPr lang="es-MX" sz="1600" b="1" dirty="0" smtClean="0"/>
              <a:t>Investigación</a:t>
            </a:r>
          </a:p>
          <a:p>
            <a:r>
              <a:rPr lang="es-MX" sz="1600" b="1" dirty="0" smtClean="0"/>
              <a:t>Alebrije</a:t>
            </a:r>
          </a:p>
          <a:p>
            <a:r>
              <a:rPr lang="es-MX" sz="1600" b="1" dirty="0"/>
              <a:t> Llenos de brillantes colores, a veces elaborados en cartón y otras en madera, combinando figuras de distintos animales en un solo cuerpo, así son los alebrijes, artesanías que se hacen a mano y que provienen de los sueños de Pedro Linares López.</a:t>
            </a:r>
          </a:p>
          <a:p>
            <a:endParaRPr lang="es-MX" sz="1600" b="1" dirty="0"/>
          </a:p>
          <a:p>
            <a:r>
              <a:rPr lang="es-MX" sz="1600" b="1" dirty="0"/>
              <a:t>En 1936 a la edad de 30 años, Pedro cayó enfermo y estuvo inconsciente, mientras dormía soñó que se encontraba en un bosque apacible, en el que de pronto las rocas, las nubes y todo lo que lo rodeaba se convertía en seres extraños: un gallo con cuernos, un burro con alas, un león con cabeza de águila, en general las criaturas que veía en su sueño febril tenían colores brillantes, alas, cuernos, colas, dientes amenazadores y ojos que parecía que se saldrían de sus cuencas, todos ellos gritaban la palabra "alebrije", una palabra que en ese momento no significaba nada, pero poco después le dio nombre a esta artesanía mexicana del siglo XX</a:t>
            </a:r>
            <a:r>
              <a:rPr lang="es-MX" sz="1600" b="1" dirty="0" smtClean="0"/>
              <a:t>.</a:t>
            </a:r>
            <a:endParaRPr lang="es-MX" sz="1600" b="1" dirty="0" smtClean="0"/>
          </a:p>
        </p:txBody>
      </p:sp>
      <p:sp>
        <p:nvSpPr>
          <p:cNvPr id="7" name="CuadroTexto 6"/>
          <p:cNvSpPr txBox="1"/>
          <p:nvPr/>
        </p:nvSpPr>
        <p:spPr>
          <a:xfrm>
            <a:off x="4570823" y="1861160"/>
            <a:ext cx="3827605" cy="3539430"/>
          </a:xfrm>
          <a:prstGeom prst="rect">
            <a:avLst/>
          </a:prstGeom>
          <a:solidFill>
            <a:schemeClr val="accent2">
              <a:lumMod val="40000"/>
              <a:lumOff val="60000"/>
            </a:schemeClr>
          </a:solidFill>
        </p:spPr>
        <p:txBody>
          <a:bodyPr wrap="square" rtlCol="0">
            <a:spAutoFit/>
          </a:bodyPr>
          <a:lstStyle/>
          <a:p>
            <a:r>
              <a:rPr lang="es-MX" sz="1600" b="1" dirty="0" smtClean="0"/>
              <a:t>Investigación</a:t>
            </a:r>
            <a:endParaRPr lang="es-MX" sz="1600" b="1" dirty="0" smtClean="0"/>
          </a:p>
          <a:p>
            <a:r>
              <a:rPr lang="es-MX" sz="1600" b="1" dirty="0" smtClean="0"/>
              <a:t>Patrimonio</a:t>
            </a:r>
          </a:p>
          <a:p>
            <a:r>
              <a:rPr lang="es-MX" sz="1600" b="1" dirty="0"/>
              <a:t> El patrimonio es un legado, una herencia, algo que recibimos del pasado o que forma parte de un acervo valioso y digno de preservarse. Sin embargo, este término puede tener significados muy distintos dependiendo del área del saber desde donde lo contemplemos.</a:t>
            </a:r>
          </a:p>
          <a:p>
            <a:endParaRPr lang="es-MX" sz="1600" b="1" dirty="0"/>
          </a:p>
          <a:p>
            <a:r>
              <a:rPr lang="es-MX" sz="1600" b="1" dirty="0"/>
              <a:t>Fuente: https://concepto.de/patrimonio/#ixzz6u9s6wZvi</a:t>
            </a:r>
            <a:endParaRPr lang="es-MX" sz="1600" b="1" dirty="0" smtClean="0"/>
          </a:p>
          <a:p>
            <a:r>
              <a:rPr lang="es-MX" sz="1600" b="1" dirty="0" smtClean="0"/>
              <a:t>	</a:t>
            </a:r>
            <a:endParaRPr lang="es-MX" sz="1600" b="1" dirty="0" smtClean="0"/>
          </a:p>
        </p:txBody>
      </p:sp>
      <p:sp>
        <p:nvSpPr>
          <p:cNvPr id="8" name="Rectángulo 7"/>
          <p:cNvSpPr/>
          <p:nvPr/>
        </p:nvSpPr>
        <p:spPr>
          <a:xfrm>
            <a:off x="8610413" y="516171"/>
            <a:ext cx="3581587" cy="3539430"/>
          </a:xfrm>
          <a:prstGeom prst="rect">
            <a:avLst/>
          </a:prstGeom>
          <a:solidFill>
            <a:schemeClr val="accent6">
              <a:lumMod val="40000"/>
              <a:lumOff val="60000"/>
            </a:schemeClr>
          </a:solidFill>
        </p:spPr>
        <p:txBody>
          <a:bodyPr wrap="square">
            <a:spAutoFit/>
          </a:bodyPr>
          <a:lstStyle/>
          <a:p>
            <a:r>
              <a:rPr lang="es-MX" sz="1600" b="1" dirty="0" smtClean="0">
                <a:solidFill>
                  <a:srgbClr val="212529"/>
                </a:solidFill>
                <a:effectLst/>
                <a:latin typeface="Montserrat"/>
              </a:rPr>
              <a:t>Investigación</a:t>
            </a:r>
          </a:p>
          <a:p>
            <a:r>
              <a:rPr lang="es-MX" sz="1600" b="1" dirty="0" smtClean="0">
                <a:solidFill>
                  <a:srgbClr val="212529"/>
                </a:solidFill>
                <a:latin typeface="Montserrat"/>
              </a:rPr>
              <a:t>Reciclar </a:t>
            </a:r>
          </a:p>
          <a:p>
            <a:r>
              <a:rPr lang="es-MX" sz="1600" b="1" dirty="0">
                <a:solidFill>
                  <a:srgbClr val="212529"/>
                </a:solidFill>
                <a:latin typeface="Montserrat"/>
              </a:rPr>
              <a:t>El reciclaje es el proceso mediante el cual los desechos se convierten en nuevos productos o en recursos materiales con el que fabricar otros productos. De esta forma, los residuos se someten a un proceso de transformación eco-ambiental para poder ser aprovechados en algún proceso de fabricación, reduciendo el consumo de materias primas y ayudando a eliminar residuos.</a:t>
            </a:r>
            <a:endParaRPr lang="es-MX" sz="1600" b="1" dirty="0" smtClean="0">
              <a:solidFill>
                <a:srgbClr val="212529"/>
              </a:solidFill>
              <a:effectLst/>
              <a:latin typeface="Montserrat"/>
            </a:endParaRPr>
          </a:p>
        </p:txBody>
      </p:sp>
    </p:spTree>
    <p:extLst>
      <p:ext uri="{BB962C8B-B14F-4D97-AF65-F5344CB8AC3E}">
        <p14:creationId xmlns:p14="http://schemas.microsoft.com/office/powerpoint/2010/main" val="955687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ncontrar Más Fondo Información acerca de 8x8ft historieta nubes blancas  cielo azul claro encargo Kits de estudio de fotografí… | Fondos de bebes,  Nubes, Cielo azul"/>
          <p:cNvPicPr>
            <a:picLocks noChangeAspect="1" noChangeArrowheads="1"/>
          </p:cNvPicPr>
          <p:nvPr/>
        </p:nvPicPr>
        <p:blipFill rotWithShape="1">
          <a:blip r:embed="rId2">
            <a:extLst>
              <a:ext uri="{28A0092B-C50C-407E-A947-70E740481C1C}">
                <a14:useLocalDpi xmlns:a14="http://schemas.microsoft.com/office/drawing/2010/main" val="0"/>
              </a:ext>
            </a:extLst>
          </a:blip>
          <a:srcRect b="15225"/>
          <a:stretch/>
        </p:blipFill>
        <p:spPr bwMode="auto">
          <a:xfrm>
            <a:off x="0" y="-1"/>
            <a:ext cx="12192000" cy="675860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0635" y="123342"/>
            <a:ext cx="2000150" cy="2285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uadroTexto 5"/>
          <p:cNvSpPr txBox="1"/>
          <p:nvPr/>
        </p:nvSpPr>
        <p:spPr>
          <a:xfrm>
            <a:off x="342633" y="870925"/>
            <a:ext cx="3523640" cy="5016758"/>
          </a:xfrm>
          <a:prstGeom prst="rect">
            <a:avLst/>
          </a:prstGeom>
          <a:solidFill>
            <a:schemeClr val="accent1">
              <a:lumMod val="40000"/>
              <a:lumOff val="60000"/>
            </a:schemeClr>
          </a:solidFill>
          <a:ln>
            <a:solidFill>
              <a:schemeClr val="accent1">
                <a:lumMod val="40000"/>
                <a:lumOff val="60000"/>
              </a:schemeClr>
            </a:solidFill>
          </a:ln>
        </p:spPr>
        <p:txBody>
          <a:bodyPr wrap="square" rtlCol="0">
            <a:spAutoFit/>
          </a:bodyPr>
          <a:lstStyle/>
          <a:p>
            <a:r>
              <a:rPr lang="es-MX" sz="2800" b="1" dirty="0" smtClean="0"/>
              <a:t>Explicación para los alumnos </a:t>
            </a:r>
            <a:endParaRPr lang="es-MX" sz="2800" b="1" dirty="0" smtClean="0"/>
          </a:p>
          <a:p>
            <a:r>
              <a:rPr lang="es-MX" sz="2400" b="1" dirty="0"/>
              <a:t> </a:t>
            </a:r>
            <a:r>
              <a:rPr lang="es-MX" sz="2400" dirty="0"/>
              <a:t>El </a:t>
            </a:r>
            <a:r>
              <a:rPr lang="es-MX" sz="2400" b="1" dirty="0"/>
              <a:t>alebrije</a:t>
            </a:r>
            <a:r>
              <a:rPr lang="es-MX" sz="2400" dirty="0"/>
              <a:t> es un tipo de artesanía originaria de México, también llamado Nahuatkzosquit. Se trata de artesanías fabricadas con la técnica de la carpintería y de talla en madera de copal que se pintan con colores mayormente alegres y vibrantes.</a:t>
            </a:r>
            <a:endParaRPr lang="es-MX" sz="2400" b="1" dirty="0" smtClean="0"/>
          </a:p>
        </p:txBody>
      </p:sp>
      <p:sp>
        <p:nvSpPr>
          <p:cNvPr id="7" name="CuadroTexto 6"/>
          <p:cNvSpPr txBox="1"/>
          <p:nvPr/>
        </p:nvSpPr>
        <p:spPr>
          <a:xfrm>
            <a:off x="4047727" y="2409228"/>
            <a:ext cx="4210950" cy="3293209"/>
          </a:xfrm>
          <a:prstGeom prst="rect">
            <a:avLst/>
          </a:prstGeom>
          <a:solidFill>
            <a:schemeClr val="accent2">
              <a:lumMod val="40000"/>
              <a:lumOff val="60000"/>
            </a:schemeClr>
          </a:solidFill>
        </p:spPr>
        <p:txBody>
          <a:bodyPr wrap="square" rtlCol="0">
            <a:spAutoFit/>
          </a:bodyPr>
          <a:lstStyle/>
          <a:p>
            <a:r>
              <a:rPr lang="es-MX" sz="2400" b="1" dirty="0" smtClean="0"/>
              <a:t>Explicación para </a:t>
            </a:r>
            <a:r>
              <a:rPr lang="es-MX" sz="2400" b="1" dirty="0" smtClean="0"/>
              <a:t>alumnos</a:t>
            </a:r>
          </a:p>
          <a:p>
            <a:endParaRPr lang="es-MX" sz="2400" b="1" dirty="0" smtClean="0"/>
          </a:p>
          <a:p>
            <a:r>
              <a:rPr lang="es-MX" sz="2000" dirty="0"/>
              <a:t> </a:t>
            </a:r>
            <a:r>
              <a:rPr lang="es-MX" sz="2000" dirty="0"/>
              <a:t>En el ámbito económico, el patrimonio es el conjunto de bienes, derechos y obligaciones con los que una persona, grupo de personas o empresa cuenta y los cuales emplea para lograr sus objetivos. En ese sentido, se pueden entender como sus recursos y el uso que se les da a estos.</a:t>
            </a:r>
            <a:endParaRPr lang="es-MX" sz="2000" dirty="0" smtClean="0"/>
          </a:p>
        </p:txBody>
      </p:sp>
      <p:sp>
        <p:nvSpPr>
          <p:cNvPr id="8" name="Rectángulo 7"/>
          <p:cNvSpPr/>
          <p:nvPr/>
        </p:nvSpPr>
        <p:spPr>
          <a:xfrm>
            <a:off x="8480426" y="1913928"/>
            <a:ext cx="3581587" cy="3354765"/>
          </a:xfrm>
          <a:prstGeom prst="rect">
            <a:avLst/>
          </a:prstGeom>
          <a:solidFill>
            <a:schemeClr val="accent6">
              <a:lumMod val="40000"/>
              <a:lumOff val="60000"/>
            </a:schemeClr>
          </a:solidFill>
        </p:spPr>
        <p:txBody>
          <a:bodyPr wrap="square">
            <a:spAutoFit/>
          </a:bodyPr>
          <a:lstStyle/>
          <a:p>
            <a:r>
              <a:rPr lang="es-MX" sz="2400" b="1" dirty="0" smtClean="0">
                <a:solidFill>
                  <a:srgbClr val="212529"/>
                </a:solidFill>
                <a:latin typeface="Montserrat"/>
              </a:rPr>
              <a:t>Explicación para los alumnos</a:t>
            </a:r>
            <a:r>
              <a:rPr lang="es-MX" sz="2400" b="1" dirty="0" smtClean="0">
                <a:solidFill>
                  <a:srgbClr val="212529"/>
                </a:solidFill>
                <a:latin typeface="Montserrat"/>
              </a:rPr>
              <a:t>.</a:t>
            </a:r>
          </a:p>
          <a:p>
            <a:r>
              <a:rPr lang="es-MX" sz="2000" dirty="0">
                <a:solidFill>
                  <a:srgbClr val="212529"/>
                </a:solidFill>
                <a:latin typeface="Montserrat"/>
              </a:rPr>
              <a:t>El reciclaje es el proceso de recolección y transformación de materiales para convertirlos en nuevos productos, y que de otro modo serían desechados como basura.</a:t>
            </a:r>
            <a:endParaRPr lang="es-MX" sz="2000" dirty="0" smtClean="0">
              <a:solidFill>
                <a:srgbClr val="212529"/>
              </a:solidFill>
              <a:latin typeface="Montserrat"/>
            </a:endParaRPr>
          </a:p>
          <a:p>
            <a:endParaRPr lang="es-MX" sz="2400" b="1" dirty="0" smtClean="0">
              <a:solidFill>
                <a:srgbClr val="212529"/>
              </a:solidFill>
              <a:latin typeface="Montserrat"/>
            </a:endParaRPr>
          </a:p>
        </p:txBody>
      </p:sp>
      <p:sp>
        <p:nvSpPr>
          <p:cNvPr id="10" name="CuadroTexto 9"/>
          <p:cNvSpPr txBox="1"/>
          <p:nvPr/>
        </p:nvSpPr>
        <p:spPr>
          <a:xfrm>
            <a:off x="6239042" y="718317"/>
            <a:ext cx="2520242" cy="830997"/>
          </a:xfrm>
          <a:prstGeom prst="rect">
            <a:avLst/>
          </a:prstGeom>
          <a:noFill/>
        </p:spPr>
        <p:txBody>
          <a:bodyPr wrap="none" rtlCol="0">
            <a:spAutoFit/>
          </a:bodyPr>
          <a:lstStyle/>
          <a:p>
            <a:pPr algn="ctr"/>
            <a:r>
              <a:rPr lang="es-MX" sz="2400" dirty="0" smtClean="0">
                <a:latin typeface="AR BONNIE" panose="02000000000000000000" pitchFamily="2" charset="0"/>
              </a:rPr>
              <a:t>Notas </a:t>
            </a:r>
            <a:r>
              <a:rPr lang="es-MX" sz="2400" dirty="0" smtClean="0">
                <a:latin typeface="AR BONNIE" panose="02000000000000000000" pitchFamily="2" charset="0"/>
              </a:rPr>
              <a:t>científicas </a:t>
            </a:r>
          </a:p>
          <a:p>
            <a:pPr algn="ctr"/>
            <a:r>
              <a:rPr lang="es-MX" sz="2400" dirty="0" smtClean="0">
                <a:latin typeface="AR BONNIE" panose="02000000000000000000" pitchFamily="2" charset="0"/>
              </a:rPr>
              <a:t>3-7 de mayo del 2021 </a:t>
            </a:r>
            <a:r>
              <a:rPr lang="es-MX" sz="2400" dirty="0" smtClean="0">
                <a:latin typeface="AR BONNIE" panose="02000000000000000000" pitchFamily="2" charset="0"/>
              </a:rPr>
              <a:t> </a:t>
            </a:r>
            <a:endParaRPr lang="es-MX" sz="2400" dirty="0" smtClean="0">
              <a:latin typeface="AR BONNIE" panose="02000000000000000000" pitchFamily="2" charset="0"/>
            </a:endParaRPr>
          </a:p>
        </p:txBody>
      </p:sp>
    </p:spTree>
    <p:extLst>
      <p:ext uri="{BB962C8B-B14F-4D97-AF65-F5344CB8AC3E}">
        <p14:creationId xmlns:p14="http://schemas.microsoft.com/office/powerpoint/2010/main" val="7847049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9150</TotalTime>
  <Words>357</Words>
  <Application>Microsoft Office PowerPoint</Application>
  <PresentationFormat>Panorámica</PresentationFormat>
  <Paragraphs>25</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 BONNIE</vt:lpstr>
      <vt:lpstr>Arial</vt:lpstr>
      <vt:lpstr>Calibri</vt:lpstr>
      <vt:lpstr>Calibri Light</vt:lpstr>
      <vt:lpstr>Montserrat</vt:lpstr>
      <vt:lpstr>Tema de Office</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Carranza</dc:creator>
  <cp:lastModifiedBy>Usuario</cp:lastModifiedBy>
  <cp:revision>12</cp:revision>
  <dcterms:created xsi:type="dcterms:W3CDTF">2020-10-10T04:54:13Z</dcterms:created>
  <dcterms:modified xsi:type="dcterms:W3CDTF">2021-05-07T06:36:03Z</dcterms:modified>
</cp:coreProperties>
</file>