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2" r:id="rId8"/>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_tradnl"/>
          </a:p>
        </p:txBody>
      </p:sp>
      <p:sp>
        <p:nvSpPr>
          <p:cNvPr id="4" name="Marcador de fecha 3"/>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1949247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2434866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3775120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360259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3415719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fecha 4"/>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110293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Marcador de fecha 6"/>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216922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fecha 2"/>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2238943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604578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311369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7FBFD919-7121-4E88-A28F-33859BA2A301}" type="datetimeFigureOut">
              <a:rPr lang="es-ES_tradnl" smtClean="0"/>
              <a:t>05/05/2021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291014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FD919-7121-4E88-A28F-33859BA2A301}" type="datetimeFigureOut">
              <a:rPr lang="es-ES_tradnl" smtClean="0"/>
              <a:t>05/05/2021</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7AF53-0E6A-48D6-B3B9-357C6439A8D5}" type="slidenum">
              <a:rPr lang="es-ES_tradnl" smtClean="0"/>
              <a:t>‹Nº›</a:t>
            </a:fld>
            <a:endParaRPr lang="es-ES_tradnl"/>
          </a:p>
        </p:txBody>
      </p:sp>
    </p:spTree>
    <p:extLst>
      <p:ext uri="{BB962C8B-B14F-4D97-AF65-F5344CB8AC3E}">
        <p14:creationId xmlns:p14="http://schemas.microsoft.com/office/powerpoint/2010/main" val="3282289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fundacionaquae.org/causas-y-tipos-de-la-contaminacion-del-aire/"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s://www.fundacionaquae.org/degradacion-suelo/" TargetMode="External"/><Relationship Id="rId4" Type="http://schemas.openxmlformats.org/officeDocument/2006/relationships/hyperlink" Target="https://www.fundacionaquae.org/wiki-aquae/agua-y-vida/agua-y-contaminaci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7zEyFPukF-c"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390504" y="1397726"/>
            <a:ext cx="7432766" cy="3785652"/>
          </a:xfrm>
          <a:prstGeom prst="rect">
            <a:avLst/>
          </a:prstGeom>
          <a:noFill/>
        </p:spPr>
        <p:txBody>
          <a:bodyPr wrap="square" rtlCol="0">
            <a:spAutoFit/>
          </a:bodyPr>
          <a:lstStyle/>
          <a:p>
            <a:pPr algn="ctr"/>
            <a:r>
              <a:rPr lang="es-MX" sz="8000" dirty="0" smtClean="0">
                <a:solidFill>
                  <a:schemeClr val="accent6">
                    <a:lumMod val="50000"/>
                  </a:schemeClr>
                </a:solidFill>
                <a:latin typeface="Diverplate" pitchFamily="2" charset="0"/>
              </a:rPr>
              <a:t>CUADERNO DE NOTAS</a:t>
            </a:r>
          </a:p>
          <a:p>
            <a:pPr algn="ctr"/>
            <a:r>
              <a:rPr lang="es-MX" sz="8000" dirty="0" smtClean="0">
                <a:solidFill>
                  <a:schemeClr val="accent6">
                    <a:lumMod val="50000"/>
                  </a:schemeClr>
                </a:solidFill>
                <a:latin typeface="Diverplate" pitchFamily="2" charset="0"/>
              </a:rPr>
              <a:t>CIENTIFICAS </a:t>
            </a:r>
            <a:endParaRPr lang="es-ES_tradnl" sz="8000" dirty="0">
              <a:solidFill>
                <a:schemeClr val="accent6">
                  <a:lumMod val="50000"/>
                </a:schemeClr>
              </a:solidFill>
              <a:latin typeface="Diverplate" pitchFamily="2" charset="0"/>
            </a:endParaRPr>
          </a:p>
        </p:txBody>
      </p:sp>
    </p:spTree>
    <p:extLst>
      <p:ext uri="{BB962C8B-B14F-4D97-AF65-F5344CB8AC3E}">
        <p14:creationId xmlns:p14="http://schemas.microsoft.com/office/powerpoint/2010/main" val="1592868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2834639" y="1463041"/>
            <a:ext cx="6818811" cy="3931920"/>
          </a:xfrm>
          <a:prstGeom prst="rect">
            <a:avLst/>
          </a:prstGeom>
          <a:solidFill>
            <a:schemeClr val="bg1"/>
          </a:solidFill>
          <a:ln w="7620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 DEL ESTADO</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Institución de práctica: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“Jardín de niños Diego Rivera ”</a:t>
            </a:r>
            <a:r>
              <a:rPr lang="es-ES_tradnl" sz="2000" dirty="0">
                <a:latin typeface="Calibri" panose="020F0502020204030204" pitchFamily="34" charset="0"/>
                <a:ea typeface="Calibri" panose="020F0502020204030204" pitchFamily="34" charset="0"/>
                <a:cs typeface="Times New Roman" panose="02020603050405020304" pitchFamily="18" charset="0"/>
              </a:rPr>
              <a:t>42</a:t>
            </a: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educadora titular: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Carla  Priscila Amarillas de la Cruz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en el que realiza las prácticas: 2ª y 3ª “B”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total, de niños: </a:t>
            </a: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35</a:t>
            </a:r>
            <a:endPar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alumna practicante:</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Yadira Alejandra Palomo Rodríguez</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4° sección: “B” número de lista: 13</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periodo de práctica:</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01 de marzo al 02 de julio del año 2021</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324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281545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600438"/>
          </a:xfrm>
          <a:prstGeom prst="rect">
            <a:avLst/>
          </a:prstGeom>
        </p:spPr>
        <p:txBody>
          <a:bodyPr wrap="square">
            <a:spAutoFit/>
          </a:bodyPr>
          <a:lstStyle/>
          <a:p>
            <a:pPr algn="ctr"/>
            <a:r>
              <a:rPr lang="es-ES" sz="1400" b="1" i="0" dirty="0" smtClean="0">
                <a:solidFill>
                  <a:srgbClr val="222222"/>
                </a:solidFill>
                <a:effectLst/>
                <a:latin typeface="Century Gothic" panose="020B0502020202020204" pitchFamily="34" charset="0"/>
              </a:rPr>
              <a:t>LAS EMOCIONES</a:t>
            </a:r>
          </a:p>
          <a:p>
            <a:r>
              <a:rPr lang="es-ES" sz="1400" dirty="0">
                <a:latin typeface="Century Gothic" panose="020B0502020202020204" pitchFamily="34" charset="0"/>
              </a:rPr>
              <a:t>Las emociones son reacciones psicofisiológicas que representan modos de adaptación a ciertos estímulos del individuo cuando percibe un objeto, una persona, un lugar, un suceso o un recuerdo importante. </a:t>
            </a:r>
            <a:r>
              <a:rPr lang="es-ES" sz="1400" b="1" dirty="0">
                <a:latin typeface="Century Gothic" panose="020B0502020202020204" pitchFamily="34" charset="0"/>
              </a:rPr>
              <a:t>Es aquello que sentimos, cuando percibimos algo o a alguien</a:t>
            </a:r>
            <a:r>
              <a:rPr lang="es-ES" sz="1400" dirty="0">
                <a:latin typeface="Century Gothic" panose="020B0502020202020204" pitchFamily="34" charset="0"/>
              </a:rPr>
              <a:t>.</a:t>
            </a:r>
          </a:p>
          <a:p>
            <a:r>
              <a:rPr lang="es-ES" sz="1400" dirty="0">
                <a:latin typeface="Century Gothic" panose="020B0502020202020204" pitchFamily="34" charset="0"/>
              </a:rPr>
              <a:t>Son universales y comunes a todas las culturas. Sus manifestaciones también tienen patrones de comportamiento semejantes a todos los individuos.</a:t>
            </a:r>
          </a:p>
          <a:p>
            <a:pPr algn="ctr"/>
            <a:r>
              <a:rPr lang="es-ES" sz="1400" b="1" i="0" dirty="0" smtClean="0">
                <a:solidFill>
                  <a:srgbClr val="222222"/>
                </a:solidFill>
                <a:effectLst/>
                <a:latin typeface="Century Gothic" panose="020B0502020202020204" pitchFamily="34" charset="0"/>
              </a:rPr>
              <a:t>Fuente </a:t>
            </a:r>
            <a:r>
              <a:rPr lang="es-ES" sz="1400" b="1" i="0" dirty="0" smtClean="0">
                <a:solidFill>
                  <a:srgbClr val="222222"/>
                </a:solidFill>
                <a:effectLst/>
                <a:latin typeface="Century Gothic" panose="020B0502020202020204" pitchFamily="34" charset="0"/>
              </a:rPr>
              <a:t>bibliográfica</a:t>
            </a:r>
            <a:r>
              <a:rPr lang="es-ES" sz="1400" b="1" dirty="0" smtClean="0">
                <a:solidFill>
                  <a:srgbClr val="222222"/>
                </a:solidFill>
                <a:latin typeface="Century Gothic" panose="020B0502020202020204" pitchFamily="34" charset="0"/>
              </a:rPr>
              <a:t>: </a:t>
            </a:r>
            <a:r>
              <a:rPr lang="es-ES" sz="1400" b="1" dirty="0" smtClean="0">
                <a:solidFill>
                  <a:srgbClr val="222222"/>
                </a:solidFill>
                <a:latin typeface="Century Gothic" panose="020B0502020202020204" pitchFamily="34" charset="0"/>
              </a:rPr>
              <a:t>https://www.divulgaciondinamica.es/blog/tipos-de-emociones/</a:t>
            </a:r>
            <a:endParaRPr lang="es-ES" sz="1400" i="0" dirty="0">
              <a:solidFill>
                <a:srgbClr val="222222"/>
              </a:solidFill>
              <a:effectLst/>
              <a:latin typeface="Century Gothic" panose="020B0502020202020204" pitchFamily="34" charset="0"/>
            </a:endParaRPr>
          </a:p>
        </p:txBody>
      </p:sp>
      <p:sp>
        <p:nvSpPr>
          <p:cNvPr id="3" name="Rectángulo 2"/>
          <p:cNvSpPr/>
          <p:nvPr/>
        </p:nvSpPr>
        <p:spPr>
          <a:xfrm>
            <a:off x="3111135" y="3659070"/>
            <a:ext cx="6096000" cy="1477328"/>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Dibuja en tu cuaderno que es lo que te hace sentir feliz, que es lo que te hace sentir triste, que es lo que te hace sentir enojado, que es lo que te hace sentir , miedo y por ultimo que de hace sentir tranquilidad </a:t>
            </a:r>
          </a:p>
        </p:txBody>
      </p:sp>
    </p:spTree>
    <p:extLst>
      <p:ext uri="{BB962C8B-B14F-4D97-AF65-F5344CB8AC3E}">
        <p14:creationId xmlns:p14="http://schemas.microsoft.com/office/powerpoint/2010/main" val="3824765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2308324"/>
          </a:xfrm>
          <a:prstGeom prst="rect">
            <a:avLst/>
          </a:prstGeom>
        </p:spPr>
        <p:txBody>
          <a:bodyPr wrap="square">
            <a:spAutoFit/>
          </a:bodyPr>
          <a:lstStyle/>
          <a:p>
            <a:pPr algn="ctr"/>
            <a:r>
              <a:rPr lang="es-ES" sz="1600" b="1" i="0" dirty="0" smtClean="0">
                <a:solidFill>
                  <a:srgbClr val="222222"/>
                </a:solidFill>
                <a:effectLst/>
                <a:latin typeface="Century Gothic" panose="020B0502020202020204" pitchFamily="34" charset="0"/>
              </a:rPr>
              <a:t>CONTAMINACIÓN</a:t>
            </a:r>
          </a:p>
          <a:p>
            <a:pPr algn="ctr"/>
            <a:endParaRPr lang="es-ES" sz="1600" b="1" i="0" dirty="0" smtClean="0">
              <a:solidFill>
                <a:srgbClr val="222222"/>
              </a:solidFill>
              <a:effectLst/>
              <a:latin typeface="Century Gothic" panose="020B0502020202020204" pitchFamily="34" charset="0"/>
            </a:endParaRPr>
          </a:p>
          <a:p>
            <a:pPr algn="ctr"/>
            <a:r>
              <a:rPr lang="es-ES" sz="1600" dirty="0">
                <a:latin typeface="Century Gothic" panose="020B0502020202020204" pitchFamily="34" charset="0"/>
              </a:rPr>
              <a:t>La contaminación ambiental o polución es la introducción de sustancias u otros elementos físicos en un medio, que provocan que este sea inseguro o no apto para su uso.​ El medio ambiente puede ser un ecosistema, un medio físico o un ser vivo. El contaminante puede ser una sustancia química o </a:t>
            </a:r>
            <a:r>
              <a:rPr lang="es-ES" sz="1600" dirty="0" smtClean="0">
                <a:latin typeface="Century Gothic" panose="020B0502020202020204" pitchFamily="34" charset="0"/>
              </a:rPr>
              <a:t>energía</a:t>
            </a:r>
          </a:p>
          <a:p>
            <a:pPr algn="ctr"/>
            <a:r>
              <a:rPr lang="es-ES" sz="1600" dirty="0" smtClean="0">
                <a:latin typeface="Century Gothic" panose="020B0502020202020204" pitchFamily="34" charset="0"/>
              </a:rPr>
              <a:t>Tipos de contaminación:</a:t>
            </a:r>
          </a:p>
          <a:p>
            <a:pPr algn="ctr"/>
            <a:endParaRPr lang="es-ES" sz="1600" dirty="0" smtClean="0">
              <a:latin typeface="Century Gothic" panose="020B0502020202020204" pitchFamily="34" charset="0"/>
            </a:endParaRPr>
          </a:p>
          <a:p>
            <a:pPr algn="ctr"/>
            <a:r>
              <a:rPr lang="es-ES" sz="1600" b="1" i="0" dirty="0" smtClean="0">
                <a:solidFill>
                  <a:srgbClr val="222222"/>
                </a:solidFill>
                <a:effectLst/>
                <a:latin typeface="Century Gothic" panose="020B0502020202020204" pitchFamily="34" charset="0"/>
              </a:rPr>
              <a:t>Fuente </a:t>
            </a:r>
            <a:r>
              <a:rPr lang="es-ES" sz="1600" b="1" i="0" dirty="0" smtClean="0">
                <a:solidFill>
                  <a:srgbClr val="222222"/>
                </a:solidFill>
                <a:effectLst/>
                <a:latin typeface="Century Gothic" panose="020B0502020202020204" pitchFamily="34" charset="0"/>
              </a:rPr>
              <a:t>bibliográfica</a:t>
            </a:r>
            <a:r>
              <a:rPr lang="es-ES" sz="1600" b="1" dirty="0" smtClean="0">
                <a:solidFill>
                  <a:srgbClr val="222222"/>
                </a:solidFill>
                <a:latin typeface="Century Gothic" panose="020B0502020202020204" pitchFamily="34" charset="0"/>
              </a:rPr>
              <a:t>: </a:t>
            </a:r>
            <a:r>
              <a:rPr lang="es-ES" sz="1600" b="1" dirty="0" smtClean="0">
                <a:solidFill>
                  <a:srgbClr val="222222"/>
                </a:solidFill>
                <a:latin typeface="Century Gothic" panose="020B0502020202020204" pitchFamily="34" charset="0"/>
              </a:rPr>
              <a:t>Wikipedia </a:t>
            </a:r>
            <a:endParaRPr lang="es-ES" sz="1600" i="0" dirty="0">
              <a:solidFill>
                <a:srgbClr val="222222"/>
              </a:solidFill>
              <a:effectLst/>
              <a:latin typeface="Century Gothic" panose="020B0502020202020204" pitchFamily="34" charset="0"/>
            </a:endParaRPr>
          </a:p>
        </p:txBody>
      </p:sp>
      <p:sp>
        <p:nvSpPr>
          <p:cNvPr id="6" name="Rectángulo 5"/>
          <p:cNvSpPr/>
          <p:nvPr/>
        </p:nvSpPr>
        <p:spPr>
          <a:xfrm>
            <a:off x="1358537" y="3429001"/>
            <a:ext cx="9607729" cy="2308324"/>
          </a:xfrm>
          <a:prstGeom prst="rect">
            <a:avLst/>
          </a:prstGeom>
        </p:spPr>
        <p:txBody>
          <a:bodyPr wrap="square">
            <a:spAutoFit/>
          </a:bodyPr>
          <a:lstStyle/>
          <a:p>
            <a:pPr>
              <a:buFont typeface="Arial" panose="020B0604020202020204" pitchFamily="34" charset="0"/>
              <a:buChar char="•"/>
            </a:pPr>
            <a:r>
              <a:rPr lang="es-ES" b="1" i="0" u="none" strike="noStrike" dirty="0" smtClean="0">
                <a:effectLst/>
                <a:latin typeface="Microsoft JhengHei UI" panose="020B0604030504040204" pitchFamily="34" charset="-120"/>
                <a:ea typeface="Microsoft JhengHei UI" panose="020B0604030504040204" pitchFamily="34" charset="-120"/>
                <a:hlinkClick r:id="rId3"/>
              </a:rPr>
              <a:t>Contaminación atmosférica o ambiental</a:t>
            </a:r>
            <a:r>
              <a:rPr lang="es-ES" b="0" i="0" dirty="0" smtClean="0">
                <a:effectLst/>
                <a:latin typeface="Microsoft JhengHei UI" panose="020B0604030504040204" pitchFamily="34" charset="-120"/>
                <a:ea typeface="Microsoft JhengHei UI" panose="020B0604030504040204" pitchFamily="34" charset="-120"/>
              </a:rPr>
              <a:t>. Consiste en la liberación de sustancias químicas a la atmósfera que alteran su composición. Supone un grave riesgo para la salud de todos los seres vivos.</a:t>
            </a:r>
          </a:p>
          <a:p>
            <a:pPr>
              <a:buFont typeface="Arial" panose="020B0604020202020204" pitchFamily="34" charset="0"/>
              <a:buChar char="•"/>
            </a:pPr>
            <a:r>
              <a:rPr lang="es-ES" b="1" i="0" u="none" strike="noStrike" dirty="0" smtClean="0">
                <a:effectLst/>
                <a:latin typeface="Microsoft JhengHei UI" panose="020B0604030504040204" pitchFamily="34" charset="-120"/>
                <a:ea typeface="Microsoft JhengHei UI" panose="020B0604030504040204" pitchFamily="34" charset="-120"/>
                <a:hlinkClick r:id="rId4"/>
              </a:rPr>
              <a:t>Contaminación hídrica o del agua</a:t>
            </a:r>
            <a:r>
              <a:rPr lang="es-ES" b="0" i="0" dirty="0" smtClean="0">
                <a:effectLst/>
                <a:latin typeface="Microsoft JhengHei UI" panose="020B0604030504040204" pitchFamily="34" charset="-120"/>
                <a:ea typeface="Microsoft JhengHei UI" panose="020B0604030504040204" pitchFamily="34" charset="-120"/>
              </a:rPr>
              <a:t>. Se debe a la presencia de desechos en el agua. La contaminación de mares, ríos y lagos se produce por las actividades del ser humano y es foco de infecciones.</a:t>
            </a:r>
          </a:p>
          <a:p>
            <a:pPr>
              <a:buFont typeface="Arial" panose="020B0604020202020204" pitchFamily="34" charset="0"/>
              <a:buChar char="•"/>
            </a:pPr>
            <a:r>
              <a:rPr lang="es-ES" b="1" i="0" u="none" strike="noStrike" dirty="0" smtClean="0">
                <a:effectLst/>
                <a:latin typeface="Microsoft JhengHei UI" panose="020B0604030504040204" pitchFamily="34" charset="-120"/>
                <a:ea typeface="Microsoft JhengHei UI" panose="020B0604030504040204" pitchFamily="34" charset="-120"/>
                <a:hlinkClick r:id="rId5"/>
              </a:rPr>
              <a:t>Contaminación del suelo</a:t>
            </a:r>
            <a:r>
              <a:rPr lang="es-ES" b="0" i="0" dirty="0" smtClean="0">
                <a:effectLst/>
                <a:latin typeface="Microsoft JhengHei UI" panose="020B0604030504040204" pitchFamily="34" charset="-120"/>
                <a:ea typeface="Microsoft JhengHei UI" panose="020B0604030504040204" pitchFamily="34" charset="-120"/>
              </a:rPr>
              <a:t>. Como los dos anteriores tipos de contaminación, se debe a la acción humana (los residuos y la basura arrojada en cualquier superficie terrestre).</a:t>
            </a:r>
            <a:endParaRPr lang="es-ES" b="0" i="0" dirty="0">
              <a:effectLst/>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2073187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7" name="Rectángulo redondeado 6"/>
          <p:cNvSpPr/>
          <p:nvPr/>
        </p:nvSpPr>
        <p:spPr>
          <a:xfrm>
            <a:off x="3966753" y="1159943"/>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3" name="Rectángulo 2"/>
          <p:cNvSpPr/>
          <p:nvPr/>
        </p:nvSpPr>
        <p:spPr>
          <a:xfrm>
            <a:off x="3322320" y="2068511"/>
            <a:ext cx="6096000" cy="3046988"/>
          </a:xfrm>
          <a:prstGeom prst="rect">
            <a:avLst/>
          </a:prstGeom>
        </p:spPr>
        <p:txBody>
          <a:bodyPr>
            <a:spAutoFit/>
          </a:bodyPr>
          <a:lstStyle/>
          <a:p>
            <a:pPr marL="285750" indent="-285750">
              <a:buFont typeface="Wingdings" panose="05000000000000000000" pitchFamily="2" charset="2"/>
              <a:buChar char="ü"/>
            </a:pPr>
            <a:r>
              <a:rPr lang="es-MX" sz="2400" dirty="0">
                <a:latin typeface="Century Gothic" panose="020B0502020202020204" pitchFamily="34" charset="0"/>
              </a:rPr>
              <a:t>Observa el siguiente video:</a:t>
            </a:r>
          </a:p>
          <a:p>
            <a:pPr marL="285750" indent="-285750">
              <a:buFont typeface="Wingdings" panose="05000000000000000000" pitchFamily="2" charset="2"/>
              <a:buChar char="ü"/>
            </a:pPr>
            <a:r>
              <a:rPr lang="es-MX" sz="2400" dirty="0">
                <a:latin typeface="Century Gothic" panose="020B0502020202020204" pitchFamily="34" charset="0"/>
                <a:hlinkClick r:id="rId3"/>
              </a:rPr>
              <a:t>https://www.youtube.com/watch?v=7zEyFPukF-c</a:t>
            </a:r>
            <a:endParaRPr lang="es-MX" sz="2400" dirty="0">
              <a:latin typeface="Century Gothic" panose="020B0502020202020204" pitchFamily="34" charset="0"/>
            </a:endParaRPr>
          </a:p>
          <a:p>
            <a:pPr marL="285750" indent="-285750">
              <a:buFont typeface="Wingdings" panose="05000000000000000000" pitchFamily="2" charset="2"/>
              <a:buChar char="ü"/>
            </a:pPr>
            <a:r>
              <a:rPr lang="es-MX" sz="2400" dirty="0">
                <a:latin typeface="Century Gothic" panose="020B0502020202020204" pitchFamily="34" charset="0"/>
              </a:rPr>
              <a:t>Escribe en tu cuaderno que acciones desfavorables contaminan al medio ambiente </a:t>
            </a:r>
          </a:p>
          <a:p>
            <a:pPr marL="285750" indent="-285750">
              <a:buFont typeface="Wingdings" panose="05000000000000000000" pitchFamily="2" charset="2"/>
              <a:buChar char="ü"/>
            </a:pPr>
            <a:r>
              <a:rPr lang="es-MX" sz="2400" dirty="0">
                <a:latin typeface="Century Gothic" panose="020B0502020202020204" pitchFamily="34" charset="0"/>
              </a:rPr>
              <a:t>Escribe que acciones propones para cuidar el medio ambiente </a:t>
            </a:r>
          </a:p>
        </p:txBody>
      </p:sp>
    </p:spTree>
    <p:extLst>
      <p:ext uri="{BB962C8B-B14F-4D97-AF65-F5344CB8AC3E}">
        <p14:creationId xmlns:p14="http://schemas.microsoft.com/office/powerpoint/2010/main" val="3460107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281545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600438"/>
          </a:xfrm>
          <a:prstGeom prst="rect">
            <a:avLst/>
          </a:prstGeom>
        </p:spPr>
        <p:txBody>
          <a:bodyPr wrap="square">
            <a:spAutoFit/>
          </a:bodyPr>
          <a:lstStyle/>
          <a:p>
            <a:pPr algn="ctr"/>
            <a:r>
              <a:rPr lang="es-ES" b="1" dirty="0" smtClean="0">
                <a:latin typeface="Century Gothic" panose="020B0502020202020204" pitchFamily="34" charset="0"/>
              </a:rPr>
              <a:t>Importancia de cuidar el medio ambiente	 </a:t>
            </a:r>
          </a:p>
          <a:p>
            <a:pPr algn="ctr"/>
            <a:r>
              <a:rPr lang="es-ES" sz="1600" dirty="0">
                <a:latin typeface="Century Gothic" panose="020B0502020202020204" pitchFamily="34" charset="0"/>
              </a:rPr>
              <a:t>El medio ambiente es muy importante, porque de el obtenemos agua, comida, combustibles y materias primas que sirven para fabricar las cosas que utilizamos diariamente. ... Al abusar o hacer mal uso de los recursos naturales que se obtienen del medio ambiente, lo ponemos en peligro y lo agotamos</a:t>
            </a:r>
            <a:r>
              <a:rPr lang="es-ES" sz="1600" dirty="0" smtClean="0">
                <a:latin typeface="Century Gothic" panose="020B0502020202020204" pitchFamily="34" charset="0"/>
              </a:rPr>
              <a:t>.</a:t>
            </a:r>
          </a:p>
          <a:p>
            <a:pPr algn="ctr"/>
            <a:r>
              <a:rPr lang="es-ES" sz="1600" b="1" i="0" dirty="0" smtClean="0">
                <a:effectLst/>
                <a:latin typeface="Century Gothic" panose="020B0502020202020204" pitchFamily="34" charset="0"/>
              </a:rPr>
              <a:t>Fuente bibliográfica</a:t>
            </a:r>
            <a:r>
              <a:rPr lang="es-ES" sz="1600" b="1" dirty="0" smtClean="0">
                <a:latin typeface="Century Gothic" panose="020B0502020202020204" pitchFamily="34" charset="0"/>
              </a:rPr>
              <a:t>: </a:t>
            </a:r>
            <a:r>
              <a:rPr lang="es-ES" sz="1600" dirty="0" smtClean="0">
                <a:latin typeface="Century Gothic" panose="020B0502020202020204" pitchFamily="34" charset="0"/>
              </a:rPr>
              <a:t>Wikipedia </a:t>
            </a:r>
            <a:endParaRPr lang="es-ES" sz="1600" i="0" dirty="0">
              <a:effectLst/>
              <a:latin typeface="Century Gothic" panose="020B0502020202020204" pitchFamily="34" charset="0"/>
            </a:endParaRPr>
          </a:p>
        </p:txBody>
      </p:sp>
      <p:sp>
        <p:nvSpPr>
          <p:cNvPr id="6" name="Rectángulo 5"/>
          <p:cNvSpPr/>
          <p:nvPr/>
        </p:nvSpPr>
        <p:spPr>
          <a:xfrm>
            <a:off x="3047999" y="3617434"/>
            <a:ext cx="6096000" cy="1754326"/>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En un cartel explica todo acerca de tu mascota, (como es, color, tamaño, raza, como lo alimentas etc…) Si no tienes mascota puedes investigar de algún animal que te gustaría tener como mascota. </a:t>
            </a:r>
          </a:p>
          <a:p>
            <a:pPr marL="285750" indent="-285750">
              <a:buFont typeface="Wingdings" panose="05000000000000000000" pitchFamily="2" charset="2"/>
              <a:buChar char="ü"/>
            </a:pPr>
            <a:endParaRPr lang="es-MX" b="1" dirty="0">
              <a:latin typeface="Century Gothic" panose="020B0502020202020204" pitchFamily="34" charset="0"/>
            </a:endParaRPr>
          </a:p>
        </p:txBody>
      </p:sp>
    </p:spTree>
    <p:extLst>
      <p:ext uri="{BB962C8B-B14F-4D97-AF65-F5344CB8AC3E}">
        <p14:creationId xmlns:p14="http://schemas.microsoft.com/office/powerpoint/2010/main" val="3958813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3359402"/>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2092881"/>
          </a:xfrm>
          <a:prstGeom prst="rect">
            <a:avLst/>
          </a:prstGeom>
        </p:spPr>
        <p:txBody>
          <a:bodyPr wrap="square">
            <a:spAutoFit/>
          </a:bodyPr>
          <a:lstStyle/>
          <a:p>
            <a:pPr algn="ctr"/>
            <a:r>
              <a:rPr lang="es-ES" sz="1400" b="1" i="0" dirty="0" smtClean="0">
                <a:solidFill>
                  <a:srgbClr val="222222"/>
                </a:solidFill>
                <a:effectLst/>
                <a:latin typeface="Century Gothic" panose="020B0502020202020204" pitchFamily="34" charset="0"/>
              </a:rPr>
              <a:t>¿QUÉ ES UN CHISTE?</a:t>
            </a:r>
          </a:p>
          <a:p>
            <a:pPr algn="ctr"/>
            <a:r>
              <a:rPr lang="es-ES" sz="2000" dirty="0">
                <a:latin typeface="Century Gothic" panose="020B0502020202020204" pitchFamily="34" charset="0"/>
              </a:rPr>
              <a:t>Un </a:t>
            </a:r>
            <a:r>
              <a:rPr lang="es-ES" sz="2000" b="1" dirty="0">
                <a:latin typeface="Century Gothic" panose="020B0502020202020204" pitchFamily="34" charset="0"/>
              </a:rPr>
              <a:t>chiste</a:t>
            </a:r>
            <a:r>
              <a:rPr lang="es-ES" sz="2000" dirty="0">
                <a:latin typeface="Century Gothic" panose="020B0502020202020204" pitchFamily="34" charset="0"/>
              </a:rPr>
              <a:t> es un dicho o una ocurrencia graciosa. Puede tratarse </a:t>
            </a:r>
            <a:r>
              <a:rPr lang="es-ES" sz="2000" b="1" dirty="0">
                <a:latin typeface="Century Gothic" panose="020B0502020202020204" pitchFamily="34" charset="0"/>
              </a:rPr>
              <a:t>de</a:t>
            </a:r>
            <a:r>
              <a:rPr lang="es-ES" sz="2000" dirty="0">
                <a:latin typeface="Century Gothic" panose="020B0502020202020204" pitchFamily="34" charset="0"/>
              </a:rPr>
              <a:t> una expresión espontánea o </a:t>
            </a:r>
            <a:r>
              <a:rPr lang="es-ES" sz="2000" b="1" dirty="0">
                <a:latin typeface="Century Gothic" panose="020B0502020202020204" pitchFamily="34" charset="0"/>
              </a:rPr>
              <a:t>de</a:t>
            </a:r>
            <a:r>
              <a:rPr lang="es-ES" sz="2000" dirty="0">
                <a:latin typeface="Century Gothic" panose="020B0502020202020204" pitchFamily="34" charset="0"/>
              </a:rPr>
              <a:t> un dicho o historieta breve que contiene algo que genera risa </a:t>
            </a:r>
            <a:r>
              <a:rPr lang="es-ES" sz="2000" b="1" dirty="0">
                <a:latin typeface="Century Gothic" panose="020B0502020202020204" pitchFamily="34" charset="0"/>
              </a:rPr>
              <a:t>en</a:t>
            </a:r>
            <a:r>
              <a:rPr lang="es-ES" sz="2000" dirty="0">
                <a:latin typeface="Century Gothic" panose="020B0502020202020204" pitchFamily="34" charset="0"/>
              </a:rPr>
              <a:t> sus receptores. La intención del </a:t>
            </a:r>
            <a:r>
              <a:rPr lang="es-ES" sz="2000" b="1" dirty="0">
                <a:latin typeface="Century Gothic" panose="020B0502020202020204" pitchFamily="34" charset="0"/>
              </a:rPr>
              <a:t>chiste</a:t>
            </a:r>
            <a:r>
              <a:rPr lang="es-ES" sz="2000" dirty="0">
                <a:latin typeface="Century Gothic" panose="020B0502020202020204" pitchFamily="34" charset="0"/>
              </a:rPr>
              <a:t> es hacer reír al receptor (ya sea oyente o lector</a:t>
            </a:r>
            <a:r>
              <a:rPr lang="es-ES" sz="2000" dirty="0" smtClean="0">
                <a:latin typeface="Century Gothic" panose="020B0502020202020204" pitchFamily="34" charset="0"/>
              </a:rPr>
              <a:t>)</a:t>
            </a:r>
          </a:p>
          <a:p>
            <a:pPr algn="ctr"/>
            <a:endParaRPr lang="es-ES" sz="2000" dirty="0" smtClean="0">
              <a:latin typeface="Century Gothic" panose="020B0502020202020204" pitchFamily="34" charset="0"/>
            </a:endParaRPr>
          </a:p>
          <a:p>
            <a:pPr algn="ctr"/>
            <a:r>
              <a:rPr lang="es-ES" sz="1600" b="1" i="0" dirty="0" smtClean="0">
                <a:solidFill>
                  <a:srgbClr val="222222"/>
                </a:solidFill>
                <a:effectLst/>
                <a:latin typeface="Century Gothic" panose="020B0502020202020204" pitchFamily="34" charset="0"/>
              </a:rPr>
              <a:t>Fuente </a:t>
            </a:r>
            <a:r>
              <a:rPr lang="es-ES" sz="1600" b="1" i="0" dirty="0" smtClean="0">
                <a:solidFill>
                  <a:srgbClr val="222222"/>
                </a:solidFill>
                <a:effectLst/>
                <a:latin typeface="Century Gothic" panose="020B0502020202020204" pitchFamily="34" charset="0"/>
              </a:rPr>
              <a:t>bibliográfica</a:t>
            </a:r>
            <a:r>
              <a:rPr lang="es-ES" sz="1600" b="1" dirty="0" smtClean="0">
                <a:solidFill>
                  <a:srgbClr val="222222"/>
                </a:solidFill>
                <a:latin typeface="Century Gothic" panose="020B0502020202020204" pitchFamily="34" charset="0"/>
              </a:rPr>
              <a:t>: </a:t>
            </a:r>
            <a:r>
              <a:rPr lang="es-ES" sz="1600" b="1" dirty="0" smtClean="0">
                <a:solidFill>
                  <a:srgbClr val="222222"/>
                </a:solidFill>
                <a:latin typeface="Century Gothic" panose="020B0502020202020204" pitchFamily="34" charset="0"/>
              </a:rPr>
              <a:t>Wikipedia</a:t>
            </a:r>
            <a:endParaRPr lang="es-ES" sz="1600" i="0" dirty="0">
              <a:solidFill>
                <a:srgbClr val="222222"/>
              </a:solidFill>
              <a:effectLst/>
              <a:latin typeface="Century Gothic" panose="020B0502020202020204" pitchFamily="34" charset="0"/>
            </a:endParaRPr>
          </a:p>
        </p:txBody>
      </p:sp>
      <p:sp>
        <p:nvSpPr>
          <p:cNvPr id="6" name="Rectángulo 5"/>
          <p:cNvSpPr/>
          <p:nvPr/>
        </p:nvSpPr>
        <p:spPr>
          <a:xfrm>
            <a:off x="3111135" y="4247118"/>
            <a:ext cx="6096000" cy="923330"/>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Pide a papa o mama que te cuenten chistes</a:t>
            </a:r>
          </a:p>
          <a:p>
            <a:pPr marL="285750" indent="-285750">
              <a:buFont typeface="Wingdings" panose="05000000000000000000" pitchFamily="2" charset="2"/>
              <a:buChar char="ü"/>
            </a:pPr>
            <a:r>
              <a:rPr lang="es-MX" dirty="0">
                <a:latin typeface="Century Gothic" panose="020B0502020202020204" pitchFamily="34" charset="0"/>
              </a:rPr>
              <a:t>Graba un video contando el mejor chiste que conozcas. </a:t>
            </a:r>
          </a:p>
        </p:txBody>
      </p:sp>
    </p:spTree>
    <p:extLst>
      <p:ext uri="{BB962C8B-B14F-4D97-AF65-F5344CB8AC3E}">
        <p14:creationId xmlns:p14="http://schemas.microsoft.com/office/powerpoint/2010/main" val="3120162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465</Words>
  <Application>Microsoft Office PowerPoint</Application>
  <PresentationFormat>Panorámica</PresentationFormat>
  <Paragraphs>46</Paragraphs>
  <Slides>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Microsoft JhengHei UI</vt:lpstr>
      <vt:lpstr>Arial</vt:lpstr>
      <vt:lpstr>Calibri</vt:lpstr>
      <vt:lpstr>Calibri Light</vt:lpstr>
      <vt:lpstr>Century Gothic</vt:lpstr>
      <vt:lpstr>Diverplate</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2</cp:revision>
  <dcterms:created xsi:type="dcterms:W3CDTF">2021-05-06T00:58:07Z</dcterms:created>
  <dcterms:modified xsi:type="dcterms:W3CDTF">2021-05-06T01:06:48Z</dcterms:modified>
</cp:coreProperties>
</file>