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9" r:id="rId4"/>
    <p:sldId id="270" r:id="rId5"/>
    <p:sldId id="257" r:id="rId6"/>
    <p:sldId id="271" r:id="rId7"/>
    <p:sldId id="272" r:id="rId8"/>
    <p:sldId id="273" r:id="rId9"/>
    <p:sldId id="284" r:id="rId10"/>
    <p:sldId id="282" r:id="rId11"/>
    <p:sldId id="283" r:id="rId12"/>
    <p:sldId id="277" r:id="rId13"/>
    <p:sldId id="256" r:id="rId14"/>
    <p:sldId id="278" r:id="rId15"/>
    <p:sldId id="280" r:id="rId16"/>
    <p:sldId id="279" r:id="rId17"/>
    <p:sldId id="287" r:id="rId18"/>
    <p:sldId id="288" r:id="rId19"/>
    <p:sldId id="380" r:id="rId20"/>
  </p:sldIdLst>
  <p:sldSz cx="7559675"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81"/>
    <a:srgbClr val="99CCFF"/>
    <a:srgbClr val="D5E4F7"/>
    <a:srgbClr val="C594CC"/>
    <a:srgbClr val="DEC3E2"/>
    <a:srgbClr val="BC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94660"/>
  </p:normalViewPr>
  <p:slideViewPr>
    <p:cSldViewPr snapToGrid="0" showGuides="1">
      <p:cViewPr varScale="1">
        <p:scale>
          <a:sx n="49" d="100"/>
          <a:sy n="49" d="100"/>
        </p:scale>
        <p:origin x="2454" y="66"/>
      </p:cViewPr>
      <p:guideLst>
        <p:guide orient="horz" pos="317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649770"/>
            <a:ext cx="6425724" cy="3509551"/>
          </a:xfr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294662"/>
            <a:ext cx="5669756" cy="2433817"/>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114129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31537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36700"/>
            <a:ext cx="1630055" cy="854286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36700"/>
            <a:ext cx="4795669" cy="854286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187258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126790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513159"/>
            <a:ext cx="6520220" cy="4193259"/>
          </a:xfr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6746088"/>
            <a:ext cx="6520220" cy="2205136"/>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3439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683500"/>
            <a:ext cx="3212862"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683500"/>
            <a:ext cx="3212862" cy="639606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84647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36702"/>
            <a:ext cx="6520220" cy="1948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471154"/>
            <a:ext cx="3198096" cy="1211074"/>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4" name="Content Placeholder 3"/>
          <p:cNvSpPr>
            <a:spLocks noGrp="1"/>
          </p:cNvSpPr>
          <p:nvPr>
            <p:ph sz="half" idx="2"/>
          </p:nvPr>
        </p:nvSpPr>
        <p:spPr>
          <a:xfrm>
            <a:off x="520713" y="3682228"/>
            <a:ext cx="3198096"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471154"/>
            <a:ext cx="3213847" cy="1211074"/>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Haga clic para modificar los estilos de texto del patrón</a:t>
            </a:r>
          </a:p>
        </p:txBody>
      </p:sp>
      <p:sp>
        <p:nvSpPr>
          <p:cNvPr id="6" name="Content Placeholder 5"/>
          <p:cNvSpPr>
            <a:spLocks noGrp="1"/>
          </p:cNvSpPr>
          <p:nvPr>
            <p:ph sz="quarter" idx="4"/>
          </p:nvPr>
        </p:nvSpPr>
        <p:spPr>
          <a:xfrm>
            <a:off x="3827086" y="3682228"/>
            <a:ext cx="3213847" cy="54160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368177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272048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29033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72042"/>
            <a:ext cx="2438192" cy="2352146"/>
          </a:xfr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451426"/>
            <a:ext cx="3827085" cy="716377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3024188"/>
            <a:ext cx="2438192" cy="560268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160112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672042"/>
            <a:ext cx="2438192" cy="2352146"/>
          </a:xfr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451426"/>
            <a:ext cx="3827085" cy="716377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520712" y="3024188"/>
            <a:ext cx="2438192" cy="5602681"/>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8759F7D-71CF-4CC3-B6DD-677085E38526}" type="datetimeFigureOut">
              <a:rPr lang="es-MX" smtClean="0"/>
              <a:t>07/05/2021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2729BA29-FE6C-4D75-AFF7-AD5D5991E92D}" type="slidenum">
              <a:rPr lang="es-MX" smtClean="0"/>
              <a:t>‹Nº›</a:t>
            </a:fld>
            <a:endParaRPr lang="es-MX" dirty="0"/>
          </a:p>
        </p:txBody>
      </p:sp>
    </p:spTree>
    <p:extLst>
      <p:ext uri="{BB962C8B-B14F-4D97-AF65-F5344CB8AC3E}">
        <p14:creationId xmlns:p14="http://schemas.microsoft.com/office/powerpoint/2010/main" val="407069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36702"/>
            <a:ext cx="6520220" cy="1948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9728" y="2683500"/>
            <a:ext cx="6520220" cy="639606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343248"/>
            <a:ext cx="1700927" cy="536700"/>
          </a:xfrm>
          <a:prstGeom prst="rect">
            <a:avLst/>
          </a:prstGeom>
        </p:spPr>
        <p:txBody>
          <a:bodyPr vert="horz" lIns="91440" tIns="45720" rIns="91440" bIns="45720" rtlCol="0" anchor="ctr"/>
          <a:lstStyle>
            <a:lvl1pPr algn="l">
              <a:defRPr sz="992">
                <a:solidFill>
                  <a:schemeClr val="tx1">
                    <a:tint val="75000"/>
                  </a:schemeClr>
                </a:solidFill>
              </a:defRPr>
            </a:lvl1pPr>
          </a:lstStyle>
          <a:p>
            <a:fld id="{B8759F7D-71CF-4CC3-B6DD-677085E38526}" type="datetimeFigureOut">
              <a:rPr lang="es-MX" smtClean="0"/>
              <a:t>07/05/2021</a:t>
            </a:fld>
            <a:endParaRPr lang="es-MX" dirty="0"/>
          </a:p>
        </p:txBody>
      </p:sp>
      <p:sp>
        <p:nvSpPr>
          <p:cNvPr id="5" name="Footer Placeholder 4"/>
          <p:cNvSpPr>
            <a:spLocks noGrp="1"/>
          </p:cNvSpPr>
          <p:nvPr>
            <p:ph type="ftr" sz="quarter" idx="3"/>
          </p:nvPr>
        </p:nvSpPr>
        <p:spPr>
          <a:xfrm>
            <a:off x="2504143" y="9343248"/>
            <a:ext cx="2551390" cy="53670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5339020" y="9343248"/>
            <a:ext cx="1700927" cy="536700"/>
          </a:xfrm>
          <a:prstGeom prst="rect">
            <a:avLst/>
          </a:prstGeom>
        </p:spPr>
        <p:txBody>
          <a:bodyPr vert="horz" lIns="91440" tIns="45720" rIns="91440" bIns="45720" rtlCol="0" anchor="ctr"/>
          <a:lstStyle>
            <a:lvl1pPr algn="r">
              <a:defRPr sz="992">
                <a:solidFill>
                  <a:schemeClr val="tx1">
                    <a:tint val="75000"/>
                  </a:schemeClr>
                </a:solidFill>
              </a:defRPr>
            </a:lvl1pPr>
          </a:lstStyle>
          <a:p>
            <a:fld id="{2729BA29-FE6C-4D75-AFF7-AD5D5991E92D}" type="slidenum">
              <a:rPr lang="es-MX" smtClean="0"/>
              <a:t>‹Nº›</a:t>
            </a:fld>
            <a:endParaRPr lang="es-MX" dirty="0"/>
          </a:p>
        </p:txBody>
      </p:sp>
    </p:spTree>
    <p:extLst>
      <p:ext uri="{BB962C8B-B14F-4D97-AF65-F5344CB8AC3E}">
        <p14:creationId xmlns:p14="http://schemas.microsoft.com/office/powerpoint/2010/main" val="5678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8A4AE4A-38F1-4EA1-BCAB-2A019A32B72B}"/>
              </a:ext>
            </a:extLst>
          </p:cNvPr>
          <p:cNvPicPr>
            <a:picLocks noChangeAspect="1"/>
          </p:cNvPicPr>
          <p:nvPr/>
        </p:nvPicPr>
        <p:blipFill rotWithShape="1">
          <a:blip r:embed="rId2"/>
          <a:srcRect l="1802" t="-1933" r="9411" b="1933"/>
          <a:stretch/>
        </p:blipFill>
        <p:spPr>
          <a:xfrm>
            <a:off x="0" y="-207855"/>
            <a:ext cx="7559675" cy="10288480"/>
          </a:xfrm>
          <a:prstGeom prst="rect">
            <a:avLst/>
          </a:prstGeom>
        </p:spPr>
      </p:pic>
    </p:spTree>
    <p:extLst>
      <p:ext uri="{BB962C8B-B14F-4D97-AF65-F5344CB8AC3E}">
        <p14:creationId xmlns:p14="http://schemas.microsoft.com/office/powerpoint/2010/main" val="299040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611344581"/>
              </p:ext>
            </p:extLst>
          </p:nvPr>
        </p:nvGraphicFramePr>
        <p:xfrm>
          <a:off x="934524" y="5832649"/>
          <a:ext cx="5759460" cy="1330071"/>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just">
                        <a:lnSpc>
                          <a:spcPct val="107000"/>
                        </a:lnSpc>
                        <a:spcAft>
                          <a:spcPts val="0"/>
                        </a:spcAft>
                      </a:pPr>
                      <a:r>
                        <a:rPr lang="es-MX" sz="1200" dirty="0">
                          <a:effectLst/>
                          <a:latin typeface="Berlin Sans FB" panose="020E0602020502020306" pitchFamily="34" charset="0"/>
                        </a:rPr>
                        <a:t> Identifica las monedas de </a:t>
                      </a:r>
                      <a:r>
                        <a:rPr lang="es-MX" sz="1200" dirty="0">
                          <a:latin typeface="Berlin Sans FB" panose="020E0602020502020306" pitchFamily="34" charset="0"/>
                        </a:rPr>
                        <a:t>$1, $2, $5 y $10 </a:t>
                      </a:r>
                      <a:r>
                        <a:rPr lang="es-MX" sz="1200" dirty="0">
                          <a:effectLst/>
                          <a:latin typeface="Berlin Sans FB" panose="020E0602020502020306" pitchFamily="34" charset="0"/>
                        </a:rPr>
                        <a:t>basándose en el numero que tiene cada moneda.</a:t>
                      </a:r>
                      <a:endParaRPr lang="es-MX" sz="1200" dirty="0">
                        <a:latin typeface="Berlin Sans FB" panose="020E0602020502020306" pitchFamily="34" charset="0"/>
                      </a:endParaRPr>
                    </a:p>
                    <a:p>
                      <a:pPr algn="just">
                        <a:lnSpc>
                          <a:spcPct val="107000"/>
                        </a:lnSpc>
                        <a:spcAft>
                          <a:spcPts val="0"/>
                        </a:spcAft>
                      </a:pPr>
                      <a:r>
                        <a:rPr lang="es-MX" sz="1200" dirty="0">
                          <a:latin typeface="Berlin Sans FB" panose="020E0602020502020306" pitchFamily="34" charset="0"/>
                        </a:rPr>
                        <a:t>Identifica la relación de equivalencia de las monedas de $1, $2</a:t>
                      </a:r>
                    </a:p>
                    <a:p>
                      <a:pPr algn="just">
                        <a:lnSpc>
                          <a:spcPct val="107000"/>
                        </a:lnSpc>
                        <a:spcAft>
                          <a:spcPts val="0"/>
                        </a:spcAft>
                      </a:pPr>
                      <a:r>
                        <a:rPr lang="es-MX" sz="1200" dirty="0">
                          <a:effectLst/>
                          <a:latin typeface="Berlin Sans FB" panose="020E0602020502020306" pitchFamily="34" charset="0"/>
                        </a:rPr>
                        <a:t>Reconoce que las monedas sirven para poder comprar cosa</a:t>
                      </a:r>
                    </a:p>
                    <a:p>
                      <a:pPr algn="just">
                        <a:lnSpc>
                          <a:spcPct val="107000"/>
                        </a:lnSpc>
                        <a:spcAft>
                          <a:spcPts val="0"/>
                        </a:spcAft>
                      </a:pPr>
                      <a:r>
                        <a:rPr lang="es-MX" sz="1200" dirty="0">
                          <a:effectLst/>
                          <a:latin typeface="Berlin Sans FB" panose="020E0602020502020306" pitchFamily="34" charset="0"/>
                        </a:rPr>
                        <a:t>Realiza compra y venta de artículos.</a:t>
                      </a: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460066"/>
            <a:ext cx="6774913" cy="10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Keila Valdés Rodríguez		Fecha: 06 de mayo de 2021</a:t>
            </a:r>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401980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114582331"/>
              </p:ext>
            </p:extLst>
          </p:nvPr>
        </p:nvGraphicFramePr>
        <p:xfrm>
          <a:off x="934524" y="5832649"/>
          <a:ext cx="5759460" cy="2333562"/>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 Identifica las monedas de $1, $2, $5 y de $10  basándose en el numero que tiene cada moneda.</a:t>
                      </a:r>
                    </a:p>
                    <a:p>
                      <a:pPr algn="just">
                        <a:lnSpc>
                          <a:spcPct val="107000"/>
                        </a:lnSpc>
                        <a:spcAft>
                          <a:spcPts val="0"/>
                        </a:spcAft>
                      </a:pPr>
                      <a:r>
                        <a:rPr lang="es-MX" sz="1200" dirty="0">
                          <a:effectLst/>
                          <a:latin typeface="Berlin Sans FB" panose="020E0602020502020306" pitchFamily="34" charset="0"/>
                        </a:rPr>
                        <a:t>Observa diferentes productos con precio, identifica que los números que observa son el precio de las cosas.</a:t>
                      </a:r>
                    </a:p>
                    <a:p>
                      <a:pPr algn="just">
                        <a:lnSpc>
                          <a:spcPct val="107000"/>
                        </a:lnSpc>
                        <a:spcAft>
                          <a:spcPts val="0"/>
                        </a:spcAft>
                      </a:pPr>
                      <a:r>
                        <a:rPr lang="es-MX" sz="1200" dirty="0">
                          <a:effectLst/>
                          <a:latin typeface="Berlin Sans FB" panose="020E0602020502020306" pitchFamily="34" charset="0"/>
                        </a:rPr>
                        <a:t> Escucha un problema y responde acertadamente, menciona que con una moneda de 5 puede comprar 5 carros con un precio de 1 peso.</a:t>
                      </a:r>
                    </a:p>
                    <a:p>
                      <a:pPr algn="just">
                        <a:lnSpc>
                          <a:spcPct val="107000"/>
                        </a:lnSpc>
                        <a:spcAft>
                          <a:spcPts val="0"/>
                        </a:spcAft>
                      </a:pPr>
                      <a:r>
                        <a:rPr lang="es-MX" sz="1200" dirty="0">
                          <a:effectLst/>
                          <a:latin typeface="Berlin Sans FB" panose="020E0602020502020306" pitchFamily="34" charset="0"/>
                        </a:rPr>
                        <a:t>Usa las monedas sin complicaciones cuando se trata de pagar exacto, requiere apoyo para  usar monedas de diferentes equivalencias pero lo consigue. </a:t>
                      </a:r>
                    </a:p>
                    <a:p>
                      <a:pPr algn="just">
                        <a:lnSpc>
                          <a:spcPct val="107000"/>
                        </a:lnSpc>
                        <a:spcAft>
                          <a:spcPts val="0"/>
                        </a:spcAft>
                      </a:pPr>
                      <a:r>
                        <a:rPr lang="es-MX" sz="1200" dirty="0">
                          <a:effectLst/>
                          <a:latin typeface="Berlin Sans FB" panose="020E0602020502020306" pitchFamily="34" charset="0"/>
                        </a:rPr>
                        <a:t>Usa una moneda de 5 y tres de monedas de un peso para pagar un producto. </a:t>
                      </a:r>
                    </a:p>
                    <a:p>
                      <a:pPr algn="just">
                        <a:lnSpc>
                          <a:spcPct val="107000"/>
                        </a:lnSpc>
                        <a:spcAft>
                          <a:spcPts val="0"/>
                        </a:spcAft>
                      </a:pPr>
                      <a:r>
                        <a:rPr lang="es-MX" sz="1200" dirty="0">
                          <a:effectLst/>
                          <a:latin typeface="Berlin Sans FB" panose="020E0602020502020306" pitchFamily="34" charset="0"/>
                        </a:rPr>
                        <a:t>Realiza adecuadamente la compra y venta de artículos. </a:t>
                      </a:r>
                    </a:p>
                    <a:p>
                      <a:pPr algn="just">
                        <a:lnSpc>
                          <a:spcPct val="107000"/>
                        </a:lnSpc>
                        <a:spcAft>
                          <a:spcPts val="0"/>
                        </a:spcAft>
                      </a:pPr>
                      <a:endParaRPr lang="es-MX" sz="1200" dirty="0">
                        <a:effectLst/>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460066"/>
            <a:ext cx="6774913" cy="10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Siomara Yamileth Gaona Hernández		Fecha: __________________</a:t>
            </a:r>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3224977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7B5FF6-7F08-4A39-95A5-1BDD79FB2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59674" cy="10080625"/>
          </a:xfrm>
          <a:prstGeom prst="rect">
            <a:avLst/>
          </a:prstGeom>
          <a:noFill/>
          <a:extLst>
            <a:ext uri="{909E8E84-426E-40DD-AFC4-6F175D3DCCD1}">
              <a14:hiddenFill xmlns:a14="http://schemas.microsoft.com/office/drawing/2010/main">
                <a:solidFill>
                  <a:srgbClr val="FFFFFF"/>
                </a:solidFill>
              </a14:hiddenFill>
            </a:ext>
          </a:extLst>
        </p:spPr>
      </p:pic>
      <p:sp>
        <p:nvSpPr>
          <p:cNvPr id="3" name="Forma libre: forma 2">
            <a:extLst>
              <a:ext uri="{FF2B5EF4-FFF2-40B4-BE49-F238E27FC236}">
                <a16:creationId xmlns:a16="http://schemas.microsoft.com/office/drawing/2014/main" id="{25AC90F9-092B-4306-B39E-57DCD29C9102}"/>
              </a:ext>
            </a:extLst>
          </p:cNvPr>
          <p:cNvSpPr/>
          <p:nvPr/>
        </p:nvSpPr>
        <p:spPr>
          <a:xfrm>
            <a:off x="432835" y="2424220"/>
            <a:ext cx="6694003" cy="5225526"/>
          </a:xfrm>
          <a:custGeom>
            <a:avLst/>
            <a:gdLst>
              <a:gd name="connsiteX0" fmla="*/ 4067418 w 6106159"/>
              <a:gd name="connsiteY0" fmla="*/ 41 h 4848171"/>
              <a:gd name="connsiteX1" fmla="*/ 4377412 w 6106159"/>
              <a:gd name="connsiteY1" fmla="*/ 10918 h 4848171"/>
              <a:gd name="connsiteX2" fmla="*/ 4498147 w 6106159"/>
              <a:gd name="connsiteY2" fmla="*/ 24515 h 4848171"/>
              <a:gd name="connsiteX3" fmla="*/ 4503737 w 6106159"/>
              <a:gd name="connsiteY3" fmla="*/ 23116 h 4848171"/>
              <a:gd name="connsiteX4" fmla="*/ 6106159 w 6106159"/>
              <a:gd name="connsiteY4" fmla="*/ 1713068 h 4848171"/>
              <a:gd name="connsiteX5" fmla="*/ 4541519 w 6106159"/>
              <a:gd name="connsiteY5" fmla="*/ 4557868 h 4848171"/>
              <a:gd name="connsiteX6" fmla="*/ 1636630 w 6106159"/>
              <a:gd name="connsiteY6" fmla="*/ 4591630 h 4848171"/>
              <a:gd name="connsiteX7" fmla="*/ 1625832 w 6106159"/>
              <a:gd name="connsiteY7" fmla="*/ 4584256 h 4848171"/>
              <a:gd name="connsiteX8" fmla="*/ 1624863 w 6106159"/>
              <a:gd name="connsiteY8" fmla="*/ 4584263 h 4848171"/>
              <a:gd name="connsiteX9" fmla="*/ 7778 w 6106159"/>
              <a:gd name="connsiteY9" fmla="*/ 2440593 h 4848171"/>
              <a:gd name="connsiteX10" fmla="*/ 1389538 w 6106159"/>
              <a:gd name="connsiteY10" fmla="*/ 412951 h 4848171"/>
              <a:gd name="connsiteX11" fmla="*/ 4067418 w 6106159"/>
              <a:gd name="connsiteY11" fmla="*/ 41 h 484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6159" h="4848171">
                <a:moveTo>
                  <a:pt x="4067418" y="41"/>
                </a:moveTo>
                <a:cubicBezTo>
                  <a:pt x="4174248" y="448"/>
                  <a:pt x="4278014" y="3926"/>
                  <a:pt x="4377412" y="10918"/>
                </a:cubicBezTo>
                <a:lnTo>
                  <a:pt x="4498147" y="24515"/>
                </a:lnTo>
                <a:lnTo>
                  <a:pt x="4503737" y="23116"/>
                </a:lnTo>
                <a:cubicBezTo>
                  <a:pt x="5245311" y="-99481"/>
                  <a:pt x="6106159" y="613270"/>
                  <a:pt x="6106159" y="1713068"/>
                </a:cubicBezTo>
                <a:cubicBezTo>
                  <a:pt x="6106159" y="2969980"/>
                  <a:pt x="5327226" y="4134535"/>
                  <a:pt x="4541519" y="4557868"/>
                </a:cubicBezTo>
                <a:cubicBezTo>
                  <a:pt x="3903132" y="4901826"/>
                  <a:pt x="2260903" y="4973025"/>
                  <a:pt x="1636630" y="4591630"/>
                </a:cubicBezTo>
                <a:lnTo>
                  <a:pt x="1625832" y="4584256"/>
                </a:lnTo>
                <a:lnTo>
                  <a:pt x="1624863" y="4584263"/>
                </a:lnTo>
                <a:cubicBezTo>
                  <a:pt x="817079" y="4540105"/>
                  <a:pt x="81438" y="3065386"/>
                  <a:pt x="7778" y="2440593"/>
                </a:cubicBezTo>
                <a:cubicBezTo>
                  <a:pt x="-73502" y="1751166"/>
                  <a:pt x="488685" y="717751"/>
                  <a:pt x="1389538" y="412951"/>
                </a:cubicBezTo>
                <a:cubicBezTo>
                  <a:pt x="1896268" y="241501"/>
                  <a:pt x="3105943" y="-3620"/>
                  <a:pt x="4067418" y="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18" dirty="0"/>
          </a:p>
        </p:txBody>
      </p:sp>
      <p:pic>
        <p:nvPicPr>
          <p:cNvPr id="6" name="Imagen 5">
            <a:extLst>
              <a:ext uri="{FF2B5EF4-FFF2-40B4-BE49-F238E27FC236}">
                <a16:creationId xmlns:a16="http://schemas.microsoft.com/office/drawing/2014/main" id="{3F629B74-1CAB-4697-B648-49A8EEBBD17F}"/>
              </a:ext>
            </a:extLst>
          </p:cNvPr>
          <p:cNvPicPr>
            <a:picLocks noChangeAspect="1"/>
          </p:cNvPicPr>
          <p:nvPr/>
        </p:nvPicPr>
        <p:blipFill>
          <a:blip r:embed="rId3"/>
          <a:stretch>
            <a:fillRect/>
          </a:stretch>
        </p:blipFill>
        <p:spPr>
          <a:xfrm>
            <a:off x="356636" y="2337235"/>
            <a:ext cx="6846401" cy="6053853"/>
          </a:xfrm>
          <a:prstGeom prst="rect">
            <a:avLst/>
          </a:prstGeom>
        </p:spPr>
      </p:pic>
    </p:spTree>
    <p:extLst>
      <p:ext uri="{BB962C8B-B14F-4D97-AF65-F5344CB8AC3E}">
        <p14:creationId xmlns:p14="http://schemas.microsoft.com/office/powerpoint/2010/main" val="413004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F3C31D-4C99-422B-9962-4EBAC33B9448}"/>
              </a:ext>
            </a:extLst>
          </p:cNvPr>
          <p:cNvGraphicFramePr>
            <a:graphicFrameLocks noGrp="1"/>
          </p:cNvGraphicFramePr>
          <p:nvPr>
            <p:extLst>
              <p:ext uri="{D42A27DB-BD31-4B8C-83A1-F6EECF244321}">
                <p14:modId xmlns:p14="http://schemas.microsoft.com/office/powerpoint/2010/main" val="2208493979"/>
              </p:ext>
            </p:extLst>
          </p:nvPr>
        </p:nvGraphicFramePr>
        <p:xfrm>
          <a:off x="685386" y="1656680"/>
          <a:ext cx="6207947" cy="1298119"/>
        </p:xfrm>
        <a:graphic>
          <a:graphicData uri="http://schemas.openxmlformats.org/drawingml/2006/table">
            <a:tbl>
              <a:tblPr firstRow="1" firstCol="1" bandRow="1">
                <a:tableStyleId>{5940675A-B579-460E-94D1-54222C63F5DA}</a:tableStyleId>
              </a:tblPr>
              <a:tblGrid>
                <a:gridCol w="2713134">
                  <a:extLst>
                    <a:ext uri="{9D8B030D-6E8A-4147-A177-3AD203B41FA5}">
                      <a16:colId xmlns:a16="http://schemas.microsoft.com/office/drawing/2014/main" val="4127072051"/>
                    </a:ext>
                  </a:extLst>
                </a:gridCol>
                <a:gridCol w="3494813">
                  <a:extLst>
                    <a:ext uri="{9D8B030D-6E8A-4147-A177-3AD203B41FA5}">
                      <a16:colId xmlns:a16="http://schemas.microsoft.com/office/drawing/2014/main" val="3464665095"/>
                    </a:ext>
                  </a:extLst>
                </a:gridCol>
              </a:tblGrid>
              <a:tr h="341421">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Exploración y comprensión del mundo natural y social</a:t>
                      </a:r>
                      <a:endParaRPr lang="es-MX" sz="1200" dirty="0">
                        <a:latin typeface="Berlin Sans FB" panose="020E0602020502020306" pitchFamily="34" charset="0"/>
                      </a:endParaRPr>
                    </a:p>
                  </a:txBody>
                  <a:tcPr marL="65460" marR="65460"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96366">
                <a:tc>
                  <a:txBody>
                    <a:bodyPr/>
                    <a:lstStyle/>
                    <a:p>
                      <a:pPr algn="ctr">
                        <a:lnSpc>
                          <a:spcPct val="107000"/>
                        </a:lnSpc>
                        <a:spcAft>
                          <a:spcPts val="0"/>
                        </a:spcAft>
                      </a:pPr>
                      <a:r>
                        <a:rPr lang="es-MX" sz="1200" b="0" dirty="0">
                          <a:effectLst/>
                          <a:latin typeface="Berlin Sans FB" panose="020E0602020502020306" pitchFamily="34" charset="0"/>
                        </a:rPr>
                        <a:t>Organizador curricular 1:  Cultura y vida social</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200" b="0" dirty="0">
                          <a:effectLst/>
                          <a:latin typeface="Berlin Sans FB" panose="020E0602020502020306" pitchFamily="34" charset="0"/>
                        </a:rPr>
                        <a:t>Organizador curricular 2: </a:t>
                      </a:r>
                      <a:r>
                        <a:rPr lang="es-MX" sz="1200" dirty="0">
                          <a:latin typeface="Berlin Sans FB" panose="020E0602020502020306" pitchFamily="34" charset="0"/>
                        </a:rPr>
                        <a:t>Interacciones con el entorno social</a:t>
                      </a:r>
                      <a:endParaRPr lang="es-MX" sz="1200" dirty="0">
                        <a:solidFill>
                          <a:schemeClr val="tx1"/>
                        </a:solidFill>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342859306"/>
                  </a:ext>
                </a:extLst>
              </a:tr>
              <a:tr h="560332">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Aprendizaje esperado: </a:t>
                      </a:r>
                      <a:r>
                        <a:rPr lang="es-MX" sz="1200" dirty="0">
                          <a:latin typeface="Berlin Sans FB" panose="020E0602020502020306" pitchFamily="34" charset="0"/>
                        </a:rPr>
                        <a:t>Conoce en qué consisten las actividades productivas de su familia y su aporte a la localidad.</a:t>
                      </a:r>
                      <a:endParaRPr lang="es-MX" sz="1200" b="0" i="0" u="none" kern="1200" dirty="0">
                        <a:solidFill>
                          <a:schemeClr val="tx1"/>
                        </a:solidFill>
                        <a:effectLst/>
                        <a:latin typeface="Berlin Sans FB" panose="020E0602020502020306" pitchFamily="34" charset="0"/>
                        <a:ea typeface="+mn-ea"/>
                        <a:cs typeface="+mn-cs"/>
                      </a:endParaRP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5" name="Tabla 4">
            <a:extLst>
              <a:ext uri="{FF2B5EF4-FFF2-40B4-BE49-F238E27FC236}">
                <a16:creationId xmlns:a16="http://schemas.microsoft.com/office/drawing/2014/main" id="{D63E8895-E70A-4FE5-896F-89D52EB58722}"/>
              </a:ext>
            </a:extLst>
          </p:cNvPr>
          <p:cNvGraphicFramePr>
            <a:graphicFrameLocks noGrp="1"/>
          </p:cNvGraphicFramePr>
          <p:nvPr>
            <p:extLst>
              <p:ext uri="{D42A27DB-BD31-4B8C-83A1-F6EECF244321}">
                <p14:modId xmlns:p14="http://schemas.microsoft.com/office/powerpoint/2010/main" val="1641498078"/>
              </p:ext>
            </p:extLst>
          </p:nvPr>
        </p:nvGraphicFramePr>
        <p:xfrm>
          <a:off x="685386" y="3360580"/>
          <a:ext cx="6207946" cy="1636543"/>
        </p:xfrm>
        <a:graphic>
          <a:graphicData uri="http://schemas.openxmlformats.org/drawingml/2006/table">
            <a:tbl>
              <a:tblPr firstRow="1" firstCol="1" bandRow="1">
                <a:tableStyleId>{5940675A-B579-460E-94D1-54222C63F5DA}</a:tableStyleId>
              </a:tblPr>
              <a:tblGrid>
                <a:gridCol w="6207946">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lvl="0" indent="-285750" algn="just">
                        <a:lnSpc>
                          <a:spcPct val="107000"/>
                        </a:lnSpc>
                        <a:spcAft>
                          <a:spcPts val="0"/>
                        </a:spcAft>
                        <a:buFont typeface="Arial" panose="020B0604020202020204" pitchFamily="34" charset="0"/>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Conoce en que conocen las actividades productivas de su familia</a:t>
                      </a:r>
                    </a:p>
                  </a:txBody>
                  <a:tcPr marL="65460" marR="65460" marT="0" marB="0">
                    <a:solidFill>
                      <a:schemeClr val="bg1"/>
                    </a:solidFill>
                  </a:tcPr>
                </a:tc>
                <a:extLst>
                  <a:ext uri="{0D108BD9-81ED-4DB2-BD59-A6C34878D82A}">
                    <a16:rowId xmlns:a16="http://schemas.microsoft.com/office/drawing/2014/main" val="1055248113"/>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el aporte del trabajo en su localidad</a:t>
                      </a:r>
                    </a:p>
                  </a:txBody>
                  <a:tcPr marL="65460" marR="65460" marT="0" marB="0">
                    <a:solidFill>
                      <a:schemeClr val="bg1"/>
                    </a:solidFill>
                  </a:tcPr>
                </a:tc>
                <a:extLst>
                  <a:ext uri="{0D108BD9-81ED-4DB2-BD59-A6C34878D82A}">
                    <a16:rowId xmlns:a16="http://schemas.microsoft.com/office/drawing/2014/main" val="1602861088"/>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que actividades productivas hay en su localidad </a:t>
                      </a:r>
                    </a:p>
                  </a:txBody>
                  <a:tcPr marL="65460" marR="65460" marT="0" marB="0">
                    <a:solidFill>
                      <a:schemeClr val="bg1"/>
                    </a:solidFill>
                  </a:tcPr>
                </a:tc>
                <a:extLst>
                  <a:ext uri="{0D108BD9-81ED-4DB2-BD59-A6C34878D82A}">
                    <a16:rowId xmlns:a16="http://schemas.microsoft.com/office/drawing/2014/main" val="1349356242"/>
                  </a:ext>
                </a:extLst>
              </a:tr>
            </a:tbl>
          </a:graphicData>
        </a:graphic>
      </p:graphicFrame>
      <p:graphicFrame>
        <p:nvGraphicFramePr>
          <p:cNvPr id="6" name="Tabla 5">
            <a:extLst>
              <a:ext uri="{FF2B5EF4-FFF2-40B4-BE49-F238E27FC236}">
                <a16:creationId xmlns:a16="http://schemas.microsoft.com/office/drawing/2014/main" id="{96F6BEDD-C7BC-4595-A840-433BFAB189D7}"/>
              </a:ext>
            </a:extLst>
          </p:cNvPr>
          <p:cNvGraphicFramePr>
            <a:graphicFrameLocks noGrp="1"/>
          </p:cNvGraphicFramePr>
          <p:nvPr>
            <p:extLst>
              <p:ext uri="{D42A27DB-BD31-4B8C-83A1-F6EECF244321}">
                <p14:modId xmlns:p14="http://schemas.microsoft.com/office/powerpoint/2010/main" val="3996491718"/>
              </p:ext>
            </p:extLst>
          </p:nvPr>
        </p:nvGraphicFramePr>
        <p:xfrm>
          <a:off x="685387" y="5349241"/>
          <a:ext cx="6207948" cy="1803972"/>
        </p:xfrm>
        <a:graphic>
          <a:graphicData uri="http://schemas.openxmlformats.org/drawingml/2006/table">
            <a:tbl>
              <a:tblPr firstRow="1" firstCol="1" bandRow="1">
                <a:tableStyleId>{5940675A-B579-460E-94D1-54222C63F5DA}</a:tableStyleId>
              </a:tblPr>
              <a:tblGrid>
                <a:gridCol w="6207948">
                  <a:extLst>
                    <a:ext uri="{9D8B030D-6E8A-4147-A177-3AD203B41FA5}">
                      <a16:colId xmlns:a16="http://schemas.microsoft.com/office/drawing/2014/main" val="3797232304"/>
                    </a:ext>
                  </a:extLst>
                </a:gridCol>
              </a:tblGrid>
              <a:tr h="1803972">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p>
                    <a:p>
                      <a:pPr algn="l">
                        <a:lnSpc>
                          <a:spcPct val="107000"/>
                        </a:lnSpc>
                        <a:spcAft>
                          <a:spcPts val="0"/>
                        </a:spcAft>
                      </a:pPr>
                      <a:r>
                        <a:rPr lang="es-MX" sz="1200" dirty="0">
                          <a:effectLst/>
                          <a:latin typeface="Berlin Sans FB" panose="020E0602020502020306" pitchFamily="34" charset="0"/>
                        </a:rPr>
                        <a:t>Observa un video de las actividades productivas y algunos ejemplos.</a:t>
                      </a:r>
                    </a:p>
                    <a:p>
                      <a:pPr algn="l">
                        <a:lnSpc>
                          <a:spcPct val="107000"/>
                        </a:lnSpc>
                        <a:spcAft>
                          <a:spcPts val="0"/>
                        </a:spcAft>
                      </a:pPr>
                      <a:r>
                        <a:rPr lang="es-MX" sz="1200" dirty="0">
                          <a:effectLst/>
                          <a:latin typeface="Berlin Sans FB" panose="020E0602020502020306" pitchFamily="34" charset="0"/>
                        </a:rPr>
                        <a:t>Durante la clase, escucha una explicación de las actividades productivas y comenta que ella le ayuda a su mamá a barrer. </a:t>
                      </a:r>
                    </a:p>
                    <a:p>
                      <a:pPr algn="l">
                        <a:lnSpc>
                          <a:spcPct val="107000"/>
                        </a:lnSpc>
                        <a:spcAft>
                          <a:spcPts val="0"/>
                        </a:spcAft>
                      </a:pPr>
                      <a:r>
                        <a:rPr lang="es-MX" sz="1200" dirty="0">
                          <a:effectLst/>
                          <a:latin typeface="Berlin Sans FB" panose="020E0602020502020306" pitchFamily="34" charset="0"/>
                        </a:rPr>
                        <a:t>No se recibió evidencia de la alumna, por lo tanto no se cuentan con mas insumos para evaluar. </a:t>
                      </a:r>
                    </a:p>
                    <a:p>
                      <a:pPr algn="just">
                        <a:lnSpc>
                          <a:spcPct val="107000"/>
                        </a:lnSpc>
                        <a:spcAft>
                          <a:spcPts val="0"/>
                        </a:spcAft>
                      </a:pPr>
                      <a:r>
                        <a:rPr lang="es-MX" sz="1100" dirty="0">
                          <a:effectLst/>
                          <a:latin typeface="Century Gothic" panose="020B0502020202020204" pitchFamily="34" charset="0"/>
                        </a:rPr>
                        <a:t> </a:t>
                      </a:r>
                      <a:endParaRPr lang="es-MX" sz="1000" dirty="0">
                        <a:effectLst/>
                        <a:latin typeface="Century Gothic" panose="020B0502020202020204" pitchFamily="34" charset="0"/>
                      </a:endParaRP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7" name="Rectangle 1">
            <a:extLst>
              <a:ext uri="{FF2B5EF4-FFF2-40B4-BE49-F238E27FC236}">
                <a16:creationId xmlns:a16="http://schemas.microsoft.com/office/drawing/2014/main" id="{787206C1-7BB8-40A1-86A9-E63F8C3EAD8C}"/>
              </a:ext>
            </a:extLst>
          </p:cNvPr>
          <p:cNvSpPr>
            <a:spLocks noChangeArrowheads="1"/>
          </p:cNvSpPr>
          <p:nvPr/>
        </p:nvSpPr>
        <p:spPr bwMode="auto">
          <a:xfrm>
            <a:off x="415371" y="586601"/>
            <a:ext cx="6774653" cy="85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Amairany Guadalupe Cardona Flores 		Fecha:</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06 de mayo de 2021</a:t>
            </a:r>
            <a:endParaRPr lang="es-MX" altLang="es-MX" sz="1336" dirty="0">
              <a:latin typeface="Century Gothic" panose="020B0502020202020204" pitchFamily="34" charset="0"/>
            </a:endParaRPr>
          </a:p>
        </p:txBody>
      </p:sp>
      <p:sp>
        <p:nvSpPr>
          <p:cNvPr id="9" name="Rectángulo 8">
            <a:extLst>
              <a:ext uri="{FF2B5EF4-FFF2-40B4-BE49-F238E27FC236}">
                <a16:creationId xmlns:a16="http://schemas.microsoft.com/office/drawing/2014/main" id="{943327B0-7BE2-4147-8442-B28942F11405}"/>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10" name="Rectángulo 9">
            <a:extLst>
              <a:ext uri="{FF2B5EF4-FFF2-40B4-BE49-F238E27FC236}">
                <a16:creationId xmlns:a16="http://schemas.microsoft.com/office/drawing/2014/main" id="{B5D998BE-60CC-4B4F-8369-E14F31F072D5}"/>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4247941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F3C31D-4C99-422B-9962-4EBAC33B9448}"/>
              </a:ext>
            </a:extLst>
          </p:cNvPr>
          <p:cNvGraphicFramePr>
            <a:graphicFrameLocks noGrp="1"/>
          </p:cNvGraphicFramePr>
          <p:nvPr>
            <p:extLst>
              <p:ext uri="{D42A27DB-BD31-4B8C-83A1-F6EECF244321}">
                <p14:modId xmlns:p14="http://schemas.microsoft.com/office/powerpoint/2010/main" val="956802621"/>
              </p:ext>
            </p:extLst>
          </p:nvPr>
        </p:nvGraphicFramePr>
        <p:xfrm>
          <a:off x="685386" y="1656680"/>
          <a:ext cx="6207947" cy="1298119"/>
        </p:xfrm>
        <a:graphic>
          <a:graphicData uri="http://schemas.openxmlformats.org/drawingml/2006/table">
            <a:tbl>
              <a:tblPr firstRow="1" firstCol="1" bandRow="1">
                <a:tableStyleId>{5940675A-B579-460E-94D1-54222C63F5DA}</a:tableStyleId>
              </a:tblPr>
              <a:tblGrid>
                <a:gridCol w="2713134">
                  <a:extLst>
                    <a:ext uri="{9D8B030D-6E8A-4147-A177-3AD203B41FA5}">
                      <a16:colId xmlns:a16="http://schemas.microsoft.com/office/drawing/2014/main" val="4127072051"/>
                    </a:ext>
                  </a:extLst>
                </a:gridCol>
                <a:gridCol w="3494813">
                  <a:extLst>
                    <a:ext uri="{9D8B030D-6E8A-4147-A177-3AD203B41FA5}">
                      <a16:colId xmlns:a16="http://schemas.microsoft.com/office/drawing/2014/main" val="3464665095"/>
                    </a:ext>
                  </a:extLst>
                </a:gridCol>
              </a:tblGrid>
              <a:tr h="341421">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Exploración y comprensión del mundo natural y social</a:t>
                      </a:r>
                      <a:endParaRPr lang="es-MX" sz="1200" dirty="0">
                        <a:latin typeface="Berlin Sans FB" panose="020E0602020502020306" pitchFamily="34" charset="0"/>
                      </a:endParaRPr>
                    </a:p>
                  </a:txBody>
                  <a:tcPr marL="65460" marR="65460"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96366">
                <a:tc>
                  <a:txBody>
                    <a:bodyPr/>
                    <a:lstStyle/>
                    <a:p>
                      <a:pPr algn="ctr">
                        <a:lnSpc>
                          <a:spcPct val="107000"/>
                        </a:lnSpc>
                        <a:spcAft>
                          <a:spcPts val="0"/>
                        </a:spcAft>
                      </a:pPr>
                      <a:r>
                        <a:rPr lang="es-MX" sz="1200" b="0" dirty="0">
                          <a:effectLst/>
                          <a:latin typeface="Berlin Sans FB" panose="020E0602020502020306" pitchFamily="34" charset="0"/>
                        </a:rPr>
                        <a:t>Organizador curricular 1:  Cultura y vida social</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200" b="0" dirty="0">
                          <a:effectLst/>
                          <a:latin typeface="Berlin Sans FB" panose="020E0602020502020306" pitchFamily="34" charset="0"/>
                        </a:rPr>
                        <a:t>Organizador curricular 2: </a:t>
                      </a:r>
                      <a:r>
                        <a:rPr lang="es-MX" sz="1200" dirty="0">
                          <a:latin typeface="Berlin Sans FB" panose="020E0602020502020306" pitchFamily="34" charset="0"/>
                        </a:rPr>
                        <a:t>Interacciones con el entorno social</a:t>
                      </a:r>
                      <a:endParaRPr lang="es-MX" sz="1200" dirty="0">
                        <a:solidFill>
                          <a:schemeClr val="tx1"/>
                        </a:solidFill>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342859306"/>
                  </a:ext>
                </a:extLst>
              </a:tr>
              <a:tr h="560332">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Aprendizaje esperado: </a:t>
                      </a:r>
                      <a:r>
                        <a:rPr lang="es-MX" sz="1200" dirty="0">
                          <a:latin typeface="Berlin Sans FB" panose="020E0602020502020306" pitchFamily="34" charset="0"/>
                        </a:rPr>
                        <a:t>Conoce en qué consisten las actividades productivas de su familia y su aporte a la localidad.</a:t>
                      </a:r>
                      <a:endParaRPr lang="es-MX" sz="1200" b="0" i="0" u="none" kern="1200" dirty="0">
                        <a:solidFill>
                          <a:schemeClr val="tx1"/>
                        </a:solidFill>
                        <a:effectLst/>
                        <a:latin typeface="Berlin Sans FB" panose="020E0602020502020306" pitchFamily="34" charset="0"/>
                        <a:ea typeface="+mn-ea"/>
                        <a:cs typeface="+mn-cs"/>
                      </a:endParaRP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5" name="Tabla 4">
            <a:extLst>
              <a:ext uri="{FF2B5EF4-FFF2-40B4-BE49-F238E27FC236}">
                <a16:creationId xmlns:a16="http://schemas.microsoft.com/office/drawing/2014/main" id="{D63E8895-E70A-4FE5-896F-89D52EB58722}"/>
              </a:ext>
            </a:extLst>
          </p:cNvPr>
          <p:cNvGraphicFramePr>
            <a:graphicFrameLocks noGrp="1"/>
          </p:cNvGraphicFramePr>
          <p:nvPr/>
        </p:nvGraphicFramePr>
        <p:xfrm>
          <a:off x="685386" y="3360580"/>
          <a:ext cx="6207946" cy="1636543"/>
        </p:xfrm>
        <a:graphic>
          <a:graphicData uri="http://schemas.openxmlformats.org/drawingml/2006/table">
            <a:tbl>
              <a:tblPr firstRow="1" firstCol="1" bandRow="1">
                <a:tableStyleId>{5940675A-B579-460E-94D1-54222C63F5DA}</a:tableStyleId>
              </a:tblPr>
              <a:tblGrid>
                <a:gridCol w="6207946">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lvl="0" indent="-285750" algn="just">
                        <a:lnSpc>
                          <a:spcPct val="107000"/>
                        </a:lnSpc>
                        <a:spcAft>
                          <a:spcPts val="0"/>
                        </a:spcAft>
                        <a:buFont typeface="Arial" panose="020B0604020202020204" pitchFamily="34" charset="0"/>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Conoce en que conocen las actividades productivas de su familia</a:t>
                      </a:r>
                    </a:p>
                  </a:txBody>
                  <a:tcPr marL="65460" marR="65460" marT="0" marB="0">
                    <a:solidFill>
                      <a:schemeClr val="bg1"/>
                    </a:solidFill>
                  </a:tcPr>
                </a:tc>
                <a:extLst>
                  <a:ext uri="{0D108BD9-81ED-4DB2-BD59-A6C34878D82A}">
                    <a16:rowId xmlns:a16="http://schemas.microsoft.com/office/drawing/2014/main" val="1055248113"/>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el aporte del trabajo en su localidad</a:t>
                      </a:r>
                    </a:p>
                  </a:txBody>
                  <a:tcPr marL="65460" marR="65460" marT="0" marB="0">
                    <a:solidFill>
                      <a:schemeClr val="bg1"/>
                    </a:solidFill>
                  </a:tcPr>
                </a:tc>
                <a:extLst>
                  <a:ext uri="{0D108BD9-81ED-4DB2-BD59-A6C34878D82A}">
                    <a16:rowId xmlns:a16="http://schemas.microsoft.com/office/drawing/2014/main" val="1602861088"/>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que actividades productivas hay en su localidad </a:t>
                      </a:r>
                    </a:p>
                  </a:txBody>
                  <a:tcPr marL="65460" marR="65460" marT="0" marB="0">
                    <a:solidFill>
                      <a:schemeClr val="bg1"/>
                    </a:solidFill>
                  </a:tcPr>
                </a:tc>
                <a:extLst>
                  <a:ext uri="{0D108BD9-81ED-4DB2-BD59-A6C34878D82A}">
                    <a16:rowId xmlns:a16="http://schemas.microsoft.com/office/drawing/2014/main" val="1349356242"/>
                  </a:ext>
                </a:extLst>
              </a:tr>
            </a:tbl>
          </a:graphicData>
        </a:graphic>
      </p:graphicFrame>
      <p:graphicFrame>
        <p:nvGraphicFramePr>
          <p:cNvPr id="6" name="Tabla 5">
            <a:extLst>
              <a:ext uri="{FF2B5EF4-FFF2-40B4-BE49-F238E27FC236}">
                <a16:creationId xmlns:a16="http://schemas.microsoft.com/office/drawing/2014/main" id="{96F6BEDD-C7BC-4595-A840-433BFAB189D7}"/>
              </a:ext>
            </a:extLst>
          </p:cNvPr>
          <p:cNvGraphicFramePr>
            <a:graphicFrameLocks noGrp="1"/>
          </p:cNvGraphicFramePr>
          <p:nvPr>
            <p:extLst>
              <p:ext uri="{D42A27DB-BD31-4B8C-83A1-F6EECF244321}">
                <p14:modId xmlns:p14="http://schemas.microsoft.com/office/powerpoint/2010/main" val="1301204772"/>
              </p:ext>
            </p:extLst>
          </p:nvPr>
        </p:nvGraphicFramePr>
        <p:xfrm>
          <a:off x="685387" y="5349241"/>
          <a:ext cx="6207948" cy="1900873"/>
        </p:xfrm>
        <a:graphic>
          <a:graphicData uri="http://schemas.openxmlformats.org/drawingml/2006/table">
            <a:tbl>
              <a:tblPr firstRow="1" firstCol="1" bandRow="1">
                <a:tableStyleId>{5940675A-B579-460E-94D1-54222C63F5DA}</a:tableStyleId>
              </a:tblPr>
              <a:tblGrid>
                <a:gridCol w="6207948">
                  <a:extLst>
                    <a:ext uri="{9D8B030D-6E8A-4147-A177-3AD203B41FA5}">
                      <a16:colId xmlns:a16="http://schemas.microsoft.com/office/drawing/2014/main" val="3797232304"/>
                    </a:ext>
                  </a:extLst>
                </a:gridCol>
              </a:tblGrid>
              <a:tr h="1803972">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p>
                    <a:p>
                      <a:pPr algn="just">
                        <a:lnSpc>
                          <a:spcPct val="107000"/>
                        </a:lnSpc>
                        <a:spcAft>
                          <a:spcPts val="0"/>
                        </a:spcAft>
                      </a:pPr>
                      <a:r>
                        <a:rPr lang="es-MX" sz="1200" dirty="0">
                          <a:effectLst/>
                          <a:latin typeface="Berlin Sans FB" panose="020E0602020502020306" pitchFamily="34" charset="0"/>
                        </a:rPr>
                        <a:t>Observa un video con la explicación de las actividades productivas y varios ejemplos. </a:t>
                      </a:r>
                    </a:p>
                    <a:p>
                      <a:pPr algn="just">
                        <a:lnSpc>
                          <a:spcPct val="107000"/>
                        </a:lnSpc>
                        <a:spcAft>
                          <a:spcPts val="0"/>
                        </a:spcAft>
                      </a:pPr>
                      <a:r>
                        <a:rPr lang="es-MX" sz="1200" dirty="0">
                          <a:effectLst/>
                          <a:latin typeface="Berlin Sans FB" panose="020E0602020502020306" pitchFamily="34" charset="0"/>
                        </a:rPr>
                        <a:t>Realiza la ficha de trabajo, y escribe que las actividades productivas que hacen en su localidad, es trabajar en jardín. </a:t>
                      </a:r>
                    </a:p>
                    <a:p>
                      <a:pPr algn="just">
                        <a:lnSpc>
                          <a:spcPct val="107000"/>
                        </a:lnSpc>
                        <a:spcAft>
                          <a:spcPts val="0"/>
                        </a:spcAft>
                      </a:pPr>
                      <a:r>
                        <a:rPr lang="es-MX" sz="1200" dirty="0">
                          <a:effectLst/>
                          <a:latin typeface="Berlin Sans FB" panose="020E0602020502020306" pitchFamily="34" charset="0"/>
                        </a:rPr>
                        <a:t>Durante la clase escucha una explicación de las actividades productivas y algunos ejemplos, pero no identifica actividades productivas que se hacen en su casa.</a:t>
                      </a:r>
                    </a:p>
                    <a:p>
                      <a:pPr algn="ctr">
                        <a:lnSpc>
                          <a:spcPct val="107000"/>
                        </a:lnSpc>
                        <a:spcAft>
                          <a:spcPts val="0"/>
                        </a:spcAft>
                      </a:pPr>
                      <a:r>
                        <a:rPr lang="es-MX" sz="1200" dirty="0">
                          <a:effectLst/>
                          <a:latin typeface="Berlin Sans FB" panose="020E0602020502020306" pitchFamily="34" charset="0"/>
                        </a:rPr>
                        <a:t> </a:t>
                      </a:r>
                    </a:p>
                    <a:p>
                      <a:pPr algn="just">
                        <a:lnSpc>
                          <a:spcPct val="107000"/>
                        </a:lnSpc>
                        <a:spcAft>
                          <a:spcPts val="0"/>
                        </a:spcAft>
                      </a:pPr>
                      <a:r>
                        <a:rPr lang="es-MX" sz="1100" dirty="0">
                          <a:effectLst/>
                          <a:latin typeface="Century Gothic" panose="020B0502020202020204" pitchFamily="34" charset="0"/>
                        </a:rPr>
                        <a:t> </a:t>
                      </a:r>
                      <a:endParaRPr lang="es-MX" sz="1000" dirty="0">
                        <a:effectLst/>
                        <a:latin typeface="Century Gothic" panose="020B0502020202020204" pitchFamily="34" charset="0"/>
                      </a:endParaRP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7" name="Rectangle 1">
            <a:extLst>
              <a:ext uri="{FF2B5EF4-FFF2-40B4-BE49-F238E27FC236}">
                <a16:creationId xmlns:a16="http://schemas.microsoft.com/office/drawing/2014/main" id="{787206C1-7BB8-40A1-86A9-E63F8C3EAD8C}"/>
              </a:ext>
            </a:extLst>
          </p:cNvPr>
          <p:cNvSpPr>
            <a:spLocks noChangeArrowheads="1"/>
          </p:cNvSpPr>
          <p:nvPr/>
        </p:nvSpPr>
        <p:spPr bwMode="auto">
          <a:xfrm>
            <a:off x="415371" y="601990"/>
            <a:ext cx="6774653" cy="82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Isaac Alejandro Cornado Calderón		Fecha: 04 y 06 de mayo de 2021</a:t>
            </a:r>
            <a:endParaRPr lang="es-MX" altLang="es-MX" sz="1336" dirty="0">
              <a:latin typeface="Century Gothic" panose="020B0502020202020204" pitchFamily="34" charset="0"/>
            </a:endParaRPr>
          </a:p>
        </p:txBody>
      </p:sp>
      <p:sp>
        <p:nvSpPr>
          <p:cNvPr id="9" name="Rectángulo 8">
            <a:extLst>
              <a:ext uri="{FF2B5EF4-FFF2-40B4-BE49-F238E27FC236}">
                <a16:creationId xmlns:a16="http://schemas.microsoft.com/office/drawing/2014/main" id="{943327B0-7BE2-4147-8442-B28942F11405}"/>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10" name="Rectángulo 9">
            <a:extLst>
              <a:ext uri="{FF2B5EF4-FFF2-40B4-BE49-F238E27FC236}">
                <a16:creationId xmlns:a16="http://schemas.microsoft.com/office/drawing/2014/main" id="{B5D998BE-60CC-4B4F-8369-E14F31F072D5}"/>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53125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F3C31D-4C99-422B-9962-4EBAC33B9448}"/>
              </a:ext>
            </a:extLst>
          </p:cNvPr>
          <p:cNvGraphicFramePr>
            <a:graphicFrameLocks noGrp="1"/>
          </p:cNvGraphicFramePr>
          <p:nvPr>
            <p:extLst>
              <p:ext uri="{D42A27DB-BD31-4B8C-83A1-F6EECF244321}">
                <p14:modId xmlns:p14="http://schemas.microsoft.com/office/powerpoint/2010/main" val="3850563588"/>
              </p:ext>
            </p:extLst>
          </p:nvPr>
        </p:nvGraphicFramePr>
        <p:xfrm>
          <a:off x="685386" y="1656680"/>
          <a:ext cx="6207947" cy="1298119"/>
        </p:xfrm>
        <a:graphic>
          <a:graphicData uri="http://schemas.openxmlformats.org/drawingml/2006/table">
            <a:tbl>
              <a:tblPr firstRow="1" firstCol="1" bandRow="1">
                <a:tableStyleId>{5940675A-B579-460E-94D1-54222C63F5DA}</a:tableStyleId>
              </a:tblPr>
              <a:tblGrid>
                <a:gridCol w="2713134">
                  <a:extLst>
                    <a:ext uri="{9D8B030D-6E8A-4147-A177-3AD203B41FA5}">
                      <a16:colId xmlns:a16="http://schemas.microsoft.com/office/drawing/2014/main" val="4127072051"/>
                    </a:ext>
                  </a:extLst>
                </a:gridCol>
                <a:gridCol w="3494813">
                  <a:extLst>
                    <a:ext uri="{9D8B030D-6E8A-4147-A177-3AD203B41FA5}">
                      <a16:colId xmlns:a16="http://schemas.microsoft.com/office/drawing/2014/main" val="3464665095"/>
                    </a:ext>
                  </a:extLst>
                </a:gridCol>
              </a:tblGrid>
              <a:tr h="341421">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Exploración y comprensión del mundo natural y social</a:t>
                      </a:r>
                      <a:endParaRPr lang="es-MX" sz="1200" dirty="0">
                        <a:latin typeface="Berlin Sans FB" panose="020E0602020502020306" pitchFamily="34" charset="0"/>
                      </a:endParaRPr>
                    </a:p>
                  </a:txBody>
                  <a:tcPr marL="65460" marR="65460"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96366">
                <a:tc>
                  <a:txBody>
                    <a:bodyPr/>
                    <a:lstStyle/>
                    <a:p>
                      <a:pPr algn="ctr">
                        <a:lnSpc>
                          <a:spcPct val="107000"/>
                        </a:lnSpc>
                        <a:spcAft>
                          <a:spcPts val="0"/>
                        </a:spcAft>
                      </a:pPr>
                      <a:r>
                        <a:rPr lang="es-MX" sz="1200" b="0" dirty="0">
                          <a:effectLst/>
                          <a:latin typeface="Berlin Sans FB" panose="020E0602020502020306" pitchFamily="34" charset="0"/>
                        </a:rPr>
                        <a:t>Organizador curricular 1:  Cultura y vida social</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200" b="0" dirty="0">
                          <a:effectLst/>
                          <a:latin typeface="Berlin Sans FB" panose="020E0602020502020306" pitchFamily="34" charset="0"/>
                        </a:rPr>
                        <a:t>Organizador curricular 2: </a:t>
                      </a:r>
                      <a:r>
                        <a:rPr lang="es-MX" sz="1200" dirty="0">
                          <a:latin typeface="Berlin Sans FB" panose="020E0602020502020306" pitchFamily="34" charset="0"/>
                        </a:rPr>
                        <a:t>Interacciones con el entorno social</a:t>
                      </a:r>
                      <a:endParaRPr lang="es-MX" sz="1200" dirty="0">
                        <a:solidFill>
                          <a:schemeClr val="tx1"/>
                        </a:solidFill>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342859306"/>
                  </a:ext>
                </a:extLst>
              </a:tr>
              <a:tr h="560332">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Aprendizaje esperado: </a:t>
                      </a:r>
                      <a:r>
                        <a:rPr lang="es-MX" sz="1200" dirty="0">
                          <a:latin typeface="Berlin Sans FB" panose="020E0602020502020306" pitchFamily="34" charset="0"/>
                        </a:rPr>
                        <a:t>Conoce en qué consisten las actividades productivas de su familia y su aporte a la localidad.</a:t>
                      </a:r>
                      <a:endParaRPr lang="es-MX" sz="1200" b="0" i="0" u="none" kern="1200" dirty="0">
                        <a:solidFill>
                          <a:schemeClr val="tx1"/>
                        </a:solidFill>
                        <a:effectLst/>
                        <a:latin typeface="Berlin Sans FB" panose="020E0602020502020306" pitchFamily="34" charset="0"/>
                        <a:ea typeface="+mn-ea"/>
                        <a:cs typeface="+mn-cs"/>
                      </a:endParaRP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5" name="Tabla 4">
            <a:extLst>
              <a:ext uri="{FF2B5EF4-FFF2-40B4-BE49-F238E27FC236}">
                <a16:creationId xmlns:a16="http://schemas.microsoft.com/office/drawing/2014/main" id="{D63E8895-E70A-4FE5-896F-89D52EB58722}"/>
              </a:ext>
            </a:extLst>
          </p:cNvPr>
          <p:cNvGraphicFramePr>
            <a:graphicFrameLocks noGrp="1"/>
          </p:cNvGraphicFramePr>
          <p:nvPr/>
        </p:nvGraphicFramePr>
        <p:xfrm>
          <a:off x="685386" y="3360580"/>
          <a:ext cx="6207946" cy="1636543"/>
        </p:xfrm>
        <a:graphic>
          <a:graphicData uri="http://schemas.openxmlformats.org/drawingml/2006/table">
            <a:tbl>
              <a:tblPr firstRow="1" firstCol="1" bandRow="1">
                <a:tableStyleId>{5940675A-B579-460E-94D1-54222C63F5DA}</a:tableStyleId>
              </a:tblPr>
              <a:tblGrid>
                <a:gridCol w="6207946">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lvl="0" indent="-285750" algn="just">
                        <a:lnSpc>
                          <a:spcPct val="107000"/>
                        </a:lnSpc>
                        <a:spcAft>
                          <a:spcPts val="0"/>
                        </a:spcAft>
                        <a:buFont typeface="Arial" panose="020B0604020202020204" pitchFamily="34" charset="0"/>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Conoce en que conocen las actividades productivas de su familia</a:t>
                      </a:r>
                    </a:p>
                  </a:txBody>
                  <a:tcPr marL="65460" marR="65460" marT="0" marB="0">
                    <a:solidFill>
                      <a:schemeClr val="bg1"/>
                    </a:solidFill>
                  </a:tcPr>
                </a:tc>
                <a:extLst>
                  <a:ext uri="{0D108BD9-81ED-4DB2-BD59-A6C34878D82A}">
                    <a16:rowId xmlns:a16="http://schemas.microsoft.com/office/drawing/2014/main" val="1055248113"/>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el aporte del trabajo en su localidad</a:t>
                      </a:r>
                    </a:p>
                  </a:txBody>
                  <a:tcPr marL="65460" marR="65460" marT="0" marB="0">
                    <a:solidFill>
                      <a:schemeClr val="bg1"/>
                    </a:solidFill>
                  </a:tcPr>
                </a:tc>
                <a:extLst>
                  <a:ext uri="{0D108BD9-81ED-4DB2-BD59-A6C34878D82A}">
                    <a16:rowId xmlns:a16="http://schemas.microsoft.com/office/drawing/2014/main" val="1602861088"/>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que actividades productivas hay en su localidad </a:t>
                      </a:r>
                    </a:p>
                  </a:txBody>
                  <a:tcPr marL="65460" marR="65460" marT="0" marB="0">
                    <a:solidFill>
                      <a:schemeClr val="bg1"/>
                    </a:solidFill>
                  </a:tcPr>
                </a:tc>
                <a:extLst>
                  <a:ext uri="{0D108BD9-81ED-4DB2-BD59-A6C34878D82A}">
                    <a16:rowId xmlns:a16="http://schemas.microsoft.com/office/drawing/2014/main" val="1349356242"/>
                  </a:ext>
                </a:extLst>
              </a:tr>
            </a:tbl>
          </a:graphicData>
        </a:graphic>
      </p:graphicFrame>
      <p:graphicFrame>
        <p:nvGraphicFramePr>
          <p:cNvPr id="6" name="Tabla 5">
            <a:extLst>
              <a:ext uri="{FF2B5EF4-FFF2-40B4-BE49-F238E27FC236}">
                <a16:creationId xmlns:a16="http://schemas.microsoft.com/office/drawing/2014/main" id="{96F6BEDD-C7BC-4595-A840-433BFAB189D7}"/>
              </a:ext>
            </a:extLst>
          </p:cNvPr>
          <p:cNvGraphicFramePr>
            <a:graphicFrameLocks noGrp="1"/>
          </p:cNvGraphicFramePr>
          <p:nvPr>
            <p:extLst>
              <p:ext uri="{D42A27DB-BD31-4B8C-83A1-F6EECF244321}">
                <p14:modId xmlns:p14="http://schemas.microsoft.com/office/powerpoint/2010/main" val="3769742475"/>
              </p:ext>
            </p:extLst>
          </p:nvPr>
        </p:nvGraphicFramePr>
        <p:xfrm>
          <a:off x="685387" y="5349241"/>
          <a:ext cx="6207948" cy="2529269"/>
        </p:xfrm>
        <a:graphic>
          <a:graphicData uri="http://schemas.openxmlformats.org/drawingml/2006/table">
            <a:tbl>
              <a:tblPr firstRow="1" firstCol="1" bandRow="1">
                <a:tableStyleId>{5940675A-B579-460E-94D1-54222C63F5DA}</a:tableStyleId>
              </a:tblPr>
              <a:tblGrid>
                <a:gridCol w="6207948">
                  <a:extLst>
                    <a:ext uri="{9D8B030D-6E8A-4147-A177-3AD203B41FA5}">
                      <a16:colId xmlns:a16="http://schemas.microsoft.com/office/drawing/2014/main" val="3797232304"/>
                    </a:ext>
                  </a:extLst>
                </a:gridCol>
              </a:tblGrid>
              <a:tr h="1803972">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endParaRPr lang="es-MX" sz="1000" dirty="0">
                        <a:effectLst/>
                        <a:latin typeface="Century Gothic" panose="020B0502020202020204" pitchFamily="34" charset="0"/>
                      </a:endParaRPr>
                    </a:p>
                    <a:p>
                      <a:pPr algn="just">
                        <a:lnSpc>
                          <a:spcPct val="107000"/>
                        </a:lnSpc>
                        <a:spcAft>
                          <a:spcPts val="0"/>
                        </a:spcAft>
                      </a:pPr>
                      <a:r>
                        <a:rPr lang="es-MX" sz="1200" dirty="0">
                          <a:effectLst/>
                          <a:latin typeface="Berlin Sans FB" panose="020E0602020502020306" pitchFamily="34" charset="0"/>
                        </a:rPr>
                        <a:t>Observa un video con la explicación de las actividades productivas y varios ejemplos. </a:t>
                      </a:r>
                    </a:p>
                    <a:p>
                      <a:pPr algn="just">
                        <a:lnSpc>
                          <a:spcPct val="107000"/>
                        </a:lnSpc>
                        <a:spcAft>
                          <a:spcPts val="0"/>
                        </a:spcAft>
                      </a:pPr>
                      <a:r>
                        <a:rPr lang="es-MX" sz="1200" dirty="0">
                          <a:effectLst/>
                          <a:latin typeface="Berlin Sans FB" panose="020E0602020502020306" pitchFamily="34" charset="0"/>
                        </a:rPr>
                        <a:t>Realiza la ficha de trabajo, y escribe que las actividades productivas que hacen en su localidad, es trabajar en jardín. </a:t>
                      </a:r>
                    </a:p>
                    <a:p>
                      <a:pPr algn="just">
                        <a:lnSpc>
                          <a:spcPct val="107000"/>
                        </a:lnSpc>
                        <a:spcAft>
                          <a:spcPts val="0"/>
                        </a:spcAft>
                      </a:pPr>
                      <a:r>
                        <a:rPr lang="es-MX" sz="1200" dirty="0">
                          <a:effectLst/>
                          <a:latin typeface="Berlin Sans FB" panose="020E0602020502020306" pitchFamily="34" charset="0"/>
                        </a:rPr>
                        <a:t>Las actividades productivas que mas necesita es el futbol, y las que realizan en su familia, es leer. </a:t>
                      </a:r>
                    </a:p>
                    <a:p>
                      <a:pPr algn="just">
                        <a:lnSpc>
                          <a:spcPct val="107000"/>
                        </a:lnSpc>
                        <a:spcAft>
                          <a:spcPts val="0"/>
                        </a:spcAft>
                      </a:pPr>
                      <a:r>
                        <a:rPr lang="es-MX" sz="1200" dirty="0">
                          <a:effectLst/>
                          <a:latin typeface="Berlin Sans FB" panose="020E0602020502020306" pitchFamily="34" charset="0"/>
                        </a:rPr>
                        <a:t>Durante la clase escucha una explicación de lo que son las actividades productivas  y algunos ejemplos, comenta una experiencia que pasó cerca de su casa, y menciona a la policía y las personas que estaban en la ambulancia, retomé eso para explicarle sobre las actividades productivas de su localidad. </a:t>
                      </a:r>
                    </a:p>
                    <a:p>
                      <a:pPr algn="just">
                        <a:lnSpc>
                          <a:spcPct val="107000"/>
                        </a:lnSpc>
                        <a:spcAft>
                          <a:spcPts val="0"/>
                        </a:spcAft>
                      </a:pPr>
                      <a:r>
                        <a:rPr lang="es-MX" sz="1200" dirty="0">
                          <a:effectLst/>
                          <a:latin typeface="Berlin Sans FB" panose="020E0602020502020306" pitchFamily="34" charset="0"/>
                        </a:rPr>
                        <a:t>En la clase del jueves, al cuestionarle sobre las actividades productivas de su familia, menciona que leer, luego de escuchar la explicación de las actividades productivas, comenta que una actividad productiva es la albañilería y le ayuda a su papá en la jardinería.</a:t>
                      </a: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7" name="Rectangle 1">
            <a:extLst>
              <a:ext uri="{FF2B5EF4-FFF2-40B4-BE49-F238E27FC236}">
                <a16:creationId xmlns:a16="http://schemas.microsoft.com/office/drawing/2014/main" id="{787206C1-7BB8-40A1-86A9-E63F8C3EAD8C}"/>
              </a:ext>
            </a:extLst>
          </p:cNvPr>
          <p:cNvSpPr>
            <a:spLocks noChangeArrowheads="1"/>
          </p:cNvSpPr>
          <p:nvPr/>
        </p:nvSpPr>
        <p:spPr bwMode="auto">
          <a:xfrm>
            <a:off x="415371" y="601990"/>
            <a:ext cx="6774653" cy="82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Mateo García Espinoza		Fecha: 04 y 06 de mayo de 2021</a:t>
            </a:r>
            <a:endParaRPr lang="es-MX" altLang="es-MX" sz="1336" dirty="0">
              <a:latin typeface="Century Gothic" panose="020B0502020202020204" pitchFamily="34" charset="0"/>
            </a:endParaRPr>
          </a:p>
        </p:txBody>
      </p:sp>
      <p:sp>
        <p:nvSpPr>
          <p:cNvPr id="9" name="Rectángulo 8">
            <a:extLst>
              <a:ext uri="{FF2B5EF4-FFF2-40B4-BE49-F238E27FC236}">
                <a16:creationId xmlns:a16="http://schemas.microsoft.com/office/drawing/2014/main" id="{943327B0-7BE2-4147-8442-B28942F11405}"/>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10" name="Rectángulo 9">
            <a:extLst>
              <a:ext uri="{FF2B5EF4-FFF2-40B4-BE49-F238E27FC236}">
                <a16:creationId xmlns:a16="http://schemas.microsoft.com/office/drawing/2014/main" id="{B5D998BE-60CC-4B4F-8369-E14F31F072D5}"/>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248023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F3C31D-4C99-422B-9962-4EBAC33B9448}"/>
              </a:ext>
            </a:extLst>
          </p:cNvPr>
          <p:cNvGraphicFramePr>
            <a:graphicFrameLocks noGrp="1"/>
          </p:cNvGraphicFramePr>
          <p:nvPr>
            <p:extLst>
              <p:ext uri="{D42A27DB-BD31-4B8C-83A1-F6EECF244321}">
                <p14:modId xmlns:p14="http://schemas.microsoft.com/office/powerpoint/2010/main" val="2904643872"/>
              </p:ext>
            </p:extLst>
          </p:nvPr>
        </p:nvGraphicFramePr>
        <p:xfrm>
          <a:off x="685386" y="1656680"/>
          <a:ext cx="6207947" cy="1298119"/>
        </p:xfrm>
        <a:graphic>
          <a:graphicData uri="http://schemas.openxmlformats.org/drawingml/2006/table">
            <a:tbl>
              <a:tblPr firstRow="1" firstCol="1" bandRow="1">
                <a:tableStyleId>{5940675A-B579-460E-94D1-54222C63F5DA}</a:tableStyleId>
              </a:tblPr>
              <a:tblGrid>
                <a:gridCol w="2713134">
                  <a:extLst>
                    <a:ext uri="{9D8B030D-6E8A-4147-A177-3AD203B41FA5}">
                      <a16:colId xmlns:a16="http://schemas.microsoft.com/office/drawing/2014/main" val="4127072051"/>
                    </a:ext>
                  </a:extLst>
                </a:gridCol>
                <a:gridCol w="3494813">
                  <a:extLst>
                    <a:ext uri="{9D8B030D-6E8A-4147-A177-3AD203B41FA5}">
                      <a16:colId xmlns:a16="http://schemas.microsoft.com/office/drawing/2014/main" val="3464665095"/>
                    </a:ext>
                  </a:extLst>
                </a:gridCol>
              </a:tblGrid>
              <a:tr h="341421">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Exploración y comprensión del mundo natural y social</a:t>
                      </a:r>
                      <a:endParaRPr lang="es-MX" sz="1200" dirty="0">
                        <a:latin typeface="Berlin Sans FB" panose="020E0602020502020306" pitchFamily="34" charset="0"/>
                      </a:endParaRPr>
                    </a:p>
                  </a:txBody>
                  <a:tcPr marL="65460" marR="65460"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96366">
                <a:tc>
                  <a:txBody>
                    <a:bodyPr/>
                    <a:lstStyle/>
                    <a:p>
                      <a:pPr algn="ctr">
                        <a:lnSpc>
                          <a:spcPct val="107000"/>
                        </a:lnSpc>
                        <a:spcAft>
                          <a:spcPts val="0"/>
                        </a:spcAft>
                      </a:pPr>
                      <a:r>
                        <a:rPr lang="es-MX" sz="1200" b="0" dirty="0">
                          <a:effectLst/>
                          <a:latin typeface="Berlin Sans FB" panose="020E0602020502020306" pitchFamily="34" charset="0"/>
                        </a:rPr>
                        <a:t>Organizador curricular 1:  Cultura y vida social</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200" b="0" dirty="0">
                          <a:effectLst/>
                          <a:latin typeface="Berlin Sans FB" panose="020E0602020502020306" pitchFamily="34" charset="0"/>
                        </a:rPr>
                        <a:t>Organizador curricular 2: </a:t>
                      </a:r>
                      <a:r>
                        <a:rPr lang="es-MX" sz="1200" dirty="0">
                          <a:latin typeface="Berlin Sans FB" panose="020E0602020502020306" pitchFamily="34" charset="0"/>
                        </a:rPr>
                        <a:t>Interacciones con el entorno social</a:t>
                      </a:r>
                      <a:endParaRPr lang="es-MX" sz="1200" dirty="0">
                        <a:solidFill>
                          <a:schemeClr val="tx1"/>
                        </a:solidFill>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342859306"/>
                  </a:ext>
                </a:extLst>
              </a:tr>
              <a:tr h="560332">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Aprendizaje esperado: </a:t>
                      </a:r>
                      <a:r>
                        <a:rPr lang="es-MX" sz="1200" dirty="0">
                          <a:latin typeface="Berlin Sans FB" panose="020E0602020502020306" pitchFamily="34" charset="0"/>
                        </a:rPr>
                        <a:t>Conoce en qué consisten las actividades productivas de su familia y su aporte a la localidad.</a:t>
                      </a:r>
                      <a:endParaRPr lang="es-MX" sz="1200" b="0" i="0" u="none" kern="1200" dirty="0">
                        <a:solidFill>
                          <a:schemeClr val="tx1"/>
                        </a:solidFill>
                        <a:effectLst/>
                        <a:latin typeface="Berlin Sans FB" panose="020E0602020502020306" pitchFamily="34" charset="0"/>
                        <a:ea typeface="+mn-ea"/>
                        <a:cs typeface="+mn-cs"/>
                      </a:endParaRP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5" name="Tabla 4">
            <a:extLst>
              <a:ext uri="{FF2B5EF4-FFF2-40B4-BE49-F238E27FC236}">
                <a16:creationId xmlns:a16="http://schemas.microsoft.com/office/drawing/2014/main" id="{D63E8895-E70A-4FE5-896F-89D52EB58722}"/>
              </a:ext>
            </a:extLst>
          </p:cNvPr>
          <p:cNvGraphicFramePr>
            <a:graphicFrameLocks noGrp="1"/>
          </p:cNvGraphicFramePr>
          <p:nvPr/>
        </p:nvGraphicFramePr>
        <p:xfrm>
          <a:off x="685386" y="3360580"/>
          <a:ext cx="6207946" cy="1636543"/>
        </p:xfrm>
        <a:graphic>
          <a:graphicData uri="http://schemas.openxmlformats.org/drawingml/2006/table">
            <a:tbl>
              <a:tblPr firstRow="1" firstCol="1" bandRow="1">
                <a:tableStyleId>{5940675A-B579-460E-94D1-54222C63F5DA}</a:tableStyleId>
              </a:tblPr>
              <a:tblGrid>
                <a:gridCol w="6207946">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lvl="0" indent="-285750" algn="just">
                        <a:lnSpc>
                          <a:spcPct val="107000"/>
                        </a:lnSpc>
                        <a:spcAft>
                          <a:spcPts val="0"/>
                        </a:spcAft>
                        <a:buFont typeface="Arial" panose="020B0604020202020204" pitchFamily="34" charset="0"/>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Conoce en que conocen las actividades productivas de su familia</a:t>
                      </a:r>
                    </a:p>
                  </a:txBody>
                  <a:tcPr marL="65460" marR="65460" marT="0" marB="0">
                    <a:solidFill>
                      <a:schemeClr val="bg1"/>
                    </a:solidFill>
                  </a:tcPr>
                </a:tc>
                <a:extLst>
                  <a:ext uri="{0D108BD9-81ED-4DB2-BD59-A6C34878D82A}">
                    <a16:rowId xmlns:a16="http://schemas.microsoft.com/office/drawing/2014/main" val="1055248113"/>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el aporte del trabajo en su localidad</a:t>
                      </a:r>
                    </a:p>
                  </a:txBody>
                  <a:tcPr marL="65460" marR="65460" marT="0" marB="0">
                    <a:solidFill>
                      <a:schemeClr val="bg1"/>
                    </a:solidFill>
                  </a:tcPr>
                </a:tc>
                <a:extLst>
                  <a:ext uri="{0D108BD9-81ED-4DB2-BD59-A6C34878D82A}">
                    <a16:rowId xmlns:a16="http://schemas.microsoft.com/office/drawing/2014/main" val="1602861088"/>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que actividades productivas hay en su localidad </a:t>
                      </a:r>
                    </a:p>
                  </a:txBody>
                  <a:tcPr marL="65460" marR="65460" marT="0" marB="0">
                    <a:solidFill>
                      <a:schemeClr val="bg1"/>
                    </a:solidFill>
                  </a:tcPr>
                </a:tc>
                <a:extLst>
                  <a:ext uri="{0D108BD9-81ED-4DB2-BD59-A6C34878D82A}">
                    <a16:rowId xmlns:a16="http://schemas.microsoft.com/office/drawing/2014/main" val="1349356242"/>
                  </a:ext>
                </a:extLst>
              </a:tr>
            </a:tbl>
          </a:graphicData>
        </a:graphic>
      </p:graphicFrame>
      <p:graphicFrame>
        <p:nvGraphicFramePr>
          <p:cNvPr id="6" name="Tabla 5">
            <a:extLst>
              <a:ext uri="{FF2B5EF4-FFF2-40B4-BE49-F238E27FC236}">
                <a16:creationId xmlns:a16="http://schemas.microsoft.com/office/drawing/2014/main" id="{96F6BEDD-C7BC-4595-A840-433BFAB189D7}"/>
              </a:ext>
            </a:extLst>
          </p:cNvPr>
          <p:cNvGraphicFramePr>
            <a:graphicFrameLocks noGrp="1"/>
          </p:cNvGraphicFramePr>
          <p:nvPr>
            <p:extLst>
              <p:ext uri="{D42A27DB-BD31-4B8C-83A1-F6EECF244321}">
                <p14:modId xmlns:p14="http://schemas.microsoft.com/office/powerpoint/2010/main" val="3474474280"/>
              </p:ext>
            </p:extLst>
          </p:nvPr>
        </p:nvGraphicFramePr>
        <p:xfrm>
          <a:off x="685387" y="5349241"/>
          <a:ext cx="6207948" cy="1942148"/>
        </p:xfrm>
        <a:graphic>
          <a:graphicData uri="http://schemas.openxmlformats.org/drawingml/2006/table">
            <a:tbl>
              <a:tblPr firstRow="1" firstCol="1" bandRow="1">
                <a:tableStyleId>{5940675A-B579-460E-94D1-54222C63F5DA}</a:tableStyleId>
              </a:tblPr>
              <a:tblGrid>
                <a:gridCol w="6207948">
                  <a:extLst>
                    <a:ext uri="{9D8B030D-6E8A-4147-A177-3AD203B41FA5}">
                      <a16:colId xmlns:a16="http://schemas.microsoft.com/office/drawing/2014/main" val="3797232304"/>
                    </a:ext>
                  </a:extLst>
                </a:gridCol>
              </a:tblGrid>
              <a:tr h="1803972">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endParaRPr lang="es-MX" sz="1000" dirty="0">
                        <a:effectLst/>
                        <a:latin typeface="Century Gothic" panose="020B0502020202020204" pitchFamily="34" charset="0"/>
                      </a:endParaRPr>
                    </a:p>
                    <a:p>
                      <a:pPr algn="just">
                        <a:lnSpc>
                          <a:spcPct val="107000"/>
                        </a:lnSpc>
                        <a:spcAft>
                          <a:spcPts val="0"/>
                        </a:spcAft>
                      </a:pPr>
                      <a:r>
                        <a:rPr lang="es-MX" sz="1200" dirty="0">
                          <a:effectLst/>
                          <a:latin typeface="Berlin Sans FB" panose="020E0602020502020306" pitchFamily="34" charset="0"/>
                        </a:rPr>
                        <a:t>Observa un video con la explicación de las actividades productivas y varios ejemplos. </a:t>
                      </a:r>
                    </a:p>
                    <a:p>
                      <a:pPr algn="just">
                        <a:lnSpc>
                          <a:spcPct val="107000"/>
                        </a:lnSpc>
                        <a:spcAft>
                          <a:spcPts val="0"/>
                        </a:spcAft>
                      </a:pPr>
                      <a:r>
                        <a:rPr lang="es-MX" sz="1200" dirty="0">
                          <a:effectLst/>
                          <a:latin typeface="Berlin Sans FB" panose="020E0602020502020306" pitchFamily="34" charset="0"/>
                        </a:rPr>
                        <a:t>Realiza la ficha de trabajo, y escribe que las actividades productivas que hacen en su localidad, es el doctor, el mercado, el restaurante y los de la basura. Las que mas necesita son el doctor, el mercado y el camión de la basura. Y por ultimo la actividad productiva que hacen en su familia, es por parte de su papá que hace puertas.</a:t>
                      </a:r>
                    </a:p>
                    <a:p>
                      <a:pPr algn="just">
                        <a:lnSpc>
                          <a:spcPct val="107000"/>
                        </a:lnSpc>
                        <a:spcAft>
                          <a:spcPts val="0"/>
                        </a:spcAft>
                      </a:pPr>
                      <a:r>
                        <a:rPr lang="es-MX" sz="1200" dirty="0">
                          <a:effectLst/>
                          <a:latin typeface="Berlin Sans FB" panose="020E0602020502020306" pitchFamily="34" charset="0"/>
                        </a:rPr>
                        <a:t>Durante la clase del jueves, se le volvió a cuestionar sobre las actividades productivas y comentó que no sabia cuales eran, escucho una breve explicación sobre ellas así como algunos ejemplos. Y menciona que las personas que recogen la basura,</a:t>
                      </a: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7" name="Rectangle 1">
            <a:extLst>
              <a:ext uri="{FF2B5EF4-FFF2-40B4-BE49-F238E27FC236}">
                <a16:creationId xmlns:a16="http://schemas.microsoft.com/office/drawing/2014/main" id="{787206C1-7BB8-40A1-86A9-E63F8C3EAD8C}"/>
              </a:ext>
            </a:extLst>
          </p:cNvPr>
          <p:cNvSpPr>
            <a:spLocks noChangeArrowheads="1"/>
          </p:cNvSpPr>
          <p:nvPr/>
        </p:nvSpPr>
        <p:spPr bwMode="auto">
          <a:xfrm>
            <a:off x="415371" y="586601"/>
            <a:ext cx="6774653" cy="85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Dylan Adolfo Macias Martínez		Fecha:</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 04 y 06 de mayo de 2021</a:t>
            </a:r>
            <a:endParaRPr lang="es-MX" altLang="es-MX" sz="1336" dirty="0">
              <a:latin typeface="Century Gothic" panose="020B0502020202020204" pitchFamily="34" charset="0"/>
            </a:endParaRPr>
          </a:p>
        </p:txBody>
      </p:sp>
      <p:sp>
        <p:nvSpPr>
          <p:cNvPr id="9" name="Rectángulo 8">
            <a:extLst>
              <a:ext uri="{FF2B5EF4-FFF2-40B4-BE49-F238E27FC236}">
                <a16:creationId xmlns:a16="http://schemas.microsoft.com/office/drawing/2014/main" id="{943327B0-7BE2-4147-8442-B28942F11405}"/>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10" name="Rectángulo 9">
            <a:extLst>
              <a:ext uri="{FF2B5EF4-FFF2-40B4-BE49-F238E27FC236}">
                <a16:creationId xmlns:a16="http://schemas.microsoft.com/office/drawing/2014/main" id="{B5D998BE-60CC-4B4F-8369-E14F31F072D5}"/>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215808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F3C31D-4C99-422B-9962-4EBAC33B9448}"/>
              </a:ext>
            </a:extLst>
          </p:cNvPr>
          <p:cNvGraphicFramePr>
            <a:graphicFrameLocks noGrp="1"/>
          </p:cNvGraphicFramePr>
          <p:nvPr>
            <p:extLst>
              <p:ext uri="{D42A27DB-BD31-4B8C-83A1-F6EECF244321}">
                <p14:modId xmlns:p14="http://schemas.microsoft.com/office/powerpoint/2010/main" val="2963823602"/>
              </p:ext>
            </p:extLst>
          </p:nvPr>
        </p:nvGraphicFramePr>
        <p:xfrm>
          <a:off x="685386" y="1656680"/>
          <a:ext cx="6207947" cy="1298119"/>
        </p:xfrm>
        <a:graphic>
          <a:graphicData uri="http://schemas.openxmlformats.org/drawingml/2006/table">
            <a:tbl>
              <a:tblPr firstRow="1" firstCol="1" bandRow="1">
                <a:tableStyleId>{5940675A-B579-460E-94D1-54222C63F5DA}</a:tableStyleId>
              </a:tblPr>
              <a:tblGrid>
                <a:gridCol w="2713134">
                  <a:extLst>
                    <a:ext uri="{9D8B030D-6E8A-4147-A177-3AD203B41FA5}">
                      <a16:colId xmlns:a16="http://schemas.microsoft.com/office/drawing/2014/main" val="4127072051"/>
                    </a:ext>
                  </a:extLst>
                </a:gridCol>
                <a:gridCol w="3494813">
                  <a:extLst>
                    <a:ext uri="{9D8B030D-6E8A-4147-A177-3AD203B41FA5}">
                      <a16:colId xmlns:a16="http://schemas.microsoft.com/office/drawing/2014/main" val="3464665095"/>
                    </a:ext>
                  </a:extLst>
                </a:gridCol>
              </a:tblGrid>
              <a:tr h="341421">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Exploración y comprensión del mundo natural y social</a:t>
                      </a:r>
                      <a:endParaRPr lang="es-MX" sz="1200" dirty="0">
                        <a:latin typeface="Berlin Sans FB" panose="020E0602020502020306" pitchFamily="34" charset="0"/>
                      </a:endParaRPr>
                    </a:p>
                  </a:txBody>
                  <a:tcPr marL="65460" marR="65460"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96366">
                <a:tc>
                  <a:txBody>
                    <a:bodyPr/>
                    <a:lstStyle/>
                    <a:p>
                      <a:pPr algn="ctr">
                        <a:lnSpc>
                          <a:spcPct val="107000"/>
                        </a:lnSpc>
                        <a:spcAft>
                          <a:spcPts val="0"/>
                        </a:spcAft>
                      </a:pPr>
                      <a:r>
                        <a:rPr lang="es-MX" sz="1200" b="0" dirty="0">
                          <a:effectLst/>
                          <a:latin typeface="Berlin Sans FB" panose="020E0602020502020306" pitchFamily="34" charset="0"/>
                        </a:rPr>
                        <a:t>Organizador curricular 1:  Cultura y vida social</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200" b="0" dirty="0">
                          <a:effectLst/>
                          <a:latin typeface="Berlin Sans FB" panose="020E0602020502020306" pitchFamily="34" charset="0"/>
                        </a:rPr>
                        <a:t>Organizador curricular 2: </a:t>
                      </a:r>
                      <a:r>
                        <a:rPr lang="es-MX" sz="1200" dirty="0">
                          <a:latin typeface="Berlin Sans FB" panose="020E0602020502020306" pitchFamily="34" charset="0"/>
                        </a:rPr>
                        <a:t>Interacciones con el entorno social</a:t>
                      </a:r>
                      <a:endParaRPr lang="es-MX" sz="1200" dirty="0">
                        <a:solidFill>
                          <a:schemeClr val="tx1"/>
                        </a:solidFill>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342859306"/>
                  </a:ext>
                </a:extLst>
              </a:tr>
              <a:tr h="560332">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Aprendizaje esperado: </a:t>
                      </a:r>
                      <a:r>
                        <a:rPr lang="es-MX" sz="1200" dirty="0">
                          <a:latin typeface="Berlin Sans FB" panose="020E0602020502020306" pitchFamily="34" charset="0"/>
                        </a:rPr>
                        <a:t>Conoce en qué consisten las actividades productivas de su familia y su aporte a la localidad.</a:t>
                      </a:r>
                      <a:endParaRPr lang="es-MX" sz="1200" b="0" i="0" u="none" kern="1200" dirty="0">
                        <a:solidFill>
                          <a:schemeClr val="tx1"/>
                        </a:solidFill>
                        <a:effectLst/>
                        <a:latin typeface="Berlin Sans FB" panose="020E0602020502020306" pitchFamily="34" charset="0"/>
                        <a:ea typeface="+mn-ea"/>
                        <a:cs typeface="+mn-cs"/>
                      </a:endParaRP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5" name="Tabla 4">
            <a:extLst>
              <a:ext uri="{FF2B5EF4-FFF2-40B4-BE49-F238E27FC236}">
                <a16:creationId xmlns:a16="http://schemas.microsoft.com/office/drawing/2014/main" id="{D63E8895-E70A-4FE5-896F-89D52EB58722}"/>
              </a:ext>
            </a:extLst>
          </p:cNvPr>
          <p:cNvGraphicFramePr>
            <a:graphicFrameLocks noGrp="1"/>
          </p:cNvGraphicFramePr>
          <p:nvPr/>
        </p:nvGraphicFramePr>
        <p:xfrm>
          <a:off x="685386" y="3360580"/>
          <a:ext cx="6207946" cy="1636543"/>
        </p:xfrm>
        <a:graphic>
          <a:graphicData uri="http://schemas.openxmlformats.org/drawingml/2006/table">
            <a:tbl>
              <a:tblPr firstRow="1" firstCol="1" bandRow="1">
                <a:tableStyleId>{5940675A-B579-460E-94D1-54222C63F5DA}</a:tableStyleId>
              </a:tblPr>
              <a:tblGrid>
                <a:gridCol w="6207946">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lvl="0" indent="-285750" algn="just">
                        <a:lnSpc>
                          <a:spcPct val="107000"/>
                        </a:lnSpc>
                        <a:spcAft>
                          <a:spcPts val="0"/>
                        </a:spcAft>
                        <a:buFont typeface="Arial" panose="020B0604020202020204" pitchFamily="34" charset="0"/>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Conoce en que conocen las actividades productivas de su familia</a:t>
                      </a:r>
                    </a:p>
                  </a:txBody>
                  <a:tcPr marL="65460" marR="65460" marT="0" marB="0">
                    <a:solidFill>
                      <a:schemeClr val="bg1"/>
                    </a:solidFill>
                  </a:tcPr>
                </a:tc>
                <a:extLst>
                  <a:ext uri="{0D108BD9-81ED-4DB2-BD59-A6C34878D82A}">
                    <a16:rowId xmlns:a16="http://schemas.microsoft.com/office/drawing/2014/main" val="1055248113"/>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el aporte del trabajo en su localidad</a:t>
                      </a:r>
                    </a:p>
                  </a:txBody>
                  <a:tcPr marL="65460" marR="65460" marT="0" marB="0">
                    <a:solidFill>
                      <a:schemeClr val="bg1"/>
                    </a:solidFill>
                  </a:tcPr>
                </a:tc>
                <a:extLst>
                  <a:ext uri="{0D108BD9-81ED-4DB2-BD59-A6C34878D82A}">
                    <a16:rowId xmlns:a16="http://schemas.microsoft.com/office/drawing/2014/main" val="1602861088"/>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que actividades productivas hay en su localidad </a:t>
                      </a:r>
                    </a:p>
                  </a:txBody>
                  <a:tcPr marL="65460" marR="65460" marT="0" marB="0">
                    <a:solidFill>
                      <a:schemeClr val="bg1"/>
                    </a:solidFill>
                  </a:tcPr>
                </a:tc>
                <a:extLst>
                  <a:ext uri="{0D108BD9-81ED-4DB2-BD59-A6C34878D82A}">
                    <a16:rowId xmlns:a16="http://schemas.microsoft.com/office/drawing/2014/main" val="1349356242"/>
                  </a:ext>
                </a:extLst>
              </a:tr>
            </a:tbl>
          </a:graphicData>
        </a:graphic>
      </p:graphicFrame>
      <p:graphicFrame>
        <p:nvGraphicFramePr>
          <p:cNvPr id="6" name="Tabla 5">
            <a:extLst>
              <a:ext uri="{FF2B5EF4-FFF2-40B4-BE49-F238E27FC236}">
                <a16:creationId xmlns:a16="http://schemas.microsoft.com/office/drawing/2014/main" id="{96F6BEDD-C7BC-4595-A840-433BFAB189D7}"/>
              </a:ext>
            </a:extLst>
          </p:cNvPr>
          <p:cNvGraphicFramePr>
            <a:graphicFrameLocks noGrp="1"/>
          </p:cNvGraphicFramePr>
          <p:nvPr>
            <p:extLst>
              <p:ext uri="{D42A27DB-BD31-4B8C-83A1-F6EECF244321}">
                <p14:modId xmlns:p14="http://schemas.microsoft.com/office/powerpoint/2010/main" val="356338286"/>
              </p:ext>
            </p:extLst>
          </p:nvPr>
        </p:nvGraphicFramePr>
        <p:xfrm>
          <a:off x="685387" y="5349241"/>
          <a:ext cx="6207948" cy="1803972"/>
        </p:xfrm>
        <a:graphic>
          <a:graphicData uri="http://schemas.openxmlformats.org/drawingml/2006/table">
            <a:tbl>
              <a:tblPr firstRow="1" firstCol="1" bandRow="1">
                <a:tableStyleId>{5940675A-B579-460E-94D1-54222C63F5DA}</a:tableStyleId>
              </a:tblPr>
              <a:tblGrid>
                <a:gridCol w="6207948">
                  <a:extLst>
                    <a:ext uri="{9D8B030D-6E8A-4147-A177-3AD203B41FA5}">
                      <a16:colId xmlns:a16="http://schemas.microsoft.com/office/drawing/2014/main" val="3797232304"/>
                    </a:ext>
                  </a:extLst>
                </a:gridCol>
              </a:tblGrid>
              <a:tr h="1803972">
                <a:tc>
                  <a:txBody>
                    <a:bodyPr/>
                    <a:lstStyle/>
                    <a:p>
                      <a:pPr algn="ctr">
                        <a:lnSpc>
                          <a:spcPct val="107000"/>
                        </a:lnSpc>
                        <a:spcAft>
                          <a:spcPts val="0"/>
                        </a:spcAft>
                      </a:pPr>
                      <a:r>
                        <a:rPr lang="es-MX" sz="1200" dirty="0">
                          <a:effectLst/>
                          <a:latin typeface="Berlin Sans FB" panose="020E0602020502020306" pitchFamily="34" charset="0"/>
                        </a:rPr>
                        <a:t>Describe el proceso del alumno</a:t>
                      </a:r>
                      <a:endParaRPr lang="es-MX" sz="1000" dirty="0">
                        <a:effectLst/>
                        <a:latin typeface="Century Gothic" panose="020B0502020202020204" pitchFamily="34" charset="0"/>
                      </a:endParaRPr>
                    </a:p>
                    <a:p>
                      <a:pPr algn="just">
                        <a:lnSpc>
                          <a:spcPct val="107000"/>
                        </a:lnSpc>
                        <a:spcAft>
                          <a:spcPts val="0"/>
                        </a:spcAft>
                      </a:pPr>
                      <a:r>
                        <a:rPr lang="es-MX" sz="1200" dirty="0">
                          <a:effectLst/>
                          <a:latin typeface="Berlin Sans FB" panose="020E0602020502020306" pitchFamily="34" charset="0"/>
                        </a:rPr>
                        <a:t>Observa un video con la explicación de las actividades productivas y algunos ejemplos. </a:t>
                      </a:r>
                    </a:p>
                    <a:p>
                      <a:pPr algn="just">
                        <a:lnSpc>
                          <a:spcPct val="107000"/>
                        </a:lnSpc>
                        <a:spcAft>
                          <a:spcPts val="0"/>
                        </a:spcAft>
                      </a:pPr>
                      <a:r>
                        <a:rPr lang="es-MX" sz="1200" dirty="0">
                          <a:effectLst/>
                          <a:latin typeface="Berlin Sans FB" panose="020E0602020502020306" pitchFamily="34" charset="0"/>
                        </a:rPr>
                        <a:t>Realiza la ficha de trabajo, y escribe que las actividades productivas que hacen las personas que viven en su localidad, son el de la tienda, la estilista, la pastelera y el de la basura. Las actividades productivas que mas necesita, considera que son el de la tienda y el de la basura. Y por ultimo las actividades productivas que hacen en su casa,  son por parte de su papá que solda tuberías y su mamá que los cuida.</a:t>
                      </a:r>
                      <a:endParaRPr lang="es-MX" sz="12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7" name="Rectangle 1">
            <a:extLst>
              <a:ext uri="{FF2B5EF4-FFF2-40B4-BE49-F238E27FC236}">
                <a16:creationId xmlns:a16="http://schemas.microsoft.com/office/drawing/2014/main" id="{787206C1-7BB8-40A1-86A9-E63F8C3EAD8C}"/>
              </a:ext>
            </a:extLst>
          </p:cNvPr>
          <p:cNvSpPr>
            <a:spLocks noChangeArrowheads="1"/>
          </p:cNvSpPr>
          <p:nvPr/>
        </p:nvSpPr>
        <p:spPr bwMode="auto">
          <a:xfrm>
            <a:off x="415371" y="499206"/>
            <a:ext cx="6774653" cy="10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Siomara Yamileth Gaona Hernández 	Fecha: 04 y 06 de mayo de 2021</a:t>
            </a:r>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9" name="Rectángulo 8">
            <a:extLst>
              <a:ext uri="{FF2B5EF4-FFF2-40B4-BE49-F238E27FC236}">
                <a16:creationId xmlns:a16="http://schemas.microsoft.com/office/drawing/2014/main" id="{943327B0-7BE2-4147-8442-B28942F11405}"/>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10" name="Rectángulo 9">
            <a:extLst>
              <a:ext uri="{FF2B5EF4-FFF2-40B4-BE49-F238E27FC236}">
                <a16:creationId xmlns:a16="http://schemas.microsoft.com/office/drawing/2014/main" id="{B5D998BE-60CC-4B4F-8369-E14F31F072D5}"/>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60712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F3C31D-4C99-422B-9962-4EBAC33B9448}"/>
              </a:ext>
            </a:extLst>
          </p:cNvPr>
          <p:cNvGraphicFramePr>
            <a:graphicFrameLocks noGrp="1"/>
          </p:cNvGraphicFramePr>
          <p:nvPr>
            <p:extLst>
              <p:ext uri="{D42A27DB-BD31-4B8C-83A1-F6EECF244321}">
                <p14:modId xmlns:p14="http://schemas.microsoft.com/office/powerpoint/2010/main" val="4097300373"/>
              </p:ext>
            </p:extLst>
          </p:nvPr>
        </p:nvGraphicFramePr>
        <p:xfrm>
          <a:off x="685386" y="1656680"/>
          <a:ext cx="6207947" cy="1298119"/>
        </p:xfrm>
        <a:graphic>
          <a:graphicData uri="http://schemas.openxmlformats.org/drawingml/2006/table">
            <a:tbl>
              <a:tblPr firstRow="1" firstCol="1" bandRow="1">
                <a:tableStyleId>{5940675A-B579-460E-94D1-54222C63F5DA}</a:tableStyleId>
              </a:tblPr>
              <a:tblGrid>
                <a:gridCol w="2713134">
                  <a:extLst>
                    <a:ext uri="{9D8B030D-6E8A-4147-A177-3AD203B41FA5}">
                      <a16:colId xmlns:a16="http://schemas.microsoft.com/office/drawing/2014/main" val="4127072051"/>
                    </a:ext>
                  </a:extLst>
                </a:gridCol>
                <a:gridCol w="3494813">
                  <a:extLst>
                    <a:ext uri="{9D8B030D-6E8A-4147-A177-3AD203B41FA5}">
                      <a16:colId xmlns:a16="http://schemas.microsoft.com/office/drawing/2014/main" val="3464665095"/>
                    </a:ext>
                  </a:extLst>
                </a:gridCol>
              </a:tblGrid>
              <a:tr h="341421">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Exploración y comprensión del mundo natural y social</a:t>
                      </a:r>
                      <a:endParaRPr lang="es-MX" sz="1200" dirty="0">
                        <a:latin typeface="Berlin Sans FB" panose="020E0602020502020306" pitchFamily="34" charset="0"/>
                      </a:endParaRPr>
                    </a:p>
                  </a:txBody>
                  <a:tcPr marL="65460" marR="65460"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96366">
                <a:tc>
                  <a:txBody>
                    <a:bodyPr/>
                    <a:lstStyle/>
                    <a:p>
                      <a:pPr algn="ctr">
                        <a:lnSpc>
                          <a:spcPct val="107000"/>
                        </a:lnSpc>
                        <a:spcAft>
                          <a:spcPts val="0"/>
                        </a:spcAft>
                      </a:pPr>
                      <a:r>
                        <a:rPr lang="es-MX" sz="1200" b="0" dirty="0">
                          <a:effectLst/>
                          <a:latin typeface="Berlin Sans FB" panose="020E0602020502020306" pitchFamily="34" charset="0"/>
                        </a:rPr>
                        <a:t>Organizador curricular 1:  Cultura y vida social</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200" b="0" dirty="0">
                          <a:effectLst/>
                          <a:latin typeface="Berlin Sans FB" panose="020E0602020502020306" pitchFamily="34" charset="0"/>
                        </a:rPr>
                        <a:t>Organizador curricular 2: </a:t>
                      </a:r>
                      <a:r>
                        <a:rPr lang="es-MX" sz="1200" dirty="0">
                          <a:latin typeface="Berlin Sans FB" panose="020E0602020502020306" pitchFamily="34" charset="0"/>
                        </a:rPr>
                        <a:t>Interacciones con el entorno social</a:t>
                      </a:r>
                      <a:endParaRPr lang="es-MX" sz="1200" dirty="0">
                        <a:solidFill>
                          <a:schemeClr val="tx1"/>
                        </a:solidFill>
                        <a:latin typeface="Berlin Sans FB" panose="020E0602020502020306" pitchFamily="34" charset="0"/>
                      </a:endParaRPr>
                    </a:p>
                  </a:txBody>
                  <a:tcPr marL="65460" marR="65460" marT="0" marB="0">
                    <a:solidFill>
                      <a:schemeClr val="bg1"/>
                    </a:solidFill>
                  </a:tcPr>
                </a:tc>
                <a:extLst>
                  <a:ext uri="{0D108BD9-81ED-4DB2-BD59-A6C34878D82A}">
                    <a16:rowId xmlns:a16="http://schemas.microsoft.com/office/drawing/2014/main" val="2342859306"/>
                  </a:ext>
                </a:extLst>
              </a:tr>
              <a:tr h="560332">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Aprendizaje esperado: </a:t>
                      </a:r>
                      <a:r>
                        <a:rPr lang="es-MX" sz="1200" dirty="0">
                          <a:latin typeface="Berlin Sans FB" panose="020E0602020502020306" pitchFamily="34" charset="0"/>
                        </a:rPr>
                        <a:t>Conoce en qué consisten las actividades productivas de su familia y su aporte a la localidad.</a:t>
                      </a:r>
                      <a:endParaRPr lang="es-MX" sz="1200" b="0" i="0" u="none" kern="1200" dirty="0">
                        <a:solidFill>
                          <a:schemeClr val="tx1"/>
                        </a:solidFill>
                        <a:effectLst/>
                        <a:latin typeface="Berlin Sans FB" panose="020E0602020502020306" pitchFamily="34" charset="0"/>
                        <a:ea typeface="+mn-ea"/>
                        <a:cs typeface="+mn-cs"/>
                      </a:endParaRP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5" name="Tabla 4">
            <a:extLst>
              <a:ext uri="{FF2B5EF4-FFF2-40B4-BE49-F238E27FC236}">
                <a16:creationId xmlns:a16="http://schemas.microsoft.com/office/drawing/2014/main" id="{D63E8895-E70A-4FE5-896F-89D52EB58722}"/>
              </a:ext>
            </a:extLst>
          </p:cNvPr>
          <p:cNvGraphicFramePr>
            <a:graphicFrameLocks noGrp="1"/>
          </p:cNvGraphicFramePr>
          <p:nvPr/>
        </p:nvGraphicFramePr>
        <p:xfrm>
          <a:off x="685386" y="3360580"/>
          <a:ext cx="6207946" cy="1636543"/>
        </p:xfrm>
        <a:graphic>
          <a:graphicData uri="http://schemas.openxmlformats.org/drawingml/2006/table">
            <a:tbl>
              <a:tblPr firstRow="1" firstCol="1" bandRow="1">
                <a:tableStyleId>{5940675A-B579-460E-94D1-54222C63F5DA}</a:tableStyleId>
              </a:tblPr>
              <a:tblGrid>
                <a:gridCol w="6207946">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lvl="0" indent="-285750" algn="just">
                        <a:lnSpc>
                          <a:spcPct val="107000"/>
                        </a:lnSpc>
                        <a:spcAft>
                          <a:spcPts val="0"/>
                        </a:spcAft>
                        <a:buFont typeface="Arial" panose="020B0604020202020204" pitchFamily="34" charset="0"/>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Conoce en que conocen las actividades productivas de su familia</a:t>
                      </a:r>
                    </a:p>
                  </a:txBody>
                  <a:tcPr marL="65460" marR="65460" marT="0" marB="0">
                    <a:solidFill>
                      <a:schemeClr val="bg1"/>
                    </a:solidFill>
                  </a:tcPr>
                </a:tc>
                <a:extLst>
                  <a:ext uri="{0D108BD9-81ED-4DB2-BD59-A6C34878D82A}">
                    <a16:rowId xmlns:a16="http://schemas.microsoft.com/office/drawing/2014/main" val="1055248113"/>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el aporte del trabajo en su localidad</a:t>
                      </a:r>
                    </a:p>
                  </a:txBody>
                  <a:tcPr marL="65460" marR="65460" marT="0" marB="0">
                    <a:solidFill>
                      <a:schemeClr val="bg1"/>
                    </a:solidFill>
                  </a:tcPr>
                </a:tc>
                <a:extLst>
                  <a:ext uri="{0D108BD9-81ED-4DB2-BD59-A6C34878D82A}">
                    <a16:rowId xmlns:a16="http://schemas.microsoft.com/office/drawing/2014/main" val="1602861088"/>
                  </a:ext>
                </a:extLst>
              </a:tr>
              <a:tr h="394465">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Reconoce que actividades productivas hay en su localidad </a:t>
                      </a:r>
                    </a:p>
                  </a:txBody>
                  <a:tcPr marL="65460" marR="65460" marT="0" marB="0">
                    <a:solidFill>
                      <a:schemeClr val="bg1"/>
                    </a:solidFill>
                  </a:tcPr>
                </a:tc>
                <a:extLst>
                  <a:ext uri="{0D108BD9-81ED-4DB2-BD59-A6C34878D82A}">
                    <a16:rowId xmlns:a16="http://schemas.microsoft.com/office/drawing/2014/main" val="1349356242"/>
                  </a:ext>
                </a:extLst>
              </a:tr>
            </a:tbl>
          </a:graphicData>
        </a:graphic>
      </p:graphicFrame>
      <p:graphicFrame>
        <p:nvGraphicFramePr>
          <p:cNvPr id="6" name="Tabla 5">
            <a:extLst>
              <a:ext uri="{FF2B5EF4-FFF2-40B4-BE49-F238E27FC236}">
                <a16:creationId xmlns:a16="http://schemas.microsoft.com/office/drawing/2014/main" id="{96F6BEDD-C7BC-4595-A840-433BFAB189D7}"/>
              </a:ext>
            </a:extLst>
          </p:cNvPr>
          <p:cNvGraphicFramePr>
            <a:graphicFrameLocks noGrp="1"/>
          </p:cNvGraphicFramePr>
          <p:nvPr>
            <p:extLst>
              <p:ext uri="{D42A27DB-BD31-4B8C-83A1-F6EECF244321}">
                <p14:modId xmlns:p14="http://schemas.microsoft.com/office/powerpoint/2010/main" val="1294228710"/>
              </p:ext>
            </p:extLst>
          </p:nvPr>
        </p:nvGraphicFramePr>
        <p:xfrm>
          <a:off x="685387" y="5349241"/>
          <a:ext cx="6207948" cy="1803972"/>
        </p:xfrm>
        <a:graphic>
          <a:graphicData uri="http://schemas.openxmlformats.org/drawingml/2006/table">
            <a:tbl>
              <a:tblPr firstRow="1" firstCol="1" bandRow="1">
                <a:tableStyleId>{5940675A-B579-460E-94D1-54222C63F5DA}</a:tableStyleId>
              </a:tblPr>
              <a:tblGrid>
                <a:gridCol w="6207948">
                  <a:extLst>
                    <a:ext uri="{9D8B030D-6E8A-4147-A177-3AD203B41FA5}">
                      <a16:colId xmlns:a16="http://schemas.microsoft.com/office/drawing/2014/main" val="3797232304"/>
                    </a:ext>
                  </a:extLst>
                </a:gridCol>
              </a:tblGrid>
              <a:tr h="1803972">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p>
                    <a:p>
                      <a:pPr algn="just">
                        <a:lnSpc>
                          <a:spcPct val="107000"/>
                        </a:lnSpc>
                        <a:spcAft>
                          <a:spcPts val="0"/>
                        </a:spcAft>
                      </a:pPr>
                      <a:r>
                        <a:rPr lang="es-MX" sz="1200" dirty="0">
                          <a:effectLst/>
                          <a:latin typeface="Berlin Sans FB" panose="020E0602020502020306" pitchFamily="34" charset="0"/>
                        </a:rPr>
                        <a:t>Observa un video con la explicación de las actividades productivas y algunos ejemplos. </a:t>
                      </a:r>
                    </a:p>
                    <a:p>
                      <a:pPr algn="just">
                        <a:lnSpc>
                          <a:spcPct val="107000"/>
                        </a:lnSpc>
                        <a:spcAft>
                          <a:spcPts val="0"/>
                        </a:spcAft>
                      </a:pPr>
                      <a:r>
                        <a:rPr lang="es-MX" sz="1200" dirty="0">
                          <a:effectLst/>
                          <a:latin typeface="Berlin Sans FB" panose="020E0602020502020306" pitchFamily="34" charset="0"/>
                        </a:rPr>
                        <a:t>Realiza la ficha de trabajo, y escribe que las actividades productivas que hacen las personas que viven en su localidad, son los de la basura y los del mercado. Las actividades productivas que mas necesita, son los del camión de la basura y los doctores. Y por ultimo la actividades productiva que hacen en su casa, es por parte de su abuela, que corta cabello.</a:t>
                      </a:r>
                    </a:p>
                    <a:p>
                      <a:pPr algn="just">
                        <a:lnSpc>
                          <a:spcPct val="107000"/>
                        </a:lnSpc>
                        <a:spcAft>
                          <a:spcPts val="0"/>
                        </a:spcAft>
                      </a:pPr>
                      <a:r>
                        <a:rPr lang="es-MX" sz="1100" dirty="0">
                          <a:effectLst/>
                          <a:latin typeface="Century Gothic" panose="020B0502020202020204" pitchFamily="34" charset="0"/>
                        </a:rPr>
                        <a:t> </a:t>
                      </a:r>
                      <a:endParaRPr lang="es-MX" sz="1000" dirty="0">
                        <a:effectLst/>
                        <a:latin typeface="Century Gothic" panose="020B0502020202020204" pitchFamily="34" charset="0"/>
                      </a:endParaRP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7" name="Rectangle 1">
            <a:extLst>
              <a:ext uri="{FF2B5EF4-FFF2-40B4-BE49-F238E27FC236}">
                <a16:creationId xmlns:a16="http://schemas.microsoft.com/office/drawing/2014/main" id="{787206C1-7BB8-40A1-86A9-E63F8C3EAD8C}"/>
              </a:ext>
            </a:extLst>
          </p:cNvPr>
          <p:cNvSpPr>
            <a:spLocks noChangeArrowheads="1"/>
          </p:cNvSpPr>
          <p:nvPr/>
        </p:nvSpPr>
        <p:spPr bwMode="auto">
          <a:xfrm>
            <a:off x="415371" y="499206"/>
            <a:ext cx="6774653" cy="10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Jabel Baruj García Márquez 		Fecha:  03 de mayo de 2021</a:t>
            </a:r>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9" name="Rectángulo 8">
            <a:extLst>
              <a:ext uri="{FF2B5EF4-FFF2-40B4-BE49-F238E27FC236}">
                <a16:creationId xmlns:a16="http://schemas.microsoft.com/office/drawing/2014/main" id="{943327B0-7BE2-4147-8442-B28942F11405}"/>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10" name="Rectángulo 9">
            <a:extLst>
              <a:ext uri="{FF2B5EF4-FFF2-40B4-BE49-F238E27FC236}">
                <a16:creationId xmlns:a16="http://schemas.microsoft.com/office/drawing/2014/main" id="{B5D998BE-60CC-4B4F-8369-E14F31F072D5}"/>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2" name="Rectángulo 1">
            <a:extLst>
              <a:ext uri="{FF2B5EF4-FFF2-40B4-BE49-F238E27FC236}">
                <a16:creationId xmlns:a16="http://schemas.microsoft.com/office/drawing/2014/main" id="{E56D8AC6-BEE4-4E72-94DD-4610614B0896}"/>
              </a:ext>
            </a:extLst>
          </p:cNvPr>
          <p:cNvSpPr/>
          <p:nvPr/>
        </p:nvSpPr>
        <p:spPr>
          <a:xfrm>
            <a:off x="5819775" y="7469"/>
            <a:ext cx="1730375" cy="400687"/>
          </a:xfrm>
          <a:prstGeom prst="rect">
            <a:avLst/>
          </a:prstGeom>
          <a:solidFill>
            <a:srgbClr val="D5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CuadroTexto 2">
            <a:extLst>
              <a:ext uri="{FF2B5EF4-FFF2-40B4-BE49-F238E27FC236}">
                <a16:creationId xmlns:a16="http://schemas.microsoft.com/office/drawing/2014/main" id="{95BDC31B-619C-4916-98B5-18A09D67B5AA}"/>
              </a:ext>
            </a:extLst>
          </p:cNvPr>
          <p:cNvSpPr txBox="1"/>
          <p:nvPr/>
        </p:nvSpPr>
        <p:spPr>
          <a:xfrm>
            <a:off x="5819775" y="28931"/>
            <a:ext cx="1730375" cy="369332"/>
          </a:xfrm>
          <a:prstGeom prst="rect">
            <a:avLst/>
          </a:prstGeom>
          <a:noFill/>
        </p:spPr>
        <p:txBody>
          <a:bodyPr wrap="square" rtlCol="0">
            <a:spAutoFit/>
          </a:bodyPr>
          <a:lstStyle/>
          <a:p>
            <a:pPr algn="ctr"/>
            <a:r>
              <a:rPr lang="es-MX" dirty="0">
                <a:solidFill>
                  <a:schemeClr val="bg1"/>
                </a:solidFill>
                <a:latin typeface="Berlin Sans FB" panose="020E0602020502020306" pitchFamily="34" charset="0"/>
              </a:rPr>
              <a:t>EVIDENCIA</a:t>
            </a:r>
          </a:p>
        </p:txBody>
      </p:sp>
    </p:spTree>
    <p:extLst>
      <p:ext uri="{BB962C8B-B14F-4D97-AF65-F5344CB8AC3E}">
        <p14:creationId xmlns:p14="http://schemas.microsoft.com/office/powerpoint/2010/main" val="171168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CA0FB600-CC2B-4139-833E-D294A4ACEB07}"/>
              </a:ext>
            </a:extLst>
          </p:cNvPr>
          <p:cNvGraphicFramePr>
            <a:graphicFrameLocks noGrp="1"/>
          </p:cNvGraphicFramePr>
          <p:nvPr/>
        </p:nvGraphicFramePr>
        <p:xfrm>
          <a:off x="360013" y="1094170"/>
          <a:ext cx="6839646" cy="1041128"/>
        </p:xfrm>
        <a:graphic>
          <a:graphicData uri="http://schemas.openxmlformats.org/drawingml/2006/table">
            <a:tbl>
              <a:tblPr firstRow="1" firstCol="1" bandRow="1">
                <a:tableStyleId>{5940675A-B579-460E-94D1-54222C63F5DA}</a:tableStyleId>
              </a:tblPr>
              <a:tblGrid>
                <a:gridCol w="2583108">
                  <a:extLst>
                    <a:ext uri="{9D8B030D-6E8A-4147-A177-3AD203B41FA5}">
                      <a16:colId xmlns:a16="http://schemas.microsoft.com/office/drawing/2014/main" val="4127072051"/>
                    </a:ext>
                  </a:extLst>
                </a:gridCol>
                <a:gridCol w="4256538">
                  <a:extLst>
                    <a:ext uri="{9D8B030D-6E8A-4147-A177-3AD203B41FA5}">
                      <a16:colId xmlns:a16="http://schemas.microsoft.com/office/drawing/2014/main" val="3464665095"/>
                    </a:ext>
                  </a:extLst>
                </a:gridCol>
              </a:tblGrid>
              <a:tr h="332648">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100" b="0" dirty="0">
                          <a:effectLst/>
                          <a:latin typeface="Berlin Sans FB" panose="020E0602020502020306" pitchFamily="34" charset="0"/>
                        </a:rPr>
                        <a:t> Campo formativo/área de desarrollo: Pensamiento matemático</a:t>
                      </a:r>
                      <a:endParaRPr lang="es-MX" sz="1100" dirty="0">
                        <a:latin typeface="Berlin Sans FB" panose="020E0602020502020306" pitchFamily="34" charset="0"/>
                      </a:endParaRPr>
                    </a:p>
                  </a:txBody>
                  <a:tcPr marL="62482" marR="62482" marT="0" marB="0">
                    <a:solidFill>
                      <a:srgbClr val="DEBDFF"/>
                    </a:solidFill>
                  </a:tcPr>
                </a:tc>
                <a:tc hMerge="1">
                  <a:txBody>
                    <a:bodyPr/>
                    <a:lstStyle/>
                    <a:p>
                      <a:endParaRPr lang="es-MX"/>
                    </a:p>
                  </a:txBody>
                  <a:tcPr/>
                </a:tc>
                <a:extLst>
                  <a:ext uri="{0D108BD9-81ED-4DB2-BD59-A6C34878D82A}">
                    <a16:rowId xmlns:a16="http://schemas.microsoft.com/office/drawing/2014/main" val="4156151058"/>
                  </a:ext>
                </a:extLst>
              </a:tr>
              <a:tr h="359362">
                <a:tc>
                  <a:txBody>
                    <a:bodyPr/>
                    <a:lstStyle/>
                    <a:p>
                      <a:pPr algn="ctr">
                        <a:lnSpc>
                          <a:spcPct val="107000"/>
                        </a:lnSpc>
                        <a:spcAft>
                          <a:spcPts val="0"/>
                        </a:spcAft>
                      </a:pPr>
                      <a:r>
                        <a:rPr lang="es-MX" sz="1100" b="0" dirty="0">
                          <a:effectLst/>
                          <a:latin typeface="Berlin Sans FB" panose="020E0602020502020306" pitchFamily="34" charset="0"/>
                        </a:rPr>
                        <a:t>Organizador curricular 1: </a:t>
                      </a:r>
                      <a:r>
                        <a:rPr lang="es-MX" sz="1100" dirty="0">
                          <a:latin typeface="Berlin Sans FB" panose="020E0602020502020306" pitchFamily="34" charset="0"/>
                        </a:rPr>
                        <a:t>Número, álgebra y variación </a:t>
                      </a:r>
                      <a:endParaRPr lang="es-MX" sz="11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2482" marR="62482" marT="0" marB="0">
                    <a:solidFill>
                      <a:schemeClr val="bg1"/>
                    </a:solidFill>
                  </a:tcPr>
                </a:tc>
                <a:tc>
                  <a:txBody>
                    <a:bodyPr/>
                    <a:lstStyle/>
                    <a:p>
                      <a:pPr algn="ctr"/>
                      <a:r>
                        <a:rPr lang="es-MX" sz="1100" b="0" dirty="0">
                          <a:effectLst/>
                          <a:latin typeface="Berlin Sans FB" panose="020E0602020502020306" pitchFamily="34" charset="0"/>
                        </a:rPr>
                        <a:t>Organizador curricular 2 Número</a:t>
                      </a:r>
                      <a:endParaRPr lang="es-MX" sz="11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2482" marR="62482" marT="0" marB="0">
                    <a:solidFill>
                      <a:schemeClr val="bg1"/>
                    </a:solidFill>
                  </a:tcPr>
                </a:tc>
                <a:extLst>
                  <a:ext uri="{0D108BD9-81ED-4DB2-BD59-A6C34878D82A}">
                    <a16:rowId xmlns:a16="http://schemas.microsoft.com/office/drawing/2014/main" val="2342859306"/>
                  </a:ext>
                </a:extLst>
              </a:tr>
              <a:tr h="349118">
                <a:tc gridSpan="2">
                  <a:txBody>
                    <a:bodyPr/>
                    <a:lstStyle/>
                    <a:p>
                      <a:pPr algn="ctr"/>
                      <a:r>
                        <a:rPr lang="es-MX" sz="1100" b="0" dirty="0">
                          <a:effectLst/>
                          <a:latin typeface="Berlin Sans FB" panose="020E0602020502020306" pitchFamily="34" charset="0"/>
                        </a:rPr>
                        <a:t>Aprendizaje esperado: </a:t>
                      </a:r>
                      <a:r>
                        <a:rPr lang="es-MX" sz="1100" dirty="0">
                          <a:latin typeface="Berlin Sans FB" panose="020E0602020502020306" pitchFamily="34" charset="0"/>
                        </a:rPr>
                        <a:t>Identifica algunas relaciones de equivalencia entre monedas de $1, $2, $5 y $10 en situaciones reales o ficticias de compra y venta.</a:t>
                      </a:r>
                    </a:p>
                  </a:txBody>
                  <a:tcPr marL="62482" marR="62482"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3">
            <a:extLst>
              <a:ext uri="{FF2B5EF4-FFF2-40B4-BE49-F238E27FC236}">
                <a16:creationId xmlns:a16="http://schemas.microsoft.com/office/drawing/2014/main" id="{87ED1151-1C9D-4484-B282-9D4F926F5D94}"/>
              </a:ext>
            </a:extLst>
          </p:cNvPr>
          <p:cNvGraphicFramePr>
            <a:graphicFrameLocks noGrp="1"/>
          </p:cNvGraphicFramePr>
          <p:nvPr>
            <p:extLst>
              <p:ext uri="{D42A27DB-BD31-4B8C-83A1-F6EECF244321}">
                <p14:modId xmlns:p14="http://schemas.microsoft.com/office/powerpoint/2010/main" val="2196998816"/>
              </p:ext>
            </p:extLst>
          </p:nvPr>
        </p:nvGraphicFramePr>
        <p:xfrm>
          <a:off x="266915" y="3554397"/>
          <a:ext cx="7025844" cy="5326727"/>
        </p:xfrm>
        <a:graphic>
          <a:graphicData uri="http://schemas.openxmlformats.org/drawingml/2006/table">
            <a:tbl>
              <a:tblPr firstRow="1" bandRow="1">
                <a:tableStyleId>{5940675A-B579-460E-94D1-54222C63F5DA}</a:tableStyleId>
              </a:tblPr>
              <a:tblGrid>
                <a:gridCol w="314947">
                  <a:extLst>
                    <a:ext uri="{9D8B030D-6E8A-4147-A177-3AD203B41FA5}">
                      <a16:colId xmlns:a16="http://schemas.microsoft.com/office/drawing/2014/main" val="3915541843"/>
                    </a:ext>
                  </a:extLst>
                </a:gridCol>
                <a:gridCol w="404535">
                  <a:extLst>
                    <a:ext uri="{9D8B030D-6E8A-4147-A177-3AD203B41FA5}">
                      <a16:colId xmlns:a16="http://schemas.microsoft.com/office/drawing/2014/main" val="1150020850"/>
                    </a:ext>
                  </a:extLst>
                </a:gridCol>
                <a:gridCol w="1932915">
                  <a:extLst>
                    <a:ext uri="{9D8B030D-6E8A-4147-A177-3AD203B41FA5}">
                      <a16:colId xmlns:a16="http://schemas.microsoft.com/office/drawing/2014/main" val="4021281584"/>
                    </a:ext>
                  </a:extLst>
                </a:gridCol>
                <a:gridCol w="2053464">
                  <a:extLst>
                    <a:ext uri="{9D8B030D-6E8A-4147-A177-3AD203B41FA5}">
                      <a16:colId xmlns:a16="http://schemas.microsoft.com/office/drawing/2014/main" val="3620065328"/>
                    </a:ext>
                  </a:extLst>
                </a:gridCol>
                <a:gridCol w="348846">
                  <a:extLst>
                    <a:ext uri="{9D8B030D-6E8A-4147-A177-3AD203B41FA5}">
                      <a16:colId xmlns:a16="http://schemas.microsoft.com/office/drawing/2014/main" val="2846473213"/>
                    </a:ext>
                  </a:extLst>
                </a:gridCol>
                <a:gridCol w="351542">
                  <a:extLst>
                    <a:ext uri="{9D8B030D-6E8A-4147-A177-3AD203B41FA5}">
                      <a16:colId xmlns:a16="http://schemas.microsoft.com/office/drawing/2014/main" val="2383427529"/>
                    </a:ext>
                  </a:extLst>
                </a:gridCol>
                <a:gridCol w="363664">
                  <a:extLst>
                    <a:ext uri="{9D8B030D-6E8A-4147-A177-3AD203B41FA5}">
                      <a16:colId xmlns:a16="http://schemas.microsoft.com/office/drawing/2014/main" val="473970400"/>
                    </a:ext>
                  </a:extLst>
                </a:gridCol>
                <a:gridCol w="1255931">
                  <a:extLst>
                    <a:ext uri="{9D8B030D-6E8A-4147-A177-3AD203B41FA5}">
                      <a16:colId xmlns:a16="http://schemas.microsoft.com/office/drawing/2014/main" val="1921009033"/>
                    </a:ext>
                  </a:extLst>
                </a:gridCol>
              </a:tblGrid>
              <a:tr h="204162">
                <a:tc gridSpan="2">
                  <a:txBody>
                    <a:bodyPr/>
                    <a:lstStyle/>
                    <a:p>
                      <a:pPr algn="ctr"/>
                      <a:r>
                        <a:rPr lang="es-MX" sz="1000" dirty="0">
                          <a:latin typeface="Berlin Sans FB" panose="020E0602020502020306" pitchFamily="34" charset="0"/>
                        </a:rPr>
                        <a:t>Niveles</a:t>
                      </a:r>
                    </a:p>
                  </a:txBody>
                  <a:tcPr marL="51425" marR="51425" marT="25711" marB="25711">
                    <a:solidFill>
                      <a:schemeClr val="bg1"/>
                    </a:solidFill>
                  </a:tcPr>
                </a:tc>
                <a:tc hMerge="1">
                  <a:txBody>
                    <a:bodyPr/>
                    <a:lstStyle/>
                    <a:p>
                      <a:pPr algn="ctr"/>
                      <a:endParaRPr lang="es-MX" sz="1200">
                        <a:latin typeface="Berlin Sans FB" panose="020E0602020502020306" pitchFamily="34" charset="0"/>
                      </a:endParaRPr>
                    </a:p>
                  </a:txBody>
                  <a:tcPr>
                    <a:solidFill>
                      <a:srgbClr val="FFDCD8"/>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s-MX" sz="1000" dirty="0">
                          <a:effectLst/>
                          <a:latin typeface="Berlin Sans FB" panose="020E0602020502020306" pitchFamily="34" charset="0"/>
                        </a:rPr>
                        <a:t>Nivel I sobre saliente</a:t>
                      </a:r>
                      <a:endParaRPr lang="es-MX" sz="1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51425" marR="51425" marT="25711" marB="25711">
                    <a:solidFill>
                      <a:srgbClr val="99CCFF"/>
                    </a:solidFill>
                  </a:tcPr>
                </a:tc>
                <a:tc>
                  <a:txBody>
                    <a:bodyPr/>
                    <a:lstStyle/>
                    <a:p>
                      <a:pPr algn="ctr"/>
                      <a:r>
                        <a:rPr lang="es-MX" sz="1000" dirty="0">
                          <a:effectLst/>
                          <a:latin typeface="Berlin Sans FB" panose="020E0602020502020306" pitchFamily="34" charset="0"/>
                        </a:rPr>
                        <a:t>Nivel II básico</a:t>
                      </a:r>
                      <a:endParaRPr lang="es-MX" sz="1100" dirty="0">
                        <a:latin typeface="Berlin Sans FB" panose="020E0602020502020306" pitchFamily="34" charset="0"/>
                      </a:endParaRPr>
                    </a:p>
                  </a:txBody>
                  <a:tcPr marL="51425" marR="51425" marT="25711" marB="25711">
                    <a:solidFill>
                      <a:srgbClr val="FFCC81"/>
                    </a:solidFill>
                  </a:tcPr>
                </a:tc>
                <a:tc gridSpan="4">
                  <a:txBody>
                    <a:bodyPr/>
                    <a:lstStyle/>
                    <a:p>
                      <a:pPr algn="ctr"/>
                      <a:r>
                        <a:rPr lang="es-MX" sz="1000" dirty="0">
                          <a:effectLst/>
                          <a:latin typeface="Berlin Sans FB" panose="020E0602020502020306" pitchFamily="34" charset="0"/>
                        </a:rPr>
                        <a:t>Nivel III insuficiente</a:t>
                      </a:r>
                      <a:endParaRPr lang="es-MX" sz="2700" dirty="0"/>
                    </a:p>
                  </a:txBody>
                  <a:tcPr marL="51425" marR="51425" marT="25711" marB="25711">
                    <a:solidFill>
                      <a:srgbClr val="FFFF69"/>
                    </a:solidFill>
                  </a:tcPr>
                </a:tc>
                <a:tc hMerge="1">
                  <a:txBody>
                    <a:bodyPr/>
                    <a:lstStyle/>
                    <a:p>
                      <a:endParaRPr lang="es-MX"/>
                    </a:p>
                  </a:txBody>
                  <a:tcPr/>
                </a:tc>
                <a:tc hMerge="1">
                  <a:txBody>
                    <a:bodyPr/>
                    <a:lstStyle/>
                    <a:p>
                      <a:endParaRPr lang="es-MX"/>
                    </a:p>
                  </a:txBody>
                  <a:tcPr/>
                </a:tc>
                <a:tc hMerge="1">
                  <a:txBody>
                    <a:bodyPr/>
                    <a:lstStyle/>
                    <a:p>
                      <a:pPr algn="ctr"/>
                      <a:endParaRPr lang="es-MX" sz="1200">
                        <a:latin typeface="Berlin Sans FB" panose="020E0602020502020306" pitchFamily="34" charset="0"/>
                      </a:endParaRPr>
                    </a:p>
                  </a:txBody>
                  <a:tcPr>
                    <a:solidFill>
                      <a:srgbClr val="DCC0F5"/>
                    </a:solidFill>
                  </a:tcPr>
                </a:tc>
                <a:extLst>
                  <a:ext uri="{0D108BD9-81ED-4DB2-BD59-A6C34878D82A}">
                    <a16:rowId xmlns:a16="http://schemas.microsoft.com/office/drawing/2014/main" val="1729662504"/>
                  </a:ext>
                </a:extLst>
              </a:tr>
              <a:tr h="225982">
                <a:tc rowSpan="2">
                  <a:txBody>
                    <a:bodyPr/>
                    <a:lstStyle/>
                    <a:p>
                      <a:pPr algn="ctr"/>
                      <a:endParaRPr lang="es-MX" sz="900" dirty="0">
                        <a:latin typeface="Berlin Sans FB" panose="020E0602020502020306" pitchFamily="34" charset="0"/>
                      </a:endParaRPr>
                    </a:p>
                    <a:p>
                      <a:pPr algn="ctr"/>
                      <a:r>
                        <a:rPr lang="es-MX" sz="800" dirty="0">
                          <a:latin typeface="Berlin Sans FB" panose="020E0602020502020306" pitchFamily="34" charset="0"/>
                        </a:rPr>
                        <a:t>No.</a:t>
                      </a:r>
                    </a:p>
                  </a:txBody>
                  <a:tcPr marL="51425" marR="51425" marT="25711" marB="25711">
                    <a:solidFill>
                      <a:srgbClr val="F5CEED"/>
                    </a:solidFill>
                  </a:tcPr>
                </a:tc>
                <a:tc rowSpan="2" gridSpan="2">
                  <a:txBody>
                    <a:bodyPr/>
                    <a:lstStyle/>
                    <a:p>
                      <a:pPr algn="ctr"/>
                      <a:endParaRPr lang="es-MX" sz="1100" dirty="0">
                        <a:latin typeface="Berlin Sans FB" panose="020E0602020502020306" pitchFamily="34" charset="0"/>
                      </a:endParaRPr>
                    </a:p>
                    <a:p>
                      <a:pPr algn="ctr"/>
                      <a:r>
                        <a:rPr lang="es-MX" sz="1100" dirty="0">
                          <a:latin typeface="Berlin Sans FB" panose="020E0602020502020306" pitchFamily="34" charset="0"/>
                        </a:rPr>
                        <a:t>Nombre</a:t>
                      </a:r>
                    </a:p>
                  </a:txBody>
                  <a:tcPr marL="51425" marR="51425" marT="25711" marB="25711">
                    <a:solidFill>
                      <a:srgbClr val="FFDCD8"/>
                    </a:solidFill>
                  </a:tcPr>
                </a:tc>
                <a:tc rowSpan="2" hMerge="1">
                  <a:txBody>
                    <a:bodyPr/>
                    <a:lstStyle/>
                    <a:p>
                      <a:pPr algn="ctr"/>
                      <a:endParaRPr lang="es-MX" sz="1200">
                        <a:latin typeface="Berlin Sans FB" panose="020E0602020502020306" pitchFamily="34" charset="0"/>
                      </a:endParaRPr>
                    </a:p>
                  </a:txBody>
                  <a:tcPr>
                    <a:solidFill>
                      <a:srgbClr val="FFDCD8"/>
                    </a:solidFill>
                  </a:tcPr>
                </a:tc>
                <a:tc rowSpan="2">
                  <a:txBody>
                    <a:bodyPr/>
                    <a:lstStyle/>
                    <a:p>
                      <a:pPr algn="ctr"/>
                      <a:endParaRPr lang="es-MX" sz="1100" dirty="0">
                        <a:latin typeface="Berlin Sans FB" panose="020E0602020502020306" pitchFamily="34" charset="0"/>
                      </a:endParaRPr>
                    </a:p>
                    <a:p>
                      <a:pPr algn="ctr"/>
                      <a:r>
                        <a:rPr lang="es-MX" sz="1100" dirty="0">
                          <a:latin typeface="Berlin Sans FB" panose="020E0602020502020306" pitchFamily="34" charset="0"/>
                        </a:rPr>
                        <a:t>Actividad </a:t>
                      </a:r>
                    </a:p>
                  </a:txBody>
                  <a:tcPr marL="51425" marR="51425" marT="25711" marB="25711">
                    <a:solidFill>
                      <a:srgbClr val="92D050"/>
                    </a:solidFill>
                  </a:tcPr>
                </a:tc>
                <a:tc gridSpan="3">
                  <a:txBody>
                    <a:bodyPr/>
                    <a:lstStyle/>
                    <a:p>
                      <a:pPr algn="ctr"/>
                      <a:r>
                        <a:rPr lang="es-MX" sz="1100" dirty="0">
                          <a:latin typeface="Berlin Sans FB" panose="020E0602020502020306" pitchFamily="34" charset="0"/>
                        </a:rPr>
                        <a:t>Nivel </a:t>
                      </a:r>
                      <a:endParaRPr lang="es-MX" sz="1400" dirty="0"/>
                    </a:p>
                  </a:txBody>
                  <a:tcPr marL="51425" marR="51425" marT="25711" marB="25711">
                    <a:solidFill>
                      <a:srgbClr val="E7FFF5"/>
                    </a:solidFill>
                  </a:tcPr>
                </a:tc>
                <a:tc hMerge="1">
                  <a:txBody>
                    <a:bodyPr/>
                    <a:lstStyle/>
                    <a:p>
                      <a:endParaRPr lang="es-MX"/>
                    </a:p>
                  </a:txBody>
                  <a:tcPr/>
                </a:tc>
                <a:tc hMerge="1">
                  <a:txBody>
                    <a:bodyPr/>
                    <a:lstStyle/>
                    <a:p>
                      <a:endParaRPr lang="es-MX"/>
                    </a:p>
                  </a:txBody>
                  <a:tcPr/>
                </a:tc>
                <a:tc rowSpan="2">
                  <a:txBody>
                    <a:bodyPr/>
                    <a:lstStyle/>
                    <a:p>
                      <a:pPr algn="ctr"/>
                      <a:endParaRPr lang="es-MX" sz="1100" dirty="0">
                        <a:latin typeface="Berlin Sans FB" panose="020E0602020502020306" pitchFamily="34" charset="0"/>
                      </a:endParaRPr>
                    </a:p>
                    <a:p>
                      <a:pPr algn="ctr"/>
                      <a:r>
                        <a:rPr lang="es-MX" sz="1100" dirty="0">
                          <a:latin typeface="Berlin Sans FB" panose="020E0602020502020306" pitchFamily="34" charset="0"/>
                        </a:rPr>
                        <a:t>Observaciones</a:t>
                      </a:r>
                    </a:p>
                  </a:txBody>
                  <a:tcPr marL="51425" marR="51425" marT="25711" marB="25711">
                    <a:solidFill>
                      <a:srgbClr val="DCC0F5"/>
                    </a:solidFill>
                  </a:tcPr>
                </a:tc>
                <a:extLst>
                  <a:ext uri="{0D108BD9-81ED-4DB2-BD59-A6C34878D82A}">
                    <a16:rowId xmlns:a16="http://schemas.microsoft.com/office/drawing/2014/main" val="532724288"/>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vMerge="1">
                  <a:txBody>
                    <a:bodyPr/>
                    <a:lstStyle/>
                    <a:p>
                      <a:endParaRPr lang="es-MX"/>
                    </a:p>
                  </a:txBody>
                  <a:tcPr/>
                </a:tc>
                <a:tc>
                  <a:txBody>
                    <a:bodyPr/>
                    <a:lstStyle/>
                    <a:p>
                      <a:pPr algn="ctr"/>
                      <a:r>
                        <a:rPr lang="es-MX" sz="1100" dirty="0">
                          <a:latin typeface="Berlin Sans FB" panose="020E0602020502020306" pitchFamily="34" charset="0"/>
                        </a:rPr>
                        <a:t>NI</a:t>
                      </a:r>
                    </a:p>
                  </a:txBody>
                  <a:tcPr marL="51425" marR="51425" marT="25711" marB="25711">
                    <a:solidFill>
                      <a:srgbClr val="99CCFF"/>
                    </a:solidFill>
                  </a:tcPr>
                </a:tc>
                <a:tc>
                  <a:txBody>
                    <a:bodyPr/>
                    <a:lstStyle/>
                    <a:p>
                      <a:pPr algn="ctr"/>
                      <a:r>
                        <a:rPr lang="es-MX" sz="1100" dirty="0">
                          <a:latin typeface="Berlin Sans FB" panose="020E0602020502020306" pitchFamily="34" charset="0"/>
                        </a:rPr>
                        <a:t>NII</a:t>
                      </a:r>
                    </a:p>
                  </a:txBody>
                  <a:tcPr marL="51425" marR="51425" marT="25711" marB="25711">
                    <a:solidFill>
                      <a:srgbClr val="FFCC81"/>
                    </a:solidFill>
                  </a:tcPr>
                </a:tc>
                <a:tc>
                  <a:txBody>
                    <a:bodyPr/>
                    <a:lstStyle/>
                    <a:p>
                      <a:pPr algn="ctr"/>
                      <a:r>
                        <a:rPr lang="es-MX" sz="1100" dirty="0">
                          <a:latin typeface="Berlin Sans FB" panose="020E0602020502020306" pitchFamily="34" charset="0"/>
                        </a:rPr>
                        <a:t>NIII</a:t>
                      </a:r>
                    </a:p>
                  </a:txBody>
                  <a:tcPr marL="51425" marR="51425" marT="25711" marB="25711">
                    <a:solidFill>
                      <a:srgbClr val="FFFF69"/>
                    </a:solidFill>
                  </a:tcPr>
                </a:tc>
                <a:tc vMerge="1">
                  <a:txBody>
                    <a:bodyPr/>
                    <a:lstStyle/>
                    <a:p>
                      <a:endParaRPr lang="es-MX"/>
                    </a:p>
                  </a:txBody>
                  <a:tcPr/>
                </a:tc>
                <a:extLst>
                  <a:ext uri="{0D108BD9-81ED-4DB2-BD59-A6C34878D82A}">
                    <a16:rowId xmlns:a16="http://schemas.microsoft.com/office/drawing/2014/main" val="2706731509"/>
                  </a:ext>
                </a:extLst>
              </a:tr>
              <a:tr h="225982">
                <a:tc rowSpan="2">
                  <a:txBody>
                    <a:bodyPr/>
                    <a:lstStyle/>
                    <a:p>
                      <a:r>
                        <a:rPr lang="es-MX" sz="1000" dirty="0">
                          <a:latin typeface="Berlin Sans FB" panose="020E0602020502020306" pitchFamily="34" charset="0"/>
                        </a:rPr>
                        <a:t>1</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Isaac Alejandro Coronado Calderón </a:t>
                      </a:r>
                    </a:p>
                  </a:txBody>
                  <a:tcPr marL="51425" marR="51425" marT="25711" marB="25711">
                    <a:solidFill>
                      <a:schemeClr val="bg1"/>
                    </a:solidFill>
                  </a:tcPr>
                </a:tc>
                <a:tc rowSpan="2" hMerge="1">
                  <a:txBody>
                    <a:bodyPr/>
                    <a:lstStyle/>
                    <a:p>
                      <a:endParaRPr lang="es-MX" sz="1200">
                        <a:latin typeface="Berlin Sans FB" panose="020E0602020502020306" pitchFamily="34" charset="0"/>
                      </a:endParaRPr>
                    </a:p>
                  </a:txBody>
                  <a:tcPr>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3064060544"/>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1357153995"/>
                  </a:ext>
                </a:extLst>
              </a:tr>
              <a:tr h="225982">
                <a:tc rowSpan="2">
                  <a:txBody>
                    <a:bodyPr/>
                    <a:lstStyle/>
                    <a:p>
                      <a:r>
                        <a:rPr lang="es-MX" sz="1000" dirty="0">
                          <a:latin typeface="Berlin Sans FB" panose="020E0602020502020306" pitchFamily="34" charset="0"/>
                        </a:rPr>
                        <a:t>2</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Mateo García Espinoza</a:t>
                      </a:r>
                    </a:p>
                  </a:txBody>
                  <a:tcPr marL="51425" marR="51425" marT="25711" marB="25711">
                    <a:solidFill>
                      <a:schemeClr val="bg1"/>
                    </a:solidFill>
                  </a:tcPr>
                </a:tc>
                <a:tc rowSpan="2" hMerge="1">
                  <a:txBody>
                    <a:bodyPr/>
                    <a:lstStyle/>
                    <a:p>
                      <a:endParaRPr lang="es-MX" sz="1200">
                        <a:latin typeface="Berlin Sans FB" panose="020E0602020502020306" pitchFamily="34" charset="0"/>
                      </a:endParaRPr>
                    </a:p>
                  </a:txBody>
                  <a:tcP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3657725576"/>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734369954"/>
                  </a:ext>
                </a:extLst>
              </a:tr>
              <a:tr h="225982">
                <a:tc rowSpan="2">
                  <a:txBody>
                    <a:bodyPr/>
                    <a:lstStyle/>
                    <a:p>
                      <a:r>
                        <a:rPr lang="es-MX" sz="1000" dirty="0">
                          <a:latin typeface="Berlin Sans FB" panose="020E0602020502020306" pitchFamily="34" charset="0"/>
                        </a:rPr>
                        <a:t>3</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Dylan Adolfo Macías Martínez </a:t>
                      </a:r>
                    </a:p>
                  </a:txBody>
                  <a:tcPr marL="51425" marR="51425" marT="25711" marB="25711">
                    <a:solidFill>
                      <a:schemeClr val="bg1"/>
                    </a:solidFill>
                  </a:tcPr>
                </a:tc>
                <a:tc rowSpan="2" hMerge="1">
                  <a:txBody>
                    <a:bodyPr/>
                    <a:lstStyle/>
                    <a:p>
                      <a:endParaRPr lang="es-MX" sz="1200">
                        <a:latin typeface="Berlin Sans FB" panose="020E0602020502020306" pitchFamily="34" charset="0"/>
                      </a:endParaRPr>
                    </a:p>
                  </a:txBody>
                  <a:tcP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3643984863"/>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1517902757"/>
                  </a:ext>
                </a:extLst>
              </a:tr>
              <a:tr h="225982">
                <a:tc rowSpan="2">
                  <a:txBody>
                    <a:bodyPr/>
                    <a:lstStyle/>
                    <a:p>
                      <a:r>
                        <a:rPr lang="es-MX" sz="1000" dirty="0">
                          <a:latin typeface="Berlin Sans FB" panose="020E0602020502020306" pitchFamily="34" charset="0"/>
                        </a:rPr>
                        <a:t>4</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Jabel Baruj García Márquez </a:t>
                      </a:r>
                    </a:p>
                  </a:txBody>
                  <a:tcPr marL="51425" marR="51425" marT="25711" marB="25711">
                    <a:solidFill>
                      <a:schemeClr val="bg1"/>
                    </a:solidFill>
                  </a:tcPr>
                </a:tc>
                <a:tc rowSpan="2" hMerge="1">
                  <a:txBody>
                    <a:bodyPr/>
                    <a:lstStyle/>
                    <a:p>
                      <a:endParaRPr lang="es-MX" sz="1200">
                        <a:latin typeface="Berlin Sans FB" panose="020E0602020502020306" pitchFamily="34" charset="0"/>
                      </a:endParaRPr>
                    </a:p>
                  </a:txBody>
                  <a:tcPr>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4060374099"/>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992545672"/>
                  </a:ext>
                </a:extLst>
              </a:tr>
              <a:tr h="225982">
                <a:tc rowSpan="2">
                  <a:txBody>
                    <a:bodyPr/>
                    <a:lstStyle/>
                    <a:p>
                      <a:r>
                        <a:rPr lang="es-MX" sz="1000" dirty="0">
                          <a:latin typeface="Berlin Sans FB" panose="020E0602020502020306" pitchFamily="34" charset="0"/>
                        </a:rPr>
                        <a:t>5</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Amairany Guadalupe Cardona  Flores </a:t>
                      </a:r>
                    </a:p>
                  </a:txBody>
                  <a:tcPr marL="51425" marR="51425" marT="25711" marB="25711">
                    <a:solidFill>
                      <a:schemeClr val="bg1"/>
                    </a:solidFill>
                  </a:tcPr>
                </a:tc>
                <a:tc rowSpan="2" hMerge="1">
                  <a:txBody>
                    <a:bodyPr/>
                    <a:lstStyle/>
                    <a:p>
                      <a:endParaRPr lang="es-MX" sz="1200">
                        <a:latin typeface="Berlin Sans FB" panose="020E0602020502020306" pitchFamily="34" charset="0"/>
                      </a:endParaRPr>
                    </a:p>
                  </a:txBody>
                  <a:tcPr>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no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20994854"/>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621648750"/>
                  </a:ext>
                </a:extLst>
              </a:tr>
              <a:tr h="225982">
                <a:tc rowSpan="2">
                  <a:txBody>
                    <a:bodyPr/>
                    <a:lstStyle/>
                    <a:p>
                      <a:r>
                        <a:rPr lang="es-MX" sz="1000" dirty="0">
                          <a:latin typeface="Berlin Sans FB" panose="020E0602020502020306" pitchFamily="34" charset="0"/>
                        </a:rPr>
                        <a:t>6</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Brillith Solís Valdés </a:t>
                      </a:r>
                    </a:p>
                  </a:txBody>
                  <a:tcPr marL="51425" marR="51425" marT="25711" marB="25711">
                    <a:solidFill>
                      <a:schemeClr val="bg1"/>
                    </a:solidFill>
                  </a:tcPr>
                </a:tc>
                <a:tc rowSpan="2" hMerge="1">
                  <a:txBody>
                    <a:bodyPr/>
                    <a:lstStyle/>
                    <a:p>
                      <a:endParaRPr lang="es-MX" sz="1200">
                        <a:latin typeface="Berlin Sans FB" panose="020E0602020502020306" pitchFamily="34" charset="0"/>
                      </a:endParaRPr>
                    </a:p>
                  </a:txBody>
                  <a:tcPr>
                    <a:solidFill>
                      <a:schemeClr val="bg1"/>
                    </a:solidFill>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314332837"/>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271532896"/>
                  </a:ext>
                </a:extLst>
              </a:tr>
              <a:tr h="225982">
                <a:tc rowSpan="2">
                  <a:txBody>
                    <a:bodyPr/>
                    <a:lstStyle/>
                    <a:p>
                      <a:r>
                        <a:rPr lang="es-MX" sz="1000" dirty="0">
                          <a:latin typeface="Berlin Sans FB" panose="020E0602020502020306" pitchFamily="34" charset="0"/>
                        </a:rPr>
                        <a:t>7</a:t>
                      </a:r>
                    </a:p>
                  </a:txBody>
                  <a:tcPr marL="51425" marR="51425" marT="25711" marB="25711">
                    <a:solidFill>
                      <a:schemeClr val="bg1"/>
                    </a:solidFill>
                  </a:tcPr>
                </a:tc>
                <a:tc rowSpan="2" gridSpan="2">
                  <a:txBody>
                    <a:bodyPr/>
                    <a:lstStyle/>
                    <a:p>
                      <a:r>
                        <a:rPr lang="es-MX" sz="1100" dirty="0">
                          <a:latin typeface="Berlin Sans FB" panose="020E0602020502020306" pitchFamily="34" charset="0"/>
                        </a:rPr>
                        <a:t>Keila Valdés Rodríguez</a:t>
                      </a:r>
                    </a:p>
                  </a:txBody>
                  <a:tcPr marL="51425" marR="51425" marT="25711" marB="25711">
                    <a:solidFill>
                      <a:schemeClr val="bg1"/>
                    </a:solidFill>
                  </a:tcPr>
                </a:tc>
                <a:tc rowSpan="2" h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3387491772"/>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rgbClr val="FFCC8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3514024040"/>
                  </a:ext>
                </a:extLst>
              </a:tr>
              <a:tr h="324744">
                <a:tc rowSpan="2">
                  <a:txBody>
                    <a:bodyPr/>
                    <a:lstStyle/>
                    <a:p>
                      <a:r>
                        <a:rPr lang="es-MX" sz="1000" dirty="0">
                          <a:latin typeface="Berlin Sans FB" panose="020E0602020502020306" pitchFamily="34" charset="0"/>
                        </a:rPr>
                        <a:t>8</a:t>
                      </a:r>
                    </a:p>
                  </a:txBody>
                  <a:tcPr marL="51425" marR="51425" marT="25711" marB="25711">
                    <a:solidFill>
                      <a:schemeClr val="bg1"/>
                    </a:solidFill>
                  </a:tcPr>
                </a:tc>
                <a:tc rowSpan="2" gridSpan="2">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s-MX" sz="1100" dirty="0">
                          <a:latin typeface="Berlin Sans FB" panose="020E0602020502020306" pitchFamily="34" charset="0"/>
                        </a:rPr>
                        <a:t>Siomara Yamileth Gaona Hernández </a:t>
                      </a:r>
                    </a:p>
                    <a:p>
                      <a:endParaRPr lang="es-MX" sz="1100" dirty="0">
                        <a:latin typeface="Berlin Sans FB" panose="020E0602020502020306" pitchFamily="34" charset="0"/>
                      </a:endParaRPr>
                    </a:p>
                  </a:txBody>
                  <a:tcPr marL="51425" marR="51425" marT="25711" marB="25711">
                    <a:solidFill>
                      <a:schemeClr val="bg1"/>
                    </a:solidFill>
                  </a:tcPr>
                </a:tc>
                <a:tc rowSpan="2" h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a:txBody>
                    <a:bodyPr/>
                    <a:lstStyle/>
                    <a:p>
                      <a:endParaRPr lang="es-MX" sz="1100" dirty="0">
                        <a:latin typeface="Berlin Sans FB" panose="020E0602020502020306" pitchFamily="34" charset="0"/>
                      </a:endParaRPr>
                    </a:p>
                  </a:txBody>
                  <a:tcPr marL="51425" marR="51425" marT="25711" marB="25711">
                    <a:solidFill>
                      <a:srgbClr val="99CCFF"/>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3418304993"/>
                  </a:ext>
                </a:extLst>
              </a:tr>
              <a:tr h="278181">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r>
                        <a:rPr lang="es-MX" sz="1100" b="0" dirty="0">
                          <a:solidFill>
                            <a:schemeClr val="tx1"/>
                          </a:solidFill>
                          <a:latin typeface="Berlin Sans FB" panose="020E0602020502020306" pitchFamily="34" charset="0"/>
                        </a:rPr>
                        <a:t>Mi tienda</a:t>
                      </a:r>
                      <a:endParaRPr lang="es-MX" dirty="0"/>
                    </a:p>
                  </a:txBody>
                  <a:tcPr marL="51425" marR="51425" marT="25711" marB="25711">
                    <a:solidFill>
                      <a:srgbClr val="DEBDFF"/>
                    </a:solidFill>
                  </a:tcPr>
                </a:tc>
                <a:tc>
                  <a:txBody>
                    <a:bodyPr/>
                    <a:lstStyle/>
                    <a:p>
                      <a:endParaRPr lang="es-MX" dirty="0"/>
                    </a:p>
                  </a:txBody>
                  <a:tcPr marL="51425" marR="51425" marT="25711" marB="25711">
                    <a:solidFill>
                      <a:srgbClr val="99CCFF"/>
                    </a:solidFill>
                  </a:tcPr>
                </a:tc>
                <a:tc>
                  <a:txBody>
                    <a:bodyPr/>
                    <a:lstStyle/>
                    <a:p>
                      <a:endParaRPr lang="es-MX" dirty="0"/>
                    </a:p>
                  </a:txBody>
                  <a:tcPr marL="51425" marR="51425" marT="25711" marB="25711">
                    <a:solidFill>
                      <a:schemeClr val="bg1"/>
                    </a:solidFill>
                  </a:tcPr>
                </a:tc>
                <a:tc>
                  <a:txBody>
                    <a:bodyPr/>
                    <a:lstStyle/>
                    <a:p>
                      <a:endParaRPr lang="es-MX" dirty="0"/>
                    </a:p>
                  </a:txBody>
                  <a:tcPr marL="51425" marR="51425" marT="25711" marB="25711">
                    <a:solidFill>
                      <a:schemeClr val="bg1"/>
                    </a:solidFill>
                  </a:tcPr>
                </a:tc>
                <a:tc>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628423658"/>
                  </a:ext>
                </a:extLst>
              </a:tr>
              <a:tr h="225982">
                <a:tc rowSpan="2">
                  <a:txBody>
                    <a:bodyPr/>
                    <a:lstStyle/>
                    <a:p>
                      <a:r>
                        <a:rPr lang="es-MX" sz="1000" dirty="0">
                          <a:latin typeface="Berlin Sans FB" panose="020E0602020502020306" pitchFamily="34" charset="0"/>
                        </a:rPr>
                        <a:t>9</a:t>
                      </a:r>
                    </a:p>
                  </a:txBody>
                  <a:tcPr marL="51425" marR="51425" marT="25711" marB="25711">
                    <a:solidFill>
                      <a:schemeClr val="bg1"/>
                    </a:solidFill>
                  </a:tcPr>
                </a:tc>
                <a:tc rowSpan="2" grid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h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2576581592"/>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1977961128"/>
                  </a:ext>
                </a:extLst>
              </a:tr>
              <a:tr h="225982">
                <a:tc rowSpan="2">
                  <a:txBody>
                    <a:bodyPr/>
                    <a:lstStyle/>
                    <a:p>
                      <a:r>
                        <a:rPr lang="es-MX" sz="1000" dirty="0">
                          <a:latin typeface="Berlin Sans FB" panose="020E0602020502020306" pitchFamily="34" charset="0"/>
                        </a:rPr>
                        <a:t>10</a:t>
                      </a:r>
                    </a:p>
                  </a:txBody>
                  <a:tcPr marL="51425" marR="51425" marT="25711" marB="25711">
                    <a:solidFill>
                      <a:schemeClr val="bg1"/>
                    </a:solidFill>
                  </a:tcPr>
                </a:tc>
                <a:tc rowSpan="2" grid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h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En mi localidad</a:t>
                      </a:r>
                    </a:p>
                  </a:txBody>
                  <a:tcPr marL="51425" marR="51425" marT="25711" marB="25711">
                    <a:solidFill>
                      <a:srgbClr val="D8FFFC"/>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tc rowSpan="2">
                  <a:txBody>
                    <a:bodyPr/>
                    <a:lstStyle/>
                    <a:p>
                      <a:endParaRPr lang="es-MX" sz="1100" dirty="0">
                        <a:latin typeface="Berlin Sans FB" panose="020E0602020502020306" pitchFamily="34" charset="0"/>
                      </a:endParaRPr>
                    </a:p>
                  </a:txBody>
                  <a:tcPr marL="51425" marR="51425" marT="25711" marB="25711">
                    <a:solidFill>
                      <a:schemeClr val="bg1"/>
                    </a:solidFill>
                  </a:tcPr>
                </a:tc>
                <a:extLst>
                  <a:ext uri="{0D108BD9-81ED-4DB2-BD59-A6C34878D82A}">
                    <a16:rowId xmlns:a16="http://schemas.microsoft.com/office/drawing/2014/main" val="1892278303"/>
                  </a:ext>
                </a:extLst>
              </a:tr>
              <a:tr h="225982">
                <a:tc vMerge="1">
                  <a:txBody>
                    <a:bodyPr/>
                    <a:lstStyle/>
                    <a:p>
                      <a:endParaRPr lang="es-MX"/>
                    </a:p>
                  </a:txBody>
                  <a:tcPr/>
                </a:tc>
                <a:tc gridSpan="2" vMerge="1">
                  <a:txBody>
                    <a:bodyPr/>
                    <a:lstStyle/>
                    <a:p>
                      <a:endParaRPr lang="es-MX"/>
                    </a:p>
                  </a:txBody>
                  <a:tcPr/>
                </a:tc>
                <a:tc hMerge="1" vMerge="1">
                  <a:txBody>
                    <a:bodyPr/>
                    <a:lstStyle/>
                    <a:p>
                      <a:endParaRPr lang="es-MX"/>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s-MX" sz="1100" b="0" dirty="0">
                          <a:solidFill>
                            <a:schemeClr val="tx1"/>
                          </a:solidFill>
                          <a:latin typeface="Berlin Sans FB" panose="020E0602020502020306" pitchFamily="34" charset="0"/>
                        </a:rPr>
                        <a:t>Mi tienda</a:t>
                      </a:r>
                    </a:p>
                  </a:txBody>
                  <a:tcPr marL="51425" marR="51425" marT="25711" marB="25711">
                    <a:solidFill>
                      <a:srgbClr val="DEBDFF"/>
                    </a:solidFill>
                  </a:tcP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val="2761086712"/>
                  </a:ext>
                </a:extLst>
              </a:tr>
            </a:tbl>
          </a:graphicData>
        </a:graphic>
      </p:graphicFrame>
      <p:graphicFrame>
        <p:nvGraphicFramePr>
          <p:cNvPr id="4" name="Tabla 3">
            <a:extLst>
              <a:ext uri="{FF2B5EF4-FFF2-40B4-BE49-F238E27FC236}">
                <a16:creationId xmlns:a16="http://schemas.microsoft.com/office/drawing/2014/main" id="{338F4801-8F47-45A5-8641-326C0536987A}"/>
              </a:ext>
            </a:extLst>
          </p:cNvPr>
          <p:cNvGraphicFramePr>
            <a:graphicFrameLocks noGrp="1"/>
          </p:cNvGraphicFramePr>
          <p:nvPr/>
        </p:nvGraphicFramePr>
        <p:xfrm>
          <a:off x="321666" y="9144697"/>
          <a:ext cx="6935390" cy="489371"/>
        </p:xfrm>
        <a:graphic>
          <a:graphicData uri="http://schemas.openxmlformats.org/drawingml/2006/table">
            <a:tbl>
              <a:tblPr firstRow="1" firstCol="1" bandRow="1">
                <a:tableStyleId>{5940675A-B579-460E-94D1-54222C63F5DA}</a:tableStyleId>
              </a:tblPr>
              <a:tblGrid>
                <a:gridCol w="2673145">
                  <a:extLst>
                    <a:ext uri="{9D8B030D-6E8A-4147-A177-3AD203B41FA5}">
                      <a16:colId xmlns:a16="http://schemas.microsoft.com/office/drawing/2014/main" val="916628757"/>
                    </a:ext>
                  </a:extLst>
                </a:gridCol>
                <a:gridCol w="1828459">
                  <a:extLst>
                    <a:ext uri="{9D8B030D-6E8A-4147-A177-3AD203B41FA5}">
                      <a16:colId xmlns:a16="http://schemas.microsoft.com/office/drawing/2014/main" val="1263366857"/>
                    </a:ext>
                  </a:extLst>
                </a:gridCol>
                <a:gridCol w="2433786">
                  <a:extLst>
                    <a:ext uri="{9D8B030D-6E8A-4147-A177-3AD203B41FA5}">
                      <a16:colId xmlns:a16="http://schemas.microsoft.com/office/drawing/2014/main" val="1580326100"/>
                    </a:ext>
                  </a:extLst>
                </a:gridCol>
              </a:tblGrid>
              <a:tr h="160012">
                <a:tc>
                  <a:txBody>
                    <a:bodyPr/>
                    <a:lstStyle/>
                    <a:p>
                      <a:pPr algn="ctr">
                        <a:lnSpc>
                          <a:spcPct val="107000"/>
                        </a:lnSpc>
                        <a:spcAft>
                          <a:spcPts val="0"/>
                        </a:spcAft>
                      </a:pPr>
                      <a:r>
                        <a:rPr lang="es-MX" sz="1000" dirty="0">
                          <a:effectLst/>
                          <a:latin typeface="Berlin Sans FB" panose="020E0602020502020306" pitchFamily="34" charset="0"/>
                        </a:rPr>
                        <a:t>Nivel I sobre saliente</a:t>
                      </a:r>
                      <a:endParaRPr lang="es-MX" sz="1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2691" marR="22691" marT="0" marB="0">
                    <a:solidFill>
                      <a:srgbClr val="99CCFF"/>
                    </a:solidFill>
                  </a:tcPr>
                </a:tc>
                <a:tc>
                  <a:txBody>
                    <a:bodyPr/>
                    <a:lstStyle/>
                    <a:p>
                      <a:pPr algn="ctr"/>
                      <a:r>
                        <a:rPr lang="es-MX" sz="1000" dirty="0">
                          <a:effectLst/>
                          <a:latin typeface="Berlin Sans FB" panose="020E0602020502020306" pitchFamily="34" charset="0"/>
                        </a:rPr>
                        <a:t>Nivel II básico</a:t>
                      </a:r>
                      <a:endParaRPr lang="es-MX" sz="1000" dirty="0">
                        <a:latin typeface="Berlin Sans FB" panose="020E0602020502020306" pitchFamily="34" charset="0"/>
                      </a:endParaRPr>
                    </a:p>
                  </a:txBody>
                  <a:tcPr marL="22691" marR="22691" marT="0" marB="0">
                    <a:solidFill>
                      <a:srgbClr val="FFCC81"/>
                    </a:solidFill>
                  </a:tcPr>
                </a:tc>
                <a:tc>
                  <a:txBody>
                    <a:bodyPr/>
                    <a:lstStyle/>
                    <a:p>
                      <a:pPr algn="ctr"/>
                      <a:r>
                        <a:rPr lang="es-MX" sz="1000" dirty="0">
                          <a:effectLst/>
                          <a:latin typeface="Berlin Sans FB" panose="020E0602020502020306" pitchFamily="34" charset="0"/>
                        </a:rPr>
                        <a:t>Nivel III insuficiente</a:t>
                      </a:r>
                      <a:endParaRPr lang="es-MX" sz="1000" dirty="0">
                        <a:latin typeface="Berlin Sans FB" panose="020E0602020502020306" pitchFamily="34" charset="0"/>
                      </a:endParaRPr>
                    </a:p>
                  </a:txBody>
                  <a:tcPr marL="22691" marR="22691" marT="0" marB="0">
                    <a:solidFill>
                      <a:srgbClr val="FFFF69"/>
                    </a:solidFill>
                  </a:tcPr>
                </a:tc>
                <a:extLst>
                  <a:ext uri="{0D108BD9-81ED-4DB2-BD59-A6C34878D82A}">
                    <a16:rowId xmlns:a16="http://schemas.microsoft.com/office/drawing/2014/main" val="1637116132"/>
                  </a:ext>
                </a:extLst>
              </a:tr>
              <a:tr h="329359">
                <a:tc>
                  <a:txBody>
                    <a:bodyPr/>
                    <a:lstStyle/>
                    <a:p>
                      <a:pPr marL="0" marR="0" lvl="0" indent="0" algn="ctr" defTabSz="755934" rtl="0" eaLnBrk="1" fontAlgn="auto" latinLnBrk="0" hangingPunct="1">
                        <a:lnSpc>
                          <a:spcPct val="107000"/>
                        </a:lnSpc>
                        <a:spcBef>
                          <a:spcPts val="0"/>
                        </a:spcBef>
                        <a:spcAft>
                          <a:spcPts val="0"/>
                        </a:spcAft>
                        <a:buClrTx/>
                        <a:buSzTx/>
                        <a:buFontTx/>
                        <a:buNone/>
                        <a:tabLst/>
                        <a:defRPr/>
                      </a:pPr>
                      <a:r>
                        <a:rPr lang="es-MX" sz="1000" dirty="0">
                          <a:effectLst/>
                          <a:latin typeface="Berlin Sans FB" panose="020E0602020502020306" pitchFamily="34" charset="0"/>
                        </a:rPr>
                        <a:t>Realiza  las actividades de acuerdo con las instrucciones dadas</a:t>
                      </a:r>
                      <a:endParaRPr lang="es-MX" sz="1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2691" marR="22691" marT="0" marB="0"/>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s-MX" sz="1000" dirty="0">
                          <a:effectLst/>
                          <a:latin typeface="Berlin Sans FB" panose="020E0602020502020306" pitchFamily="34" charset="0"/>
                        </a:rPr>
                        <a:t>Realiza las actividades, pero requiere apoyo </a:t>
                      </a:r>
                      <a:endParaRPr lang="es-MX" sz="10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22691" marR="22691" marT="0" marB="0"/>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s-MX" sz="1000" dirty="0">
                          <a:effectLst/>
                          <a:latin typeface="Berlin Sans FB" panose="020E0602020502020306" pitchFamily="34" charset="0"/>
                        </a:rPr>
                        <a:t>Muestra escaso avance para el logro del aprendizaje</a:t>
                      </a:r>
                      <a:endParaRPr lang="es-MX" sz="1000" dirty="0">
                        <a:latin typeface="Berlin Sans FB" panose="020E0602020502020306" pitchFamily="34" charset="0"/>
                      </a:endParaRPr>
                    </a:p>
                  </a:txBody>
                  <a:tcPr marL="22691" marR="22691" marT="0" marB="0"/>
                </a:tc>
                <a:extLst>
                  <a:ext uri="{0D108BD9-81ED-4DB2-BD59-A6C34878D82A}">
                    <a16:rowId xmlns:a16="http://schemas.microsoft.com/office/drawing/2014/main" val="4178234836"/>
                  </a:ext>
                </a:extLst>
              </a:tr>
            </a:tbl>
          </a:graphicData>
        </a:graphic>
      </p:graphicFrame>
      <p:sp>
        <p:nvSpPr>
          <p:cNvPr id="5" name="Rectángulo: esquinas redondeadas 4">
            <a:extLst>
              <a:ext uri="{FF2B5EF4-FFF2-40B4-BE49-F238E27FC236}">
                <a16:creationId xmlns:a16="http://schemas.microsoft.com/office/drawing/2014/main" id="{1B7B612D-0B3A-4A8C-B53B-89923CE399DB}"/>
              </a:ext>
            </a:extLst>
          </p:cNvPr>
          <p:cNvSpPr/>
          <p:nvPr/>
        </p:nvSpPr>
        <p:spPr>
          <a:xfrm>
            <a:off x="4636408" y="454987"/>
            <a:ext cx="2656353" cy="392823"/>
          </a:xfrm>
          <a:prstGeom prst="roundRect">
            <a:avLst/>
          </a:prstGeom>
          <a:solidFill>
            <a:schemeClr val="bg1"/>
          </a:solidFill>
          <a:ln w="28575">
            <a:solidFill>
              <a:srgbClr val="B68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13" dirty="0"/>
          </a:p>
        </p:txBody>
      </p:sp>
      <p:sp>
        <p:nvSpPr>
          <p:cNvPr id="6" name="Rectángulo 5">
            <a:extLst>
              <a:ext uri="{FF2B5EF4-FFF2-40B4-BE49-F238E27FC236}">
                <a16:creationId xmlns:a16="http://schemas.microsoft.com/office/drawing/2014/main" id="{431A4ED3-5339-4380-B3E5-EF3BCD39D89A}"/>
              </a:ext>
            </a:extLst>
          </p:cNvPr>
          <p:cNvSpPr/>
          <p:nvPr/>
        </p:nvSpPr>
        <p:spPr>
          <a:xfrm>
            <a:off x="4676011" y="528855"/>
            <a:ext cx="2412288" cy="248209"/>
          </a:xfrm>
          <a:prstGeom prst="rect">
            <a:avLst/>
          </a:prstGeom>
        </p:spPr>
        <p:txBody>
          <a:bodyPr wrap="square">
            <a:spAutoFit/>
          </a:bodyPr>
          <a:lstStyle/>
          <a:p>
            <a:r>
              <a:rPr lang="es-MX" sz="1013" dirty="0">
                <a:latin typeface="Berlin Sans FB" panose="020E0602020502020306" pitchFamily="34" charset="0"/>
              </a:rPr>
              <a:t>Fecha: del 03 al 07 de mayo de 2021</a:t>
            </a:r>
          </a:p>
        </p:txBody>
      </p:sp>
      <p:pic>
        <p:nvPicPr>
          <p:cNvPr id="7" name="Imagen 6">
            <a:extLst>
              <a:ext uri="{FF2B5EF4-FFF2-40B4-BE49-F238E27FC236}">
                <a16:creationId xmlns:a16="http://schemas.microsoft.com/office/drawing/2014/main" id="{70199C7C-3FF8-406E-8291-65592A9F1753}"/>
              </a:ext>
            </a:extLst>
          </p:cNvPr>
          <p:cNvPicPr>
            <a:picLocks noChangeAspect="1"/>
          </p:cNvPicPr>
          <p:nvPr/>
        </p:nvPicPr>
        <p:blipFill rotWithShape="1">
          <a:blip r:embed="rId2"/>
          <a:srcRect l="44527" t="5831" r="43748" b="21707"/>
          <a:stretch/>
        </p:blipFill>
        <p:spPr>
          <a:xfrm>
            <a:off x="2761928" y="229335"/>
            <a:ext cx="1236452" cy="790965"/>
          </a:xfrm>
          <a:prstGeom prst="rect">
            <a:avLst/>
          </a:prstGeom>
        </p:spPr>
      </p:pic>
      <p:graphicFrame>
        <p:nvGraphicFramePr>
          <p:cNvPr id="10" name="Tabla 9">
            <a:extLst>
              <a:ext uri="{FF2B5EF4-FFF2-40B4-BE49-F238E27FC236}">
                <a16:creationId xmlns:a16="http://schemas.microsoft.com/office/drawing/2014/main" id="{D7F9AE13-86E3-40BF-9010-F4B9157E40BE}"/>
              </a:ext>
            </a:extLst>
          </p:cNvPr>
          <p:cNvGraphicFramePr>
            <a:graphicFrameLocks noGrp="1"/>
          </p:cNvGraphicFramePr>
          <p:nvPr/>
        </p:nvGraphicFramePr>
        <p:xfrm>
          <a:off x="360014" y="2340779"/>
          <a:ext cx="6839645" cy="980937"/>
        </p:xfrm>
        <a:graphic>
          <a:graphicData uri="http://schemas.openxmlformats.org/drawingml/2006/table">
            <a:tbl>
              <a:tblPr firstRow="1" firstCol="1" bandRow="1">
                <a:tableStyleId>{5940675A-B579-460E-94D1-54222C63F5DA}</a:tableStyleId>
              </a:tblPr>
              <a:tblGrid>
                <a:gridCol w="2989212">
                  <a:extLst>
                    <a:ext uri="{9D8B030D-6E8A-4147-A177-3AD203B41FA5}">
                      <a16:colId xmlns:a16="http://schemas.microsoft.com/office/drawing/2014/main" val="4127072051"/>
                    </a:ext>
                  </a:extLst>
                </a:gridCol>
                <a:gridCol w="3850433">
                  <a:extLst>
                    <a:ext uri="{9D8B030D-6E8A-4147-A177-3AD203B41FA5}">
                      <a16:colId xmlns:a16="http://schemas.microsoft.com/office/drawing/2014/main" val="3464665095"/>
                    </a:ext>
                  </a:extLst>
                </a:gridCol>
              </a:tblGrid>
              <a:tr h="257998">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100" b="0" dirty="0">
                          <a:effectLst/>
                          <a:latin typeface="Berlin Sans FB" panose="020E0602020502020306" pitchFamily="34" charset="0"/>
                        </a:rPr>
                        <a:t>Exploración y comprensión del mundo natural y social</a:t>
                      </a:r>
                      <a:endParaRPr lang="es-MX" sz="1100" dirty="0">
                        <a:latin typeface="Berlin Sans FB" panose="020E0602020502020306" pitchFamily="34" charset="0"/>
                      </a:endParaRPr>
                    </a:p>
                  </a:txBody>
                  <a:tcPr marL="62482" marR="62482" marT="0" marB="0">
                    <a:solidFill>
                      <a:srgbClr val="D8FFFC"/>
                    </a:solidFill>
                  </a:tcPr>
                </a:tc>
                <a:tc hMerge="1">
                  <a:txBody>
                    <a:bodyPr/>
                    <a:lstStyle/>
                    <a:p>
                      <a:endParaRPr lang="es-MX"/>
                    </a:p>
                  </a:txBody>
                  <a:tcPr/>
                </a:tc>
                <a:extLst>
                  <a:ext uri="{0D108BD9-81ED-4DB2-BD59-A6C34878D82A}">
                    <a16:rowId xmlns:a16="http://schemas.microsoft.com/office/drawing/2014/main" val="4156151058"/>
                  </a:ext>
                </a:extLst>
              </a:tr>
              <a:tr h="299518">
                <a:tc>
                  <a:txBody>
                    <a:bodyPr/>
                    <a:lstStyle/>
                    <a:p>
                      <a:pPr algn="ctr">
                        <a:lnSpc>
                          <a:spcPct val="107000"/>
                        </a:lnSpc>
                        <a:spcAft>
                          <a:spcPts val="0"/>
                        </a:spcAft>
                      </a:pPr>
                      <a:r>
                        <a:rPr lang="es-MX" sz="1100" b="0" dirty="0">
                          <a:effectLst/>
                          <a:latin typeface="Berlin Sans FB" panose="020E0602020502020306" pitchFamily="34" charset="0"/>
                        </a:rPr>
                        <a:t>Organizador curricular 1:  Cultura y vida social</a:t>
                      </a:r>
                      <a:endParaRPr lang="es-MX" sz="11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2482" marR="62482" marT="0" marB="0">
                    <a:solidFill>
                      <a:schemeClr val="bg1"/>
                    </a:solidFill>
                  </a:tcPr>
                </a:tc>
                <a:tc>
                  <a:txBody>
                    <a:bodyPr/>
                    <a:lstStyle/>
                    <a:p>
                      <a:pPr marL="0" marR="0" lvl="0" indent="0" algn="ctr" defTabSz="1008035" rtl="0" eaLnBrk="1" fontAlgn="auto" latinLnBrk="0" hangingPunct="1">
                        <a:lnSpc>
                          <a:spcPct val="100000"/>
                        </a:lnSpc>
                        <a:spcBef>
                          <a:spcPts val="0"/>
                        </a:spcBef>
                        <a:spcAft>
                          <a:spcPts val="0"/>
                        </a:spcAft>
                        <a:buClrTx/>
                        <a:buSzTx/>
                        <a:buFontTx/>
                        <a:buNone/>
                        <a:tabLst/>
                        <a:defRPr/>
                      </a:pPr>
                      <a:r>
                        <a:rPr lang="es-MX" sz="1100" b="0" dirty="0">
                          <a:effectLst/>
                          <a:latin typeface="Berlin Sans FB" panose="020E0602020502020306" pitchFamily="34" charset="0"/>
                        </a:rPr>
                        <a:t>Organizador curricular 2: </a:t>
                      </a:r>
                      <a:r>
                        <a:rPr lang="es-MX" sz="1100" dirty="0">
                          <a:latin typeface="Berlin Sans FB" panose="020E0602020502020306" pitchFamily="34" charset="0"/>
                        </a:rPr>
                        <a:t>Interacciones con el entorno social</a:t>
                      </a:r>
                      <a:endParaRPr lang="es-MX" sz="1100" dirty="0">
                        <a:solidFill>
                          <a:schemeClr val="tx1"/>
                        </a:solidFill>
                        <a:latin typeface="Berlin Sans FB" panose="020E0602020502020306" pitchFamily="34" charset="0"/>
                      </a:endParaRPr>
                    </a:p>
                  </a:txBody>
                  <a:tcPr marL="62482" marR="62482" marT="0" marB="0">
                    <a:solidFill>
                      <a:schemeClr val="bg1"/>
                    </a:solidFill>
                  </a:tcPr>
                </a:tc>
                <a:extLst>
                  <a:ext uri="{0D108BD9-81ED-4DB2-BD59-A6C34878D82A}">
                    <a16:rowId xmlns:a16="http://schemas.microsoft.com/office/drawing/2014/main" val="2342859306"/>
                  </a:ext>
                </a:extLst>
              </a:tr>
              <a:tr h="423421">
                <a:tc gridSpan="2">
                  <a:txBody>
                    <a:bodyPr/>
                    <a:lstStyle/>
                    <a:p>
                      <a:pPr marL="0" marR="0" lvl="0" indent="0" algn="ctr" defTabSz="1008035" rtl="0" eaLnBrk="1" fontAlgn="auto" latinLnBrk="0" hangingPunct="1">
                        <a:lnSpc>
                          <a:spcPct val="107000"/>
                        </a:lnSpc>
                        <a:spcBef>
                          <a:spcPts val="0"/>
                        </a:spcBef>
                        <a:spcAft>
                          <a:spcPts val="0"/>
                        </a:spcAft>
                        <a:buClrTx/>
                        <a:buSzTx/>
                        <a:buFontTx/>
                        <a:buNone/>
                        <a:tabLst/>
                        <a:defRPr/>
                      </a:pPr>
                      <a:r>
                        <a:rPr lang="es-MX" sz="1100" b="0" dirty="0">
                          <a:effectLst/>
                          <a:latin typeface="Berlin Sans FB" panose="020E0602020502020306" pitchFamily="34" charset="0"/>
                        </a:rPr>
                        <a:t>Aprendizaje esperado: </a:t>
                      </a:r>
                      <a:r>
                        <a:rPr lang="es-MX" sz="1100" dirty="0">
                          <a:latin typeface="Berlin Sans FB" panose="020E0602020502020306" pitchFamily="34" charset="0"/>
                        </a:rPr>
                        <a:t>Conoce en qué consisten las actividades productivas de su familia y su aporte a la localidad.</a:t>
                      </a:r>
                      <a:endParaRPr lang="es-MX" sz="1100" b="0" i="0" u="none" kern="1200" dirty="0">
                        <a:solidFill>
                          <a:schemeClr val="tx1"/>
                        </a:solidFill>
                        <a:effectLst/>
                        <a:latin typeface="Berlin Sans FB" panose="020E0602020502020306" pitchFamily="34" charset="0"/>
                        <a:ea typeface="+mn-ea"/>
                        <a:cs typeface="+mn-cs"/>
                      </a:endParaRPr>
                    </a:p>
                  </a:txBody>
                  <a:tcPr marL="62482" marR="62482"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spTree>
    <p:extLst>
      <p:ext uri="{BB962C8B-B14F-4D97-AF65-F5344CB8AC3E}">
        <p14:creationId xmlns:p14="http://schemas.microsoft.com/office/powerpoint/2010/main" val="306567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13266B9-46DE-471F-80C3-00EECE99F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59674" cy="10080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98819BA-E020-4AB8-ACF2-301C48C5F4D0}"/>
              </a:ext>
            </a:extLst>
          </p:cNvPr>
          <p:cNvSpPr/>
          <p:nvPr/>
        </p:nvSpPr>
        <p:spPr>
          <a:xfrm>
            <a:off x="106808" y="307435"/>
            <a:ext cx="6908425" cy="93385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Picture 2" descr="melonheadz school - Buscar con Google | Dibujos infantiles, Manualidades  preescolar y Dibujos">
            <a:extLst>
              <a:ext uri="{FF2B5EF4-FFF2-40B4-BE49-F238E27FC236}">
                <a16:creationId xmlns:a16="http://schemas.microsoft.com/office/drawing/2014/main" id="{01616541-FEFC-4A49-B886-6978E9483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789" y="180571"/>
            <a:ext cx="1137812" cy="121277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6E7FA2EB-5523-4459-9995-F7A6DD3B80EE}"/>
              </a:ext>
            </a:extLst>
          </p:cNvPr>
          <p:cNvPicPr>
            <a:picLocks noChangeAspect="1"/>
          </p:cNvPicPr>
          <p:nvPr/>
        </p:nvPicPr>
        <p:blipFill>
          <a:blip r:embed="rId4"/>
          <a:stretch>
            <a:fillRect/>
          </a:stretch>
        </p:blipFill>
        <p:spPr>
          <a:xfrm>
            <a:off x="-1" y="287044"/>
            <a:ext cx="6706181" cy="999831"/>
          </a:xfrm>
          <a:prstGeom prst="rect">
            <a:avLst/>
          </a:prstGeom>
        </p:spPr>
      </p:pic>
      <p:pic>
        <p:nvPicPr>
          <p:cNvPr id="6" name="Imagen 5">
            <a:extLst>
              <a:ext uri="{FF2B5EF4-FFF2-40B4-BE49-F238E27FC236}">
                <a16:creationId xmlns:a16="http://schemas.microsoft.com/office/drawing/2014/main" id="{C491CE2C-90B5-4EDD-A3A5-6EAE2CAA9394}"/>
              </a:ext>
            </a:extLst>
          </p:cNvPr>
          <p:cNvPicPr>
            <a:picLocks noChangeAspect="1"/>
          </p:cNvPicPr>
          <p:nvPr/>
        </p:nvPicPr>
        <p:blipFill>
          <a:blip r:embed="rId5"/>
          <a:stretch>
            <a:fillRect/>
          </a:stretch>
        </p:blipFill>
        <p:spPr>
          <a:xfrm>
            <a:off x="803275" y="1680394"/>
            <a:ext cx="6211958" cy="7934325"/>
          </a:xfrm>
          <a:prstGeom prst="rect">
            <a:avLst/>
          </a:prstGeom>
        </p:spPr>
      </p:pic>
    </p:spTree>
    <p:extLst>
      <p:ext uri="{BB962C8B-B14F-4D97-AF65-F5344CB8AC3E}">
        <p14:creationId xmlns:p14="http://schemas.microsoft.com/office/powerpoint/2010/main" val="344283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BF225D7-26F0-4F47-A710-A75C8AB4E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59674" cy="10080625"/>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98819BA-E020-4AB8-ACF2-301C48C5F4D0}"/>
              </a:ext>
            </a:extLst>
          </p:cNvPr>
          <p:cNvSpPr/>
          <p:nvPr/>
        </p:nvSpPr>
        <p:spPr>
          <a:xfrm>
            <a:off x="106808" y="180571"/>
            <a:ext cx="6908425" cy="106072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 name="Picture 2" descr="melonheadz school - Buscar con Google | Dibujos infantiles, Manualidades  preescolar y Dibujos">
            <a:extLst>
              <a:ext uri="{FF2B5EF4-FFF2-40B4-BE49-F238E27FC236}">
                <a16:creationId xmlns:a16="http://schemas.microsoft.com/office/drawing/2014/main" id="{01616541-FEFC-4A49-B886-6978E9483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789" y="180571"/>
            <a:ext cx="1137812" cy="121277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6E98942A-5F5C-484B-9725-8DAA2B4D114A}"/>
              </a:ext>
            </a:extLst>
          </p:cNvPr>
          <p:cNvPicPr>
            <a:picLocks noChangeAspect="1"/>
          </p:cNvPicPr>
          <p:nvPr/>
        </p:nvPicPr>
        <p:blipFill>
          <a:blip r:embed="rId4"/>
          <a:stretch>
            <a:fillRect/>
          </a:stretch>
        </p:blipFill>
        <p:spPr>
          <a:xfrm>
            <a:off x="-115187" y="33824"/>
            <a:ext cx="7352413" cy="1359526"/>
          </a:xfrm>
          <a:prstGeom prst="rect">
            <a:avLst/>
          </a:prstGeom>
        </p:spPr>
      </p:pic>
      <p:pic>
        <p:nvPicPr>
          <p:cNvPr id="3" name="Imagen 2">
            <a:extLst>
              <a:ext uri="{FF2B5EF4-FFF2-40B4-BE49-F238E27FC236}">
                <a16:creationId xmlns:a16="http://schemas.microsoft.com/office/drawing/2014/main" id="{8C80CB7C-65E5-4AB1-899A-AE6544A6FF5B}"/>
              </a:ext>
            </a:extLst>
          </p:cNvPr>
          <p:cNvPicPr>
            <a:picLocks noChangeAspect="1"/>
          </p:cNvPicPr>
          <p:nvPr/>
        </p:nvPicPr>
        <p:blipFill>
          <a:blip r:embed="rId5"/>
          <a:stretch>
            <a:fillRect/>
          </a:stretch>
        </p:blipFill>
        <p:spPr>
          <a:xfrm>
            <a:off x="622570" y="1421862"/>
            <a:ext cx="6528850" cy="8478192"/>
          </a:xfrm>
          <a:prstGeom prst="rect">
            <a:avLst/>
          </a:prstGeom>
        </p:spPr>
      </p:pic>
    </p:spTree>
    <p:extLst>
      <p:ext uri="{BB962C8B-B14F-4D97-AF65-F5344CB8AC3E}">
        <p14:creationId xmlns:p14="http://schemas.microsoft.com/office/powerpoint/2010/main" val="44788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97B5FF6-7F08-4A39-95A5-1BDD79FB2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59674" cy="10080625"/>
          </a:xfrm>
          <a:prstGeom prst="rect">
            <a:avLst/>
          </a:prstGeom>
          <a:noFill/>
          <a:extLst>
            <a:ext uri="{909E8E84-426E-40DD-AFC4-6F175D3DCCD1}">
              <a14:hiddenFill xmlns:a14="http://schemas.microsoft.com/office/drawing/2010/main">
                <a:solidFill>
                  <a:srgbClr val="FFFFFF"/>
                </a:solidFill>
              </a14:hiddenFill>
            </a:ext>
          </a:extLst>
        </p:spPr>
      </p:pic>
      <p:sp>
        <p:nvSpPr>
          <p:cNvPr id="3" name="Forma libre: forma 2">
            <a:extLst>
              <a:ext uri="{FF2B5EF4-FFF2-40B4-BE49-F238E27FC236}">
                <a16:creationId xmlns:a16="http://schemas.microsoft.com/office/drawing/2014/main" id="{25AC90F9-092B-4306-B39E-57DCD29C9102}"/>
              </a:ext>
            </a:extLst>
          </p:cNvPr>
          <p:cNvSpPr/>
          <p:nvPr/>
        </p:nvSpPr>
        <p:spPr>
          <a:xfrm>
            <a:off x="432835" y="2424220"/>
            <a:ext cx="6694003" cy="5225526"/>
          </a:xfrm>
          <a:custGeom>
            <a:avLst/>
            <a:gdLst>
              <a:gd name="connsiteX0" fmla="*/ 4067418 w 6106159"/>
              <a:gd name="connsiteY0" fmla="*/ 41 h 4848171"/>
              <a:gd name="connsiteX1" fmla="*/ 4377412 w 6106159"/>
              <a:gd name="connsiteY1" fmla="*/ 10918 h 4848171"/>
              <a:gd name="connsiteX2" fmla="*/ 4498147 w 6106159"/>
              <a:gd name="connsiteY2" fmla="*/ 24515 h 4848171"/>
              <a:gd name="connsiteX3" fmla="*/ 4503737 w 6106159"/>
              <a:gd name="connsiteY3" fmla="*/ 23116 h 4848171"/>
              <a:gd name="connsiteX4" fmla="*/ 6106159 w 6106159"/>
              <a:gd name="connsiteY4" fmla="*/ 1713068 h 4848171"/>
              <a:gd name="connsiteX5" fmla="*/ 4541519 w 6106159"/>
              <a:gd name="connsiteY5" fmla="*/ 4557868 h 4848171"/>
              <a:gd name="connsiteX6" fmla="*/ 1636630 w 6106159"/>
              <a:gd name="connsiteY6" fmla="*/ 4591630 h 4848171"/>
              <a:gd name="connsiteX7" fmla="*/ 1625832 w 6106159"/>
              <a:gd name="connsiteY7" fmla="*/ 4584256 h 4848171"/>
              <a:gd name="connsiteX8" fmla="*/ 1624863 w 6106159"/>
              <a:gd name="connsiteY8" fmla="*/ 4584263 h 4848171"/>
              <a:gd name="connsiteX9" fmla="*/ 7778 w 6106159"/>
              <a:gd name="connsiteY9" fmla="*/ 2440593 h 4848171"/>
              <a:gd name="connsiteX10" fmla="*/ 1389538 w 6106159"/>
              <a:gd name="connsiteY10" fmla="*/ 412951 h 4848171"/>
              <a:gd name="connsiteX11" fmla="*/ 4067418 w 6106159"/>
              <a:gd name="connsiteY11" fmla="*/ 41 h 484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06159" h="4848171">
                <a:moveTo>
                  <a:pt x="4067418" y="41"/>
                </a:moveTo>
                <a:cubicBezTo>
                  <a:pt x="4174248" y="448"/>
                  <a:pt x="4278014" y="3926"/>
                  <a:pt x="4377412" y="10918"/>
                </a:cubicBezTo>
                <a:lnTo>
                  <a:pt x="4498147" y="24515"/>
                </a:lnTo>
                <a:lnTo>
                  <a:pt x="4503737" y="23116"/>
                </a:lnTo>
                <a:cubicBezTo>
                  <a:pt x="5245311" y="-99481"/>
                  <a:pt x="6106159" y="613270"/>
                  <a:pt x="6106159" y="1713068"/>
                </a:cubicBezTo>
                <a:cubicBezTo>
                  <a:pt x="6106159" y="2969980"/>
                  <a:pt x="5327226" y="4134535"/>
                  <a:pt x="4541519" y="4557868"/>
                </a:cubicBezTo>
                <a:cubicBezTo>
                  <a:pt x="3903132" y="4901826"/>
                  <a:pt x="2260903" y="4973025"/>
                  <a:pt x="1636630" y="4591630"/>
                </a:cubicBezTo>
                <a:lnTo>
                  <a:pt x="1625832" y="4584256"/>
                </a:lnTo>
                <a:lnTo>
                  <a:pt x="1624863" y="4584263"/>
                </a:lnTo>
                <a:cubicBezTo>
                  <a:pt x="817079" y="4540105"/>
                  <a:pt x="81438" y="3065386"/>
                  <a:pt x="7778" y="2440593"/>
                </a:cubicBezTo>
                <a:cubicBezTo>
                  <a:pt x="-73502" y="1751166"/>
                  <a:pt x="488685" y="717751"/>
                  <a:pt x="1389538" y="412951"/>
                </a:cubicBezTo>
                <a:cubicBezTo>
                  <a:pt x="1896268" y="241501"/>
                  <a:pt x="3105943" y="-3620"/>
                  <a:pt x="4067418" y="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18" dirty="0"/>
          </a:p>
        </p:txBody>
      </p:sp>
      <p:pic>
        <p:nvPicPr>
          <p:cNvPr id="5" name="Imagen 4">
            <a:extLst>
              <a:ext uri="{FF2B5EF4-FFF2-40B4-BE49-F238E27FC236}">
                <a16:creationId xmlns:a16="http://schemas.microsoft.com/office/drawing/2014/main" id="{9C2BCD5B-73AB-47F8-B487-27E088179083}"/>
              </a:ext>
            </a:extLst>
          </p:cNvPr>
          <p:cNvPicPr>
            <a:picLocks noChangeAspect="1"/>
          </p:cNvPicPr>
          <p:nvPr/>
        </p:nvPicPr>
        <p:blipFill>
          <a:blip r:embed="rId3"/>
          <a:stretch>
            <a:fillRect/>
          </a:stretch>
        </p:blipFill>
        <p:spPr>
          <a:xfrm>
            <a:off x="-1" y="2693083"/>
            <a:ext cx="7559675" cy="4694457"/>
          </a:xfrm>
          <a:prstGeom prst="rect">
            <a:avLst/>
          </a:prstGeom>
        </p:spPr>
      </p:pic>
    </p:spTree>
    <p:extLst>
      <p:ext uri="{BB962C8B-B14F-4D97-AF65-F5344CB8AC3E}">
        <p14:creationId xmlns:p14="http://schemas.microsoft.com/office/powerpoint/2010/main" val="382620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extLst>
              <p:ext uri="{D42A27DB-BD31-4B8C-83A1-F6EECF244321}">
                <p14:modId xmlns:p14="http://schemas.microsoft.com/office/powerpoint/2010/main" val="3438824675"/>
              </p:ext>
            </p:extLst>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extLst>
              <p:ext uri="{D42A27DB-BD31-4B8C-83A1-F6EECF244321}">
                <p14:modId xmlns:p14="http://schemas.microsoft.com/office/powerpoint/2010/main" val="3959645139"/>
              </p:ext>
            </p:extLst>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568606327"/>
              </p:ext>
            </p:extLst>
          </p:nvPr>
        </p:nvGraphicFramePr>
        <p:xfrm>
          <a:off x="934524" y="5832649"/>
          <a:ext cx="5759460" cy="2700020"/>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p>
                    <a:p>
                      <a:pPr algn="just">
                        <a:lnSpc>
                          <a:spcPct val="107000"/>
                        </a:lnSpc>
                        <a:spcAft>
                          <a:spcPts val="0"/>
                        </a:spcAft>
                      </a:pPr>
                      <a:r>
                        <a:rPr lang="es-MX" sz="1200" dirty="0">
                          <a:effectLst/>
                          <a:latin typeface="Berlin Sans FB" panose="020E0602020502020306" pitchFamily="34" charset="0"/>
                        </a:rPr>
                        <a:t>Identifica las monedas de $1, $2, $5 y de $10  basándose en el numero que tiene cada moneda.</a:t>
                      </a:r>
                    </a:p>
                    <a:p>
                      <a:pPr algn="just">
                        <a:lnSpc>
                          <a:spcPct val="107000"/>
                        </a:lnSpc>
                        <a:spcAft>
                          <a:spcPts val="0"/>
                        </a:spcAft>
                      </a:pPr>
                      <a:r>
                        <a:rPr lang="es-MX" sz="1200" dirty="0">
                          <a:effectLst/>
                          <a:latin typeface="Berlin Sans FB" panose="020E0602020502020306" pitchFamily="34" charset="0"/>
                        </a:rPr>
                        <a:t>Reconoce la equivalencia de las monedas de $1, $2 y de $5.</a:t>
                      </a:r>
                    </a:p>
                    <a:p>
                      <a:pPr algn="just">
                        <a:lnSpc>
                          <a:spcPct val="107000"/>
                        </a:lnSpc>
                        <a:spcAft>
                          <a:spcPts val="0"/>
                        </a:spcAft>
                      </a:pPr>
                      <a:r>
                        <a:rPr lang="es-MX" sz="1200" dirty="0">
                          <a:effectLst/>
                          <a:latin typeface="Berlin Sans FB" panose="020E0602020502020306" pitchFamily="34" charset="0"/>
                        </a:rPr>
                        <a:t>Observa diferentes productos e identifica que producto cuesta mas.</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Escucha un problema y responde acertadamente, menciona que con una moneda de 5 puede comprar 5 carros con un precio de 1 peso.</a:t>
                      </a:r>
                    </a:p>
                    <a:p>
                      <a:pPr algn="just">
                        <a:lnSpc>
                          <a:spcPct val="107000"/>
                        </a:lnSpc>
                        <a:spcAft>
                          <a:spcPts val="0"/>
                        </a:spcAft>
                      </a:pPr>
                      <a:r>
                        <a:rPr lang="es-MX" sz="1200" dirty="0">
                          <a:effectLst/>
                          <a:latin typeface="Berlin Sans FB" panose="020E0602020502020306" pitchFamily="34" charset="0"/>
                        </a:rPr>
                        <a:t>Usa 4 monedas de 1 peso para pagar un producto de 4 pesos.</a:t>
                      </a:r>
                    </a:p>
                    <a:p>
                      <a:pPr algn="just">
                        <a:lnSpc>
                          <a:spcPct val="107000"/>
                        </a:lnSpc>
                        <a:spcAft>
                          <a:spcPts val="0"/>
                        </a:spcAft>
                      </a:pPr>
                      <a:r>
                        <a:rPr lang="es-MX" sz="1200" dirty="0">
                          <a:effectLst/>
                          <a:latin typeface="Berlin Sans FB" panose="020E0602020502020306" pitchFamily="34" charset="0"/>
                        </a:rPr>
                        <a:t>Usa adecuadamente las monedas de 1 y de 10 pesos </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Requiere apoyo para  usar monedas de 2 y de 5 pesos, pero luego de explicarle consigue hacerlo. Usa las monedas sin complicaciones cuando se trata de pagar exacto.</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Realiza la compra y venta de artículos. </a:t>
                      </a: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460066"/>
            <a:ext cx="6774913" cy="10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Isaac Alejandro Coronado Calderón		Fecha: 04 y 06 de mayo de 2021</a:t>
            </a:r>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230501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987284848"/>
              </p:ext>
            </p:extLst>
          </p:nvPr>
        </p:nvGraphicFramePr>
        <p:xfrm>
          <a:off x="934524" y="5832649"/>
          <a:ext cx="5759460" cy="1705166"/>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p>
                    <a:p>
                      <a:pPr algn="l">
                        <a:lnSpc>
                          <a:spcPct val="107000"/>
                        </a:lnSpc>
                        <a:spcAft>
                          <a:spcPts val="0"/>
                        </a:spcAft>
                      </a:pPr>
                      <a:r>
                        <a:rPr lang="es-MX" sz="1200" dirty="0">
                          <a:effectLst/>
                          <a:latin typeface="Century Gothic" panose="020B0502020202020204" pitchFamily="34" charset="0"/>
                        </a:rPr>
                        <a:t> </a:t>
                      </a:r>
                      <a:r>
                        <a:rPr lang="es-MX" sz="1200" dirty="0">
                          <a:effectLst/>
                          <a:latin typeface="Berlin Sans FB" panose="020E0602020502020306" pitchFamily="34" charset="0"/>
                        </a:rPr>
                        <a:t>Identifica las monedas de $1, $2, $5 y de $10 basándose en el numero que tiene cada moneda.</a:t>
                      </a:r>
                    </a:p>
                    <a:p>
                      <a:pPr algn="l">
                        <a:lnSpc>
                          <a:spcPct val="107000"/>
                        </a:lnSpc>
                        <a:spcAft>
                          <a:spcPts val="0"/>
                        </a:spcAft>
                      </a:pPr>
                      <a:r>
                        <a:rPr lang="es-MX" sz="1200" dirty="0">
                          <a:effectLst/>
                          <a:latin typeface="Berlin Sans FB" panose="020E0602020502020306" pitchFamily="34" charset="0"/>
                        </a:rPr>
                        <a:t>Identifica la equivalencia de las monedas de $1, $2, $5 y de $10 </a:t>
                      </a:r>
                    </a:p>
                    <a:p>
                      <a:pPr algn="l">
                        <a:lnSpc>
                          <a:spcPct val="107000"/>
                        </a:lnSpc>
                        <a:spcAft>
                          <a:spcPts val="0"/>
                        </a:spcAft>
                      </a:pPr>
                      <a:r>
                        <a:rPr lang="es-MX" sz="1200" dirty="0">
                          <a:effectLst/>
                          <a:latin typeface="Berlin Sans FB" panose="020E0602020502020306" pitchFamily="34" charset="0"/>
                        </a:rPr>
                        <a:t>Usa correctamente las cuatro monedas cuando el precio es el mismo que el de la moneda. </a:t>
                      </a:r>
                      <a:endParaRPr lang="es-MX" sz="1200" dirty="0">
                        <a:effectLst/>
                        <a:latin typeface="Century Gothic" panose="020B0502020202020204" pitchFamily="34" charset="0"/>
                      </a:endParaRPr>
                    </a:p>
                    <a:p>
                      <a:pPr algn="just">
                        <a:lnSpc>
                          <a:spcPct val="107000"/>
                        </a:lnSpc>
                        <a:spcAft>
                          <a:spcPts val="0"/>
                        </a:spcAft>
                      </a:pPr>
                      <a:r>
                        <a:rPr lang="es-MX" sz="1100" dirty="0">
                          <a:effectLst/>
                        </a:rPr>
                        <a:t> </a:t>
                      </a:r>
                      <a:endParaRPr lang="es-MX" sz="1000" dirty="0">
                        <a:effectLst/>
                      </a:endParaRP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444677"/>
            <a:ext cx="6774913" cy="106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Amairany Guadalupe Cardona Flores 	Fecha: </a:t>
            </a:r>
            <a:r>
              <a:rPr lang="es-MX" altLang="es-MX" sz="1400" dirty="0">
                <a:latin typeface="Berlin Sans FB" panose="020E0602020502020306" pitchFamily="34" charset="0"/>
                <a:ea typeface="Calibri" panose="020F0502020204030204" pitchFamily="34" charset="0"/>
                <a:cs typeface="Times New Roman" panose="02020603050405020304" pitchFamily="18" charset="0"/>
              </a:rPr>
              <a:t>06 de mayo de 2021</a:t>
            </a:r>
            <a:endParaRPr lang="es-MX" altLang="es-MX" sz="14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82762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791314885"/>
              </p:ext>
            </p:extLst>
          </p:nvPr>
        </p:nvGraphicFramePr>
        <p:xfrm>
          <a:off x="934524" y="5832649"/>
          <a:ext cx="5759460" cy="2308606"/>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ctr">
                        <a:lnSpc>
                          <a:spcPct val="107000"/>
                        </a:lnSpc>
                        <a:spcAft>
                          <a:spcPts val="0"/>
                        </a:spcAft>
                      </a:pPr>
                      <a:r>
                        <a:rPr lang="es-MX" sz="1200" dirty="0">
                          <a:effectLst/>
                          <a:latin typeface="Berlin Sans FB" panose="020E0602020502020306" pitchFamily="34" charset="0"/>
                        </a:rPr>
                        <a:t> </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Identifica las monedas de $1, $2, $5 y de $10, basándose en el numero que tiene cada moneda. Reconoce que las monedas sirven para comprar cosas.</a:t>
                      </a:r>
                    </a:p>
                    <a:p>
                      <a:pPr algn="just">
                        <a:lnSpc>
                          <a:spcPct val="107000"/>
                        </a:lnSpc>
                        <a:spcAft>
                          <a:spcPts val="0"/>
                        </a:spcAft>
                      </a:pPr>
                      <a:r>
                        <a:rPr lang="es-MX" sz="1200" dirty="0">
                          <a:effectLst/>
                          <a:latin typeface="Berlin Sans FB" panose="020E0602020502020306" pitchFamily="34" charset="0"/>
                        </a:rPr>
                        <a:t>Observa diferentes productos e identifica que producto cuesta menos</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Usa sin complicación la moneda de 1 peso y la de 10 pesos</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Identifica la relación de equivalencia en la moneda de un peso y dos pesos. </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Requiere apoyo para  usar monedas de diferente equivalencia, luego de contar usa la moneda de 1 de 5 para pagar algo de 6 pesos.</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Usa las monedas sin complicaciones cuando se trata de pagar exacto.</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Realiza compra y venta de artículos. </a:t>
                      </a: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367733"/>
            <a:ext cx="6774913" cy="12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Mateo García Espinoza		Fecha: 04 y 06 de mayo de 2021</a:t>
            </a:r>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208997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3614756298"/>
              </p:ext>
            </p:extLst>
          </p:nvPr>
        </p:nvGraphicFramePr>
        <p:xfrm>
          <a:off x="934524" y="5832649"/>
          <a:ext cx="5759460" cy="2667381"/>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marL="0" marR="0" lvl="0" indent="0" algn="l"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Reconoce que las monedas sirven para comprar cosas.</a:t>
                      </a:r>
                    </a:p>
                    <a:p>
                      <a:pPr algn="l">
                        <a:lnSpc>
                          <a:spcPct val="107000"/>
                        </a:lnSpc>
                        <a:spcAft>
                          <a:spcPts val="0"/>
                        </a:spcAft>
                      </a:pPr>
                      <a:r>
                        <a:rPr lang="es-MX" sz="1200" dirty="0">
                          <a:effectLst/>
                          <a:latin typeface="Berlin Sans FB" panose="020E0602020502020306" pitchFamily="34" charset="0"/>
                        </a:rPr>
                        <a:t> Observa diferentes productos e identifica que producto cuesta menos. </a:t>
                      </a:r>
                    </a:p>
                    <a:p>
                      <a:pPr marL="0" marR="0" lvl="0" indent="0" algn="l"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Identifica las monedas de $1, $2, $5 y de $10  basándose en el numero que tiene cada moneda. </a:t>
                      </a:r>
                    </a:p>
                    <a:p>
                      <a:pPr marL="0" marR="0" lvl="0" indent="0" algn="l"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Usa 2 monedas de dos pesos para pagar un producto de 4 pesos.</a:t>
                      </a:r>
                    </a:p>
                    <a:p>
                      <a:pPr marL="0" marR="0" lvl="0" indent="0" algn="l"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Identifica la relación de equivalencia de la moneda de $1, $2 y $5. </a:t>
                      </a:r>
                    </a:p>
                    <a:p>
                      <a:pPr marL="0" marR="0" lvl="0" indent="0" algn="l"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Usa sin complicación la moneda de un peso. Usa 4 monedas de un peso para pagar un articulo de 4 pesos. Requiere apoyo para  usar monedas con mayor equivalencia que uno, al inicio contaba las monedas como unidad no en equivalencia.</a:t>
                      </a:r>
                    </a:p>
                    <a:p>
                      <a:pPr marL="0" marR="0" lvl="0" indent="0" algn="l"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Luego consiguió usar monedas con distintas equivalencias.</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Realiza correctamente la compra y venta de artículos.</a:t>
                      </a:r>
                    </a:p>
                    <a:p>
                      <a:pPr marL="0" marR="0" lvl="0" indent="0" algn="just" defTabSz="755934" rtl="0" eaLnBrk="1" fontAlgn="auto" latinLnBrk="0" hangingPunct="1">
                        <a:lnSpc>
                          <a:spcPct val="107000"/>
                        </a:lnSpc>
                        <a:spcBef>
                          <a:spcPts val="0"/>
                        </a:spcBef>
                        <a:spcAft>
                          <a:spcPts val="0"/>
                        </a:spcAft>
                        <a:buClrTx/>
                        <a:buSzTx/>
                        <a:buFontTx/>
                        <a:buNone/>
                        <a:tabLst/>
                        <a:defRPr/>
                      </a:pPr>
                      <a:endParaRPr lang="es-MX" sz="1000" dirty="0">
                        <a:effectLst/>
                        <a:latin typeface="Berlin Sans FB" panose="020E0602020502020306" pitchFamily="34" charset="0"/>
                      </a:endParaRP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562850"/>
            <a:ext cx="6774913" cy="82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Dylan Adolfo Macias Martínez 		Fecha: 04 y 06 de mayo de 2021</a:t>
            </a:r>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254217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9094149-7914-4F09-97CE-50607D6CDE70}"/>
              </a:ext>
            </a:extLst>
          </p:cNvPr>
          <p:cNvGraphicFramePr>
            <a:graphicFrameLocks noGrp="1"/>
          </p:cNvGraphicFramePr>
          <p:nvPr/>
        </p:nvGraphicFramePr>
        <p:xfrm>
          <a:off x="553020" y="1606497"/>
          <a:ext cx="6476430" cy="1090757"/>
        </p:xfrm>
        <a:graphic>
          <a:graphicData uri="http://schemas.openxmlformats.org/drawingml/2006/table">
            <a:tbl>
              <a:tblPr firstRow="1" firstCol="1" bandRow="1">
                <a:tableStyleId>{5940675A-B579-460E-94D1-54222C63F5DA}</a:tableStyleId>
              </a:tblPr>
              <a:tblGrid>
                <a:gridCol w="2445933">
                  <a:extLst>
                    <a:ext uri="{9D8B030D-6E8A-4147-A177-3AD203B41FA5}">
                      <a16:colId xmlns:a16="http://schemas.microsoft.com/office/drawing/2014/main" val="4127072051"/>
                    </a:ext>
                  </a:extLst>
                </a:gridCol>
                <a:gridCol w="4030497">
                  <a:extLst>
                    <a:ext uri="{9D8B030D-6E8A-4147-A177-3AD203B41FA5}">
                      <a16:colId xmlns:a16="http://schemas.microsoft.com/office/drawing/2014/main" val="3464665095"/>
                    </a:ext>
                  </a:extLst>
                </a:gridCol>
              </a:tblGrid>
              <a:tr h="348505">
                <a:tc gridSpan="2">
                  <a:txBody>
                    <a:bodyPr/>
                    <a:lstStyle/>
                    <a:p>
                      <a:pPr marL="0" marR="0" lvl="0" indent="0" algn="ctr" defTabSz="1007943" rtl="0" eaLnBrk="1" fontAlgn="auto" latinLnBrk="0" hangingPunct="1">
                        <a:lnSpc>
                          <a:spcPct val="107000"/>
                        </a:lnSpc>
                        <a:spcBef>
                          <a:spcPts val="0"/>
                        </a:spcBef>
                        <a:spcAft>
                          <a:spcPts val="0"/>
                        </a:spcAft>
                        <a:buClrTx/>
                        <a:buSzTx/>
                        <a:buFontTx/>
                        <a:buNone/>
                        <a:tabLst/>
                        <a:defRPr/>
                      </a:pPr>
                      <a:r>
                        <a:rPr lang="es-MX" sz="1200" b="0" dirty="0">
                          <a:effectLst/>
                          <a:latin typeface="Berlin Sans FB" panose="020E0602020502020306" pitchFamily="34" charset="0"/>
                        </a:rPr>
                        <a:t> Campo formativo/área de desarrollo: Pensamiento matemático</a:t>
                      </a:r>
                      <a:endParaRPr lang="es-MX" sz="1200" dirty="0">
                        <a:latin typeface="Berlin Sans FB" panose="020E0602020502020306" pitchFamily="34" charset="0"/>
                      </a:endParaRPr>
                    </a:p>
                  </a:txBody>
                  <a:tcPr marL="65460" marR="65460" marT="0" marB="0">
                    <a:solidFill>
                      <a:srgbClr val="D5E4F7"/>
                    </a:solidFill>
                  </a:tcPr>
                </a:tc>
                <a:tc hMerge="1">
                  <a:txBody>
                    <a:bodyPr/>
                    <a:lstStyle/>
                    <a:p>
                      <a:endParaRPr lang="es-MX"/>
                    </a:p>
                  </a:txBody>
                  <a:tcPr/>
                </a:tc>
                <a:extLst>
                  <a:ext uri="{0D108BD9-81ED-4DB2-BD59-A6C34878D82A}">
                    <a16:rowId xmlns:a16="http://schemas.microsoft.com/office/drawing/2014/main" val="4156151058"/>
                  </a:ext>
                </a:extLst>
              </a:tr>
              <a:tr h="280525">
                <a:tc>
                  <a:txBody>
                    <a:bodyPr/>
                    <a:lstStyle/>
                    <a:p>
                      <a:pPr algn="ctr">
                        <a:lnSpc>
                          <a:spcPct val="107000"/>
                        </a:lnSpc>
                        <a:spcAft>
                          <a:spcPts val="0"/>
                        </a:spcAft>
                      </a:pPr>
                      <a:r>
                        <a:rPr lang="es-MX" sz="1200" b="0" dirty="0">
                          <a:effectLst/>
                          <a:latin typeface="Berlin Sans FB" panose="020E0602020502020306" pitchFamily="34" charset="0"/>
                        </a:rPr>
                        <a:t>Organizador curricular 1: </a:t>
                      </a:r>
                      <a:r>
                        <a:rPr lang="es-MX" sz="1200" dirty="0">
                          <a:latin typeface="Berlin Sans FB" panose="020E0602020502020306" pitchFamily="34" charset="0"/>
                        </a:rPr>
                        <a:t>Número, álgebra y variación </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tc>
                  <a:txBody>
                    <a:bodyPr/>
                    <a:lstStyle/>
                    <a:p>
                      <a:pPr algn="ctr"/>
                      <a:r>
                        <a:rPr lang="es-MX" sz="1200" b="0" dirty="0">
                          <a:effectLst/>
                          <a:latin typeface="Berlin Sans FB" panose="020E0602020502020306" pitchFamily="34" charset="0"/>
                        </a:rPr>
                        <a:t>Organizador curricular 2 Número</a:t>
                      </a:r>
                      <a:endParaRPr lang="es-MX" sz="1200" b="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342859306"/>
                  </a:ext>
                </a:extLst>
              </a:tr>
              <a:tr h="328379">
                <a:tc gridSpan="2">
                  <a:txBody>
                    <a:bodyPr/>
                    <a:lstStyle/>
                    <a:p>
                      <a:pPr algn="ctr"/>
                      <a:r>
                        <a:rPr lang="es-MX" sz="1200" b="0" dirty="0">
                          <a:effectLst/>
                          <a:latin typeface="Berlin Sans FB" panose="020E0602020502020306" pitchFamily="34" charset="0"/>
                        </a:rPr>
                        <a:t>Aprendizaje esperado: </a:t>
                      </a:r>
                      <a:r>
                        <a:rPr lang="es-MX" sz="1200" dirty="0">
                          <a:latin typeface="Berlin Sans FB" panose="020E0602020502020306" pitchFamily="34" charset="0"/>
                        </a:rPr>
                        <a:t>Identifica algunas relaciones de equivalencia entre monedas de $1, $2, $5 y $10 en situaciones reales o ficticias de compra y venta.</a:t>
                      </a:r>
                    </a:p>
                  </a:txBody>
                  <a:tcPr marL="65460" marR="65460" marT="0" marB="0">
                    <a:solidFill>
                      <a:schemeClr val="bg1"/>
                    </a:solidFill>
                  </a:tcPr>
                </a:tc>
                <a:tc hMerge="1">
                  <a:txBody>
                    <a:bodyPr/>
                    <a:lstStyle/>
                    <a:p>
                      <a:endParaRPr lang="es-MX"/>
                    </a:p>
                  </a:txBody>
                  <a:tcPr/>
                </a:tc>
                <a:extLst>
                  <a:ext uri="{0D108BD9-81ED-4DB2-BD59-A6C34878D82A}">
                    <a16:rowId xmlns:a16="http://schemas.microsoft.com/office/drawing/2014/main" val="978182247"/>
                  </a:ext>
                </a:extLst>
              </a:tr>
            </a:tbl>
          </a:graphicData>
        </a:graphic>
      </p:graphicFrame>
      <p:graphicFrame>
        <p:nvGraphicFramePr>
          <p:cNvPr id="3" name="Tabla 2">
            <a:extLst>
              <a:ext uri="{FF2B5EF4-FFF2-40B4-BE49-F238E27FC236}">
                <a16:creationId xmlns:a16="http://schemas.microsoft.com/office/drawing/2014/main" id="{8C79F448-E4F9-4DFD-82FB-012FEEF2F038}"/>
              </a:ext>
            </a:extLst>
          </p:cNvPr>
          <p:cNvGraphicFramePr>
            <a:graphicFrameLocks noGrp="1"/>
          </p:cNvGraphicFramePr>
          <p:nvPr/>
        </p:nvGraphicFramePr>
        <p:xfrm>
          <a:off x="934524" y="2981473"/>
          <a:ext cx="5759461" cy="2555384"/>
        </p:xfrm>
        <a:graphic>
          <a:graphicData uri="http://schemas.openxmlformats.org/drawingml/2006/table">
            <a:tbl>
              <a:tblPr firstRow="1" firstCol="1" bandRow="1">
                <a:tableStyleId>{5940675A-B579-460E-94D1-54222C63F5DA}</a:tableStyleId>
              </a:tblPr>
              <a:tblGrid>
                <a:gridCol w="5759461">
                  <a:extLst>
                    <a:ext uri="{9D8B030D-6E8A-4147-A177-3AD203B41FA5}">
                      <a16:colId xmlns:a16="http://schemas.microsoft.com/office/drawing/2014/main" val="855956509"/>
                    </a:ext>
                  </a:extLst>
                </a:gridCol>
              </a:tblGrid>
              <a:tr h="386677">
                <a:tc>
                  <a:txBody>
                    <a:bodyPr/>
                    <a:lstStyle/>
                    <a:p>
                      <a:pPr algn="ctr">
                        <a:lnSpc>
                          <a:spcPct val="107000"/>
                        </a:lnSpc>
                        <a:spcAft>
                          <a:spcPts val="0"/>
                        </a:spcAft>
                      </a:pPr>
                      <a:r>
                        <a:rPr lang="es-MX" sz="1200" dirty="0">
                          <a:effectLst/>
                          <a:latin typeface="Berlin Sans FB" panose="020E0602020502020306" pitchFamily="34" charset="0"/>
                        </a:rPr>
                        <a:t>Indicadores: (se redactan en base al aprendizaje esperado)</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2687622371"/>
                  </a:ext>
                </a:extLst>
              </a:tr>
              <a:tr h="460936">
                <a:tc>
                  <a:txBody>
                    <a:bodyPr/>
                    <a:lstStyle/>
                    <a:p>
                      <a:pPr marL="285750" marR="0" lvl="0" indent="-285750" algn="just" defTabSz="1008035"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las monedas </a:t>
                      </a:r>
                    </a:p>
                  </a:txBody>
                  <a:tcPr marL="65460" marR="65460" marT="0" marB="0">
                    <a:solidFill>
                      <a:schemeClr val="bg1"/>
                    </a:solidFill>
                  </a:tcPr>
                </a:tc>
                <a:extLst>
                  <a:ext uri="{0D108BD9-81ED-4DB2-BD59-A6C34878D82A}">
                    <a16:rowId xmlns:a16="http://schemas.microsoft.com/office/drawing/2014/main" val="1055248113"/>
                  </a:ext>
                </a:extLst>
              </a:tr>
              <a:tr h="482084">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relación de equivalencia </a:t>
                      </a:r>
                    </a:p>
                  </a:txBody>
                  <a:tcPr marL="65460" marR="65460" marT="0" marB="0">
                    <a:solidFill>
                      <a:schemeClr val="bg1"/>
                    </a:solidFill>
                  </a:tcPr>
                </a:tc>
                <a:extLst>
                  <a:ext uri="{0D108BD9-81ED-4DB2-BD59-A6C34878D82A}">
                    <a16:rowId xmlns:a16="http://schemas.microsoft.com/office/drawing/2014/main" val="1602861088"/>
                  </a:ext>
                </a:extLst>
              </a:tr>
              <a:tr h="419003">
                <a:tc>
                  <a:txBody>
                    <a:bodyPr/>
                    <a:lstStyle/>
                    <a:p>
                      <a:pPr marL="342900" marR="0" lvl="0" indent="-342900" algn="just" defTabSz="1008035"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1200" dirty="0">
                          <a:effectLst/>
                          <a:latin typeface="Berlin Sans FB" panose="020E0602020502020306" pitchFamily="34" charset="0"/>
                          <a:ea typeface="Calibri" panose="020F0502020204030204" pitchFamily="34" charset="0"/>
                          <a:cs typeface="Times New Roman" panose="02020603050405020304" pitchFamily="18" charset="0"/>
                        </a:rPr>
                        <a:t>Identifica la relevancia de las monedas en la vida </a:t>
                      </a:r>
                    </a:p>
                  </a:txBody>
                  <a:tcPr marL="65460" marR="65460" marT="0" marB="0">
                    <a:solidFill>
                      <a:schemeClr val="bg1"/>
                    </a:solidFill>
                  </a:tcPr>
                </a:tc>
                <a:extLst>
                  <a:ext uri="{0D108BD9-81ED-4DB2-BD59-A6C34878D82A}">
                    <a16:rowId xmlns:a16="http://schemas.microsoft.com/office/drawing/2014/main" val="1349356242"/>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 Realiza venta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1118137000"/>
                  </a:ext>
                </a:extLst>
              </a:tr>
              <a:tr h="403342">
                <a:tc>
                  <a:txBody>
                    <a:bodyPr/>
                    <a:lstStyle/>
                    <a:p>
                      <a:pPr marL="342900" lvl="0" indent="-342900" algn="just">
                        <a:lnSpc>
                          <a:spcPct val="107000"/>
                        </a:lnSpc>
                        <a:spcAft>
                          <a:spcPts val="0"/>
                        </a:spcAft>
                        <a:buFont typeface="Symbol" panose="05050102010706020507" pitchFamily="18" charset="2"/>
                        <a:buChar char=""/>
                      </a:pPr>
                      <a:r>
                        <a:rPr lang="es-MX" sz="1200" dirty="0">
                          <a:effectLst/>
                          <a:latin typeface="Berlin Sans FB" panose="020E0602020502020306" pitchFamily="34" charset="0"/>
                        </a:rPr>
                        <a:t>Realiza compra de artículos </a:t>
                      </a:r>
                      <a:endParaRPr lang="es-MX" sz="1200" dirty="0">
                        <a:effectLst/>
                        <a:latin typeface="Berlin Sans FB" panose="020E0602020502020306" pitchFamily="34" charset="0"/>
                        <a:ea typeface="Calibri" panose="020F0502020204030204" pitchFamily="34" charset="0"/>
                        <a:cs typeface="Times New Roman" panose="02020603050405020304" pitchFamily="18" charset="0"/>
                      </a:endParaRPr>
                    </a:p>
                  </a:txBody>
                  <a:tcPr marL="65460" marR="65460" marT="0" marB="0">
                    <a:solidFill>
                      <a:schemeClr val="bg1"/>
                    </a:solidFill>
                  </a:tcPr>
                </a:tc>
                <a:extLst>
                  <a:ext uri="{0D108BD9-81ED-4DB2-BD59-A6C34878D82A}">
                    <a16:rowId xmlns:a16="http://schemas.microsoft.com/office/drawing/2014/main" val="3458312055"/>
                  </a:ext>
                </a:extLst>
              </a:tr>
            </a:tbl>
          </a:graphicData>
        </a:graphic>
      </p:graphicFrame>
      <p:graphicFrame>
        <p:nvGraphicFramePr>
          <p:cNvPr id="4" name="Tabla 3">
            <a:extLst>
              <a:ext uri="{FF2B5EF4-FFF2-40B4-BE49-F238E27FC236}">
                <a16:creationId xmlns:a16="http://schemas.microsoft.com/office/drawing/2014/main" id="{912A8991-832B-46FD-B143-8D213BF6ED9F}"/>
              </a:ext>
            </a:extLst>
          </p:cNvPr>
          <p:cNvGraphicFramePr>
            <a:graphicFrameLocks noGrp="1"/>
          </p:cNvGraphicFramePr>
          <p:nvPr>
            <p:extLst>
              <p:ext uri="{D42A27DB-BD31-4B8C-83A1-F6EECF244321}">
                <p14:modId xmlns:p14="http://schemas.microsoft.com/office/powerpoint/2010/main" val="3192286022"/>
              </p:ext>
            </p:extLst>
          </p:nvPr>
        </p:nvGraphicFramePr>
        <p:xfrm>
          <a:off x="934524" y="5832649"/>
          <a:ext cx="5759460" cy="1721485"/>
        </p:xfrm>
        <a:graphic>
          <a:graphicData uri="http://schemas.openxmlformats.org/drawingml/2006/table">
            <a:tbl>
              <a:tblPr firstRow="1" firstCol="1" bandRow="1">
                <a:tableStyleId>{5940675A-B579-460E-94D1-54222C63F5DA}</a:tableStyleId>
              </a:tblPr>
              <a:tblGrid>
                <a:gridCol w="5759460">
                  <a:extLst>
                    <a:ext uri="{9D8B030D-6E8A-4147-A177-3AD203B41FA5}">
                      <a16:colId xmlns:a16="http://schemas.microsoft.com/office/drawing/2014/main" val="3797232304"/>
                    </a:ext>
                  </a:extLst>
                </a:gridCol>
              </a:tblGrid>
              <a:tr h="957407">
                <a:tc>
                  <a:txBody>
                    <a:bodyPr/>
                    <a:lstStyle/>
                    <a:p>
                      <a:pPr algn="ctr">
                        <a:lnSpc>
                          <a:spcPct val="107000"/>
                        </a:lnSpc>
                        <a:spcAft>
                          <a:spcPts val="0"/>
                        </a:spcAft>
                      </a:pPr>
                      <a:r>
                        <a:rPr lang="es-MX" sz="1200" dirty="0">
                          <a:effectLst/>
                          <a:latin typeface="Berlin Sans FB" panose="020E0602020502020306" pitchFamily="34" charset="0"/>
                        </a:rPr>
                        <a:t>Describe el proceso del alumno</a:t>
                      </a:r>
                    </a:p>
                    <a:p>
                      <a:pPr algn="l">
                        <a:lnSpc>
                          <a:spcPct val="107000"/>
                        </a:lnSpc>
                        <a:spcAft>
                          <a:spcPts val="0"/>
                        </a:spcAft>
                      </a:pPr>
                      <a:r>
                        <a:rPr lang="es-MX" sz="1200" dirty="0">
                          <a:effectLst/>
                          <a:latin typeface="Berlin Sans FB" panose="020E0602020502020306" pitchFamily="34" charset="0"/>
                        </a:rPr>
                        <a:t>Identifica las monedas de $1, $2, $5 y de $10 basándose en el numero que tiene cada moneda.</a:t>
                      </a:r>
                    </a:p>
                    <a:p>
                      <a:pPr algn="l">
                        <a:lnSpc>
                          <a:spcPct val="107000"/>
                        </a:lnSpc>
                        <a:spcAft>
                          <a:spcPts val="0"/>
                        </a:spcAft>
                      </a:pPr>
                      <a:r>
                        <a:rPr lang="es-MX" sz="1200" dirty="0">
                          <a:effectLst/>
                          <a:latin typeface="Berlin Sans FB" panose="020E0602020502020306" pitchFamily="34" charset="0"/>
                        </a:rPr>
                        <a:t>Identifica la equivalencia de las monedas de $1, $2, $5 </a:t>
                      </a:r>
                    </a:p>
                    <a:p>
                      <a:pPr algn="l">
                        <a:lnSpc>
                          <a:spcPct val="107000"/>
                        </a:lnSpc>
                        <a:spcAft>
                          <a:spcPts val="0"/>
                        </a:spcAft>
                      </a:pPr>
                      <a:r>
                        <a:rPr lang="es-MX" sz="1200" dirty="0">
                          <a:effectLst/>
                          <a:latin typeface="Berlin Sans FB" panose="020E0602020502020306" pitchFamily="34" charset="0"/>
                        </a:rPr>
                        <a:t>Usa correctamente las monedas cuando el precio es el mismo que el de la moneda. Compra artículos con un precio de $2 y usa la moneda adecuada, así con las tres monedas restantes.</a:t>
                      </a:r>
                    </a:p>
                    <a:p>
                      <a:pPr marL="0" marR="0" lvl="0" indent="0" algn="just" defTabSz="755934" rtl="0" eaLnBrk="1" fontAlgn="auto" latinLnBrk="0" hangingPunct="1">
                        <a:lnSpc>
                          <a:spcPct val="107000"/>
                        </a:lnSpc>
                        <a:spcBef>
                          <a:spcPts val="0"/>
                        </a:spcBef>
                        <a:spcAft>
                          <a:spcPts val="0"/>
                        </a:spcAft>
                        <a:buClrTx/>
                        <a:buSzTx/>
                        <a:buFontTx/>
                        <a:buNone/>
                        <a:tabLst/>
                        <a:defRPr/>
                      </a:pPr>
                      <a:r>
                        <a:rPr lang="es-MX" sz="1200" dirty="0">
                          <a:effectLst/>
                          <a:latin typeface="Berlin Sans FB" panose="020E0602020502020306" pitchFamily="34" charset="0"/>
                        </a:rPr>
                        <a:t>Realiza correctamente la compra de artículos.</a:t>
                      </a:r>
                      <a:endParaRPr lang="es-MX" sz="1200" dirty="0">
                        <a:effectLst/>
                        <a:latin typeface="Century Gothic" panose="020B0502020202020204" pitchFamily="34" charset="0"/>
                      </a:endParaRPr>
                    </a:p>
                    <a:p>
                      <a:pPr algn="just">
                        <a:lnSpc>
                          <a:spcPct val="107000"/>
                        </a:lnSpc>
                        <a:spcAft>
                          <a:spcPts val="0"/>
                        </a:spcAft>
                      </a:pPr>
                      <a:endParaRPr lang="es-MX" sz="1000" dirty="0">
                        <a:effectLst/>
                      </a:endParaRPr>
                    </a:p>
                  </a:txBody>
                  <a:tcPr marL="65460" marR="65460" marT="0" marB="0">
                    <a:solidFill>
                      <a:schemeClr val="bg1"/>
                    </a:solidFill>
                  </a:tcPr>
                </a:tc>
                <a:extLst>
                  <a:ext uri="{0D108BD9-81ED-4DB2-BD59-A6C34878D82A}">
                    <a16:rowId xmlns:a16="http://schemas.microsoft.com/office/drawing/2014/main" val="2785235787"/>
                  </a:ext>
                </a:extLst>
              </a:tr>
            </a:tbl>
          </a:graphicData>
        </a:graphic>
      </p:graphicFrame>
      <p:sp>
        <p:nvSpPr>
          <p:cNvPr id="5" name="Rectangle 1">
            <a:extLst>
              <a:ext uri="{FF2B5EF4-FFF2-40B4-BE49-F238E27FC236}">
                <a16:creationId xmlns:a16="http://schemas.microsoft.com/office/drawing/2014/main" id="{5ED378D8-7BC2-4F86-9EF3-351BD49AA190}"/>
              </a:ext>
            </a:extLst>
          </p:cNvPr>
          <p:cNvSpPr>
            <a:spLocks noChangeArrowheads="1"/>
          </p:cNvSpPr>
          <p:nvPr/>
        </p:nvSpPr>
        <p:spPr bwMode="auto">
          <a:xfrm>
            <a:off x="426799" y="460066"/>
            <a:ext cx="6774913" cy="103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79" tIns="43640" rIns="87279" bIns="436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EVALUACIÓN CONTINUA</a:t>
            </a:r>
          </a:p>
          <a:p>
            <a:pPr algn="ctr" defTabSz="872795"/>
            <a:endParaRPr lang="es-MX" altLang="es-MX" sz="1200" dirty="0">
              <a:latin typeface="Berlin Sans FB" panose="020E0602020502020306" pitchFamily="34" charset="0"/>
            </a:endParaRPr>
          </a:p>
          <a:p>
            <a:pPr defTabSz="872795"/>
            <a:endParaRPr lang="es-MX" altLang="es-MX" sz="1200" dirty="0">
              <a:latin typeface="Berlin Sans FB" panose="020E0602020502020306" pitchFamily="34" charset="0"/>
              <a:ea typeface="Calibri" panose="020F0502020204030204" pitchFamily="34" charset="0"/>
              <a:cs typeface="Times New Roman" panose="02020603050405020304" pitchFamily="18" charset="0"/>
            </a:endParaRPr>
          </a:p>
          <a:p>
            <a:pPr defTabSz="872795"/>
            <a:r>
              <a:rPr lang="es-MX" altLang="es-MX" sz="1200" dirty="0">
                <a:latin typeface="Berlin Sans FB" panose="020E0602020502020306" pitchFamily="34" charset="0"/>
                <a:ea typeface="Calibri" panose="020F0502020204030204" pitchFamily="34" charset="0"/>
                <a:cs typeface="Times New Roman" panose="02020603050405020304" pitchFamily="18" charset="0"/>
              </a:rPr>
              <a:t>Alumno: Brillith Valdés Solís		Fecha: 06 de mayo de 2021</a:t>
            </a:r>
            <a:endParaRPr lang="es-MX" altLang="es-MX" sz="1200" dirty="0">
              <a:latin typeface="Berlin Sans FB" panose="020E0602020502020306" pitchFamily="34" charset="0"/>
            </a:endParaRPr>
          </a:p>
          <a:p>
            <a:pPr defTabSz="872795"/>
            <a:endParaRPr lang="es-MX" altLang="es-MX" sz="1336" dirty="0">
              <a:latin typeface="Century Gothic" panose="020B0502020202020204" pitchFamily="34" charset="0"/>
            </a:endParaRPr>
          </a:p>
        </p:txBody>
      </p:sp>
      <p:sp>
        <p:nvSpPr>
          <p:cNvPr id="6" name="Rectángulo 5">
            <a:extLst>
              <a:ext uri="{FF2B5EF4-FFF2-40B4-BE49-F238E27FC236}">
                <a16:creationId xmlns:a16="http://schemas.microsoft.com/office/drawing/2014/main" id="{40F4FFD4-8B93-4C26-9F6C-DD8C146F5E7C}"/>
              </a:ext>
            </a:extLst>
          </p:cNvPr>
          <p:cNvSpPr/>
          <p:nvPr/>
        </p:nvSpPr>
        <p:spPr>
          <a:xfrm>
            <a:off x="369651" y="389106"/>
            <a:ext cx="6832061" cy="9341796"/>
          </a:xfrm>
          <a:prstGeom prst="rect">
            <a:avLst/>
          </a:prstGeom>
          <a:noFill/>
          <a:ln w="57150">
            <a:solidFill>
              <a:srgbClr val="B3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
        <p:nvSpPr>
          <p:cNvPr id="7" name="Rectángulo 6">
            <a:extLst>
              <a:ext uri="{FF2B5EF4-FFF2-40B4-BE49-F238E27FC236}">
                <a16:creationId xmlns:a16="http://schemas.microsoft.com/office/drawing/2014/main" id="{4146FDD6-FA50-445B-A437-32D55B565F4C}"/>
              </a:ext>
            </a:extLst>
          </p:cNvPr>
          <p:cNvSpPr/>
          <p:nvPr/>
        </p:nvSpPr>
        <p:spPr>
          <a:xfrm>
            <a:off x="253593" y="263997"/>
            <a:ext cx="7071537" cy="9622953"/>
          </a:xfrm>
          <a:prstGeom prst="rect">
            <a:avLst/>
          </a:prstGeom>
          <a:noFill/>
          <a:ln w="57150">
            <a:solidFill>
              <a:srgbClr val="DEC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36" dirty="0">
              <a:latin typeface="Berlin Sans FB" panose="020E0602020502020306" pitchFamily="34" charset="0"/>
            </a:endParaRPr>
          </a:p>
        </p:txBody>
      </p:sp>
    </p:spTree>
    <p:extLst>
      <p:ext uri="{BB962C8B-B14F-4D97-AF65-F5344CB8AC3E}">
        <p14:creationId xmlns:p14="http://schemas.microsoft.com/office/powerpoint/2010/main" val="148095440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3005</Words>
  <Application>Microsoft Office PowerPoint</Application>
  <PresentationFormat>Personalizado</PresentationFormat>
  <Paragraphs>324</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Berlin Sans FB</vt:lpstr>
      <vt:lpstr>Calibri</vt:lpstr>
      <vt:lpstr>Calibri Light</vt:lpstr>
      <vt:lpstr>Century Gothic</vt:lpstr>
      <vt:lpstr>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ZAPATA CASTILLO</dc:creator>
  <cp:lastModifiedBy>BELEN ZAPATA CASTILLO</cp:lastModifiedBy>
  <cp:revision>42</cp:revision>
  <dcterms:created xsi:type="dcterms:W3CDTF">2021-05-05T04:24:31Z</dcterms:created>
  <dcterms:modified xsi:type="dcterms:W3CDTF">2021-05-07T22:56:07Z</dcterms:modified>
</cp:coreProperties>
</file>