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2" r:id="rId5"/>
    <p:sldId id="263" r:id="rId6"/>
    <p:sldId id="264" r:id="rId7"/>
    <p:sldId id="265" r:id="rId8"/>
    <p:sldId id="267" r:id="rId9"/>
    <p:sldId id="268" r:id="rId10"/>
    <p:sldId id="269" r:id="rId11"/>
    <p:sldId id="270" r:id="rId12"/>
    <p:sldId id="271" r:id="rId13"/>
    <p:sldId id="272" r:id="rId14"/>
    <p:sldId id="279" r:id="rId15"/>
    <p:sldId id="280" r:id="rId16"/>
    <p:sldId id="281" r:id="rId17"/>
    <p:sldId id="282" r:id="rId18"/>
    <p:sldId id="283" r:id="rId19"/>
    <p:sldId id="284" r:id="rId20"/>
    <p:sldId id="285" r:id="rId21"/>
    <p:sldId id="291" r:id="rId22"/>
    <p:sldId id="292" r:id="rId23"/>
    <p:sldId id="293" r:id="rId24"/>
    <p:sldId id="294" r:id="rId25"/>
    <p:sldId id="295" r:id="rId26"/>
    <p:sldId id="296" r:id="rId27"/>
    <p:sldId id="260" r:id="rId28"/>
    <p:sldId id="274" r:id="rId29"/>
    <p:sldId id="275" r:id="rId30"/>
    <p:sldId id="276" r:id="rId31"/>
    <p:sldId id="277" r:id="rId32"/>
    <p:sldId id="278" r:id="rId33"/>
    <p:sldId id="261" r:id="rId34"/>
    <p:sldId id="258" r:id="rId35"/>
    <p:sldId id="273" r:id="rId36"/>
    <p:sldId id="286" r:id="rId37"/>
    <p:sldId id="287" r:id="rId38"/>
    <p:sldId id="288" r:id="rId39"/>
    <p:sldId id="290"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Lst>
  <p:sldSz cx="6858000" cy="9144000" type="letter"/>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225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E9B00163-E2DA-4274-A726-F0AEBA60D908}" type="datetimeFigureOut">
              <a:rPr lang="es-ES_tradnl" smtClean="0"/>
              <a:t>06/05/2021</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253609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9B00163-E2DA-4274-A726-F0AEBA60D908}" type="datetimeFigureOut">
              <a:rPr lang="es-ES_tradnl" smtClean="0"/>
              <a:t>06/05/2021</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3907835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9B00163-E2DA-4274-A726-F0AEBA60D908}" type="datetimeFigureOut">
              <a:rPr lang="es-ES_tradnl" smtClean="0"/>
              <a:t>06/05/2021</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1889202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9B00163-E2DA-4274-A726-F0AEBA60D908}" type="datetimeFigureOut">
              <a:rPr lang="es-ES_tradnl" smtClean="0"/>
              <a:t>06/05/2021</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2435475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E9B00163-E2DA-4274-A726-F0AEBA60D908}" type="datetimeFigureOut">
              <a:rPr lang="es-ES_tradnl" smtClean="0"/>
              <a:t>06/05/2021</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2681345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9B00163-E2DA-4274-A726-F0AEBA60D908}" type="datetimeFigureOut">
              <a:rPr lang="es-ES_tradnl" smtClean="0"/>
              <a:t>06/05/2021</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136505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E9B00163-E2DA-4274-A726-F0AEBA60D908}" type="datetimeFigureOut">
              <a:rPr lang="es-ES_tradnl" smtClean="0"/>
              <a:t>06/05/2021</a:t>
            </a:fld>
            <a:endParaRPr lang="es-ES_tradnl"/>
          </a:p>
        </p:txBody>
      </p:sp>
      <p:sp>
        <p:nvSpPr>
          <p:cNvPr id="8" name="Footer Placeholder 7"/>
          <p:cNvSpPr>
            <a:spLocks noGrp="1"/>
          </p:cNvSpPr>
          <p:nvPr>
            <p:ph type="ftr" sz="quarter" idx="11"/>
          </p:nvPr>
        </p:nvSpPr>
        <p:spPr/>
        <p:txBody>
          <a:bodyPr/>
          <a:lstStyle/>
          <a:p>
            <a:endParaRPr lang="es-ES_tradnl"/>
          </a:p>
        </p:txBody>
      </p:sp>
      <p:sp>
        <p:nvSpPr>
          <p:cNvPr id="9" name="Slide Number Placeholder 8"/>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3146478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E9B00163-E2DA-4274-A726-F0AEBA60D908}" type="datetimeFigureOut">
              <a:rPr lang="es-ES_tradnl" smtClean="0"/>
              <a:t>06/05/2021</a:t>
            </a:fld>
            <a:endParaRPr lang="es-ES_tradnl"/>
          </a:p>
        </p:txBody>
      </p:sp>
      <p:sp>
        <p:nvSpPr>
          <p:cNvPr id="4" name="Footer Placeholder 3"/>
          <p:cNvSpPr>
            <a:spLocks noGrp="1"/>
          </p:cNvSpPr>
          <p:nvPr>
            <p:ph type="ftr" sz="quarter" idx="11"/>
          </p:nvPr>
        </p:nvSpPr>
        <p:spPr/>
        <p:txBody>
          <a:bodyPr/>
          <a:lstStyle/>
          <a:p>
            <a:endParaRPr lang="es-ES_tradnl"/>
          </a:p>
        </p:txBody>
      </p:sp>
      <p:sp>
        <p:nvSpPr>
          <p:cNvPr id="5" name="Slide Number Placeholder 4"/>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38702072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00163-E2DA-4274-A726-F0AEBA60D908}" type="datetimeFigureOut">
              <a:rPr lang="es-ES_tradnl" smtClean="0"/>
              <a:t>06/05/2021</a:t>
            </a:fld>
            <a:endParaRPr lang="es-ES_tradnl"/>
          </a:p>
        </p:txBody>
      </p:sp>
      <p:sp>
        <p:nvSpPr>
          <p:cNvPr id="3" name="Footer Placeholder 2"/>
          <p:cNvSpPr>
            <a:spLocks noGrp="1"/>
          </p:cNvSpPr>
          <p:nvPr>
            <p:ph type="ftr" sz="quarter" idx="11"/>
          </p:nvPr>
        </p:nvSpPr>
        <p:spPr/>
        <p:txBody>
          <a:bodyPr/>
          <a:lstStyle/>
          <a:p>
            <a:endParaRPr lang="es-ES_tradnl"/>
          </a:p>
        </p:txBody>
      </p:sp>
      <p:sp>
        <p:nvSpPr>
          <p:cNvPr id="4" name="Slide Number Placeholder 3"/>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651177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E9B00163-E2DA-4274-A726-F0AEBA60D908}" type="datetimeFigureOut">
              <a:rPr lang="es-ES_tradnl" smtClean="0"/>
              <a:t>06/05/2021</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3791824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E9B00163-E2DA-4274-A726-F0AEBA60D908}" type="datetimeFigureOut">
              <a:rPr lang="es-ES_tradnl" smtClean="0"/>
              <a:t>06/05/2021</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888763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9B00163-E2DA-4274-A726-F0AEBA60D908}" type="datetimeFigureOut">
              <a:rPr lang="es-ES_tradnl" smtClean="0"/>
              <a:t>06/05/2021</a:t>
            </a:fld>
            <a:endParaRPr lang="es-ES_tradnl"/>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ES_tradnl"/>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E0561C04-B5CB-4912-B337-F964879D9A39}" type="slidenum">
              <a:rPr lang="es-ES_tradnl" smtClean="0"/>
              <a:t>‹Nº›</a:t>
            </a:fld>
            <a:endParaRPr lang="es-ES_tradnl"/>
          </a:p>
        </p:txBody>
      </p:sp>
    </p:spTree>
    <p:extLst>
      <p:ext uri="{BB962C8B-B14F-4D97-AF65-F5344CB8AC3E}">
        <p14:creationId xmlns:p14="http://schemas.microsoft.com/office/powerpoint/2010/main" val="18807790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ES_tradnl"/>
          </a:p>
        </p:txBody>
      </p:sp>
      <p:sp>
        <p:nvSpPr>
          <p:cNvPr id="3" name="Subtítulo 2"/>
          <p:cNvSpPr>
            <a:spLocks noGrp="1"/>
          </p:cNvSpPr>
          <p:nvPr>
            <p:ph type="subTitle" idx="1"/>
          </p:nvPr>
        </p:nvSpPr>
        <p:spPr/>
        <p:txBody>
          <a:bodyPr/>
          <a:lstStyle/>
          <a:p>
            <a:endParaRPr lang="es-ES_tradnl"/>
          </a:p>
        </p:txBody>
      </p:sp>
      <p:pic>
        <p:nvPicPr>
          <p:cNvPr id="1026" name="Picture 2" descr="https://i.pinimg.com/564x/8b/11/3f/8b113f30bb1d9bf83148fc615e70c0c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144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83934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0" y="1080197"/>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1803977482"/>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391910705"/>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Comenta noticias que se difunden en periódicos, radio, televisión y otros medios.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4948103"/>
                  </a:ext>
                </a:extLst>
              </a:tr>
            </a:tbl>
          </a:graphicData>
        </a:graphic>
      </p:graphicFrame>
      <p:graphicFrame>
        <p:nvGraphicFramePr>
          <p:cNvPr id="7" name="Tabla 6"/>
          <p:cNvGraphicFramePr>
            <a:graphicFrameLocks noGrp="1"/>
          </p:cNvGraphicFramePr>
          <p:nvPr/>
        </p:nvGraphicFramePr>
        <p:xfrm>
          <a:off x="0" y="3003485"/>
          <a:ext cx="6860858" cy="3750564"/>
        </p:xfrm>
        <a:graphic>
          <a:graphicData uri="http://schemas.openxmlformats.org/drawingml/2006/table">
            <a:tbl>
              <a:tblPr firstRow="1" firstCol="1" bandRow="1"/>
              <a:tblGrid>
                <a:gridCol w="6860858">
                  <a:extLst>
                    <a:ext uri="{9D8B030D-6E8A-4147-A177-3AD203B41FA5}">
                      <a16:colId xmlns:a16="http://schemas.microsoft.com/office/drawing/2014/main" val="3645882750"/>
                    </a:ext>
                  </a:extLst>
                </a:gridCol>
              </a:tblGrid>
              <a:tr h="626552">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2061973"/>
                  </a:ext>
                </a:extLst>
              </a:tr>
              <a:tr h="939829">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Logra comentar noticias que se difunden en periódicos, radios, televisión y otros medios y sin ayuda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9567155"/>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45207"/>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es una noticia, sus características y para que nos sirve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2887003"/>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Realiza un análisis acerca de los medios de comunicación y su utilidad aportando información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4561590"/>
                  </a:ext>
                </a:extLst>
              </a:tr>
              <a:tr h="162292">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6420216"/>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4074393103"/>
              </p:ext>
            </p:extLst>
          </p:nvPr>
        </p:nvGraphicFramePr>
        <p:xfrm>
          <a:off x="0" y="6759935"/>
          <a:ext cx="6858000" cy="2327208"/>
        </p:xfrm>
        <a:graphic>
          <a:graphicData uri="http://schemas.openxmlformats.org/drawingml/2006/table">
            <a:tbl>
              <a:tblPr firstRow="1" firstCol="1" bandRow="1"/>
              <a:tblGrid>
                <a:gridCol w="6858000">
                  <a:extLst>
                    <a:ext uri="{9D8B030D-6E8A-4147-A177-3AD203B41FA5}">
                      <a16:colId xmlns:a16="http://schemas.microsoft.com/office/drawing/2014/main" val="1289241870"/>
                    </a:ext>
                  </a:extLst>
                </a:gridCol>
              </a:tblGrid>
              <a:tr h="2327208">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Menciona a partir de sus saberes previos que es una noticia, que es algo que nos sucedió, y menciona algunos medios de comunicación en donde se pueden encontrar las noticias, como el celular, la televisión y el periódico. </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0069509"/>
                  </a:ext>
                </a:extLst>
              </a:tr>
            </a:tbl>
          </a:graphicData>
        </a:graphic>
      </p:graphicFrame>
      <p:sp>
        <p:nvSpPr>
          <p:cNvPr id="9" name="Rectangle 2"/>
          <p:cNvSpPr>
            <a:spLocks noChangeArrowheads="1"/>
          </p:cNvSpPr>
          <p:nvPr/>
        </p:nvSpPr>
        <p:spPr bwMode="auto">
          <a:xfrm>
            <a:off x="0" y="-71304"/>
            <a:ext cx="338586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04 MARZO </a:t>
            </a:r>
            <a:endParaRPr kumimoji="0" lang="es-ES_tradnl" altLang="es-ES_tradnl" sz="2000"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874403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0" y="2730882"/>
          <a:ext cx="6858000" cy="3432214"/>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Identifica que es un poema y las características que lo conforman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r h="170854">
                <a:tc>
                  <a:txBody>
                    <a:bodyPr/>
                    <a:lstStyle/>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6055518"/>
                  </a:ext>
                </a:extLst>
              </a:tr>
              <a:tr h="170854">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783992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50515649"/>
              </p:ext>
            </p:extLst>
          </p:nvPr>
        </p:nvGraphicFramePr>
        <p:xfrm>
          <a:off x="0" y="6360630"/>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Identifica las partes de un poema y menciona una rima </a:t>
                      </a:r>
                      <a:endParaRPr lang="es-ES_tradnl" sz="2000" kern="1200" dirty="0" smtClean="0">
                        <a:solidFill>
                          <a:schemeClr val="tx1"/>
                        </a:solidFill>
                        <a:effectLst/>
                        <a:latin typeface="Century Gothic" panose="020B0502020202020204" pitchFamily="34" charset="0"/>
                        <a:ea typeface="+mn-ea"/>
                        <a:cs typeface="+mn-cs"/>
                      </a:endParaRPr>
                    </a:p>
                    <a:p>
                      <a:r>
                        <a:rPr lang="es-MX" sz="2000" kern="1200" dirty="0" smtClean="0">
                          <a:solidFill>
                            <a:schemeClr val="tx1"/>
                          </a:solidFill>
                          <a:effectLst/>
                          <a:latin typeface="Century Gothic" panose="020B0502020202020204" pitchFamily="34" charset="0"/>
                          <a:ea typeface="+mn-ea"/>
                          <a:cs typeface="+mn-cs"/>
                        </a:rPr>
                        <a:t>Carro- perro </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38586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DYLAN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11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620532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0" y="1080197"/>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1803977482"/>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391910705"/>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Comenta noticias que se difunden en periódicos, radio, televisión y otros medios.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4948103"/>
                  </a:ext>
                </a:extLst>
              </a:tr>
            </a:tbl>
          </a:graphicData>
        </a:graphic>
      </p:graphicFrame>
      <p:graphicFrame>
        <p:nvGraphicFramePr>
          <p:cNvPr id="7" name="Tabla 6"/>
          <p:cNvGraphicFramePr>
            <a:graphicFrameLocks noGrp="1"/>
          </p:cNvGraphicFramePr>
          <p:nvPr/>
        </p:nvGraphicFramePr>
        <p:xfrm>
          <a:off x="0" y="3003485"/>
          <a:ext cx="6860858" cy="3750564"/>
        </p:xfrm>
        <a:graphic>
          <a:graphicData uri="http://schemas.openxmlformats.org/drawingml/2006/table">
            <a:tbl>
              <a:tblPr firstRow="1" firstCol="1" bandRow="1"/>
              <a:tblGrid>
                <a:gridCol w="6860858">
                  <a:extLst>
                    <a:ext uri="{9D8B030D-6E8A-4147-A177-3AD203B41FA5}">
                      <a16:colId xmlns:a16="http://schemas.microsoft.com/office/drawing/2014/main" val="3645882750"/>
                    </a:ext>
                  </a:extLst>
                </a:gridCol>
              </a:tblGrid>
              <a:tr h="626552">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2061973"/>
                  </a:ext>
                </a:extLst>
              </a:tr>
              <a:tr h="939829">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Logra comentar noticias que se difunden en periódicos, radios, televisión y otros medios y sin ayuda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9567155"/>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45207"/>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es una noticia, sus características y para que nos sirve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2887003"/>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Realiza un análisis acerca de los medios de comunicación y su utilidad aportando información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4561590"/>
                  </a:ext>
                </a:extLst>
              </a:tr>
              <a:tr h="162292">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6420216"/>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2923256718"/>
              </p:ext>
            </p:extLst>
          </p:nvPr>
        </p:nvGraphicFramePr>
        <p:xfrm>
          <a:off x="0" y="6759935"/>
          <a:ext cx="6858000" cy="2327208"/>
        </p:xfrm>
        <a:graphic>
          <a:graphicData uri="http://schemas.openxmlformats.org/drawingml/2006/table">
            <a:tbl>
              <a:tblPr firstRow="1" firstCol="1" bandRow="1"/>
              <a:tblGrid>
                <a:gridCol w="6858000">
                  <a:extLst>
                    <a:ext uri="{9D8B030D-6E8A-4147-A177-3AD203B41FA5}">
                      <a16:colId xmlns:a16="http://schemas.microsoft.com/office/drawing/2014/main" val="1289241870"/>
                    </a:ext>
                  </a:extLst>
                </a:gridCol>
              </a:tblGrid>
              <a:tr h="2327208">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1800" kern="1200" dirty="0" smtClean="0">
                          <a:solidFill>
                            <a:schemeClr val="tx1"/>
                          </a:solidFill>
                          <a:effectLst/>
                          <a:latin typeface="Century Gothic" panose="020B0502020202020204" pitchFamily="34" charset="0"/>
                          <a:ea typeface="+mn-ea"/>
                          <a:cs typeface="+mn-cs"/>
                        </a:rPr>
                        <a:t>Menciona a partir de sus saberes previos que es una noticia, que es algo que nos sucedió, muestra seguridad al expresarse, y logra identificar que es una noticia y cuáles son las partes que la conforman comentando una noticia que se difunde en los medios de comunicación con apoyo, incluso menciona otros medios en donde podemos encontrar las noticias como por ejemplo el radio.</a:t>
                      </a:r>
                      <a:endParaRPr lang="es-ES_tradnl" sz="18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0069509"/>
                  </a:ext>
                </a:extLst>
              </a:tr>
            </a:tbl>
          </a:graphicData>
        </a:graphic>
      </p:graphicFrame>
      <p:sp>
        <p:nvSpPr>
          <p:cNvPr id="9" name="Rectangle 2"/>
          <p:cNvSpPr>
            <a:spLocks noChangeArrowheads="1"/>
          </p:cNvSpPr>
          <p:nvPr/>
        </p:nvSpPr>
        <p:spPr bwMode="auto">
          <a:xfrm>
            <a:off x="0" y="-225192"/>
            <a:ext cx="3385863"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CARLOS MILÀN </a:t>
            </a:r>
            <a:endPar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04 MARZO </a:t>
            </a:r>
            <a:endParaRPr kumimoji="0" lang="es-ES_tradnl" altLang="es-ES_tradnl" sz="2000"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129748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0" y="2730882"/>
          <a:ext cx="6858000" cy="3432214"/>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Identifica que es un poema y las características que lo conforman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r h="170854">
                <a:tc>
                  <a:txBody>
                    <a:bodyPr/>
                    <a:lstStyle/>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6055518"/>
                  </a:ext>
                </a:extLst>
              </a:tr>
              <a:tr h="170854">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783992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2202579395"/>
              </p:ext>
            </p:extLst>
          </p:nvPr>
        </p:nvGraphicFramePr>
        <p:xfrm>
          <a:off x="0" y="6360630"/>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Identifica las partes de un poema y menciona una rima </a:t>
                      </a:r>
                      <a:endParaRPr lang="es-ES_tradnl" sz="2000" kern="1200" dirty="0" smtClean="0">
                        <a:solidFill>
                          <a:schemeClr val="tx1"/>
                        </a:solidFill>
                        <a:effectLst/>
                        <a:latin typeface="Century Gothic" panose="020B0502020202020204" pitchFamily="34" charset="0"/>
                        <a:ea typeface="+mn-ea"/>
                        <a:cs typeface="+mn-cs"/>
                      </a:endParaRPr>
                    </a:p>
                    <a:p>
                      <a:r>
                        <a:rPr lang="es-MX" sz="2000" kern="1200" dirty="0" smtClean="0">
                          <a:solidFill>
                            <a:schemeClr val="tx1"/>
                          </a:solidFill>
                          <a:effectLst/>
                          <a:latin typeface="Century Gothic" panose="020B0502020202020204" pitchFamily="34" charset="0"/>
                          <a:ea typeface="+mn-ea"/>
                          <a:cs typeface="+mn-cs"/>
                        </a:rPr>
                        <a:t>Sin ayuda coco-foco</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38586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ARIANNA</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11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68116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extLst>
              <p:ext uri="{D42A27DB-BD31-4B8C-83A1-F6EECF244321}">
                <p14:modId xmlns:p14="http://schemas.microsoft.com/office/powerpoint/2010/main" val="3789925313"/>
              </p:ext>
            </p:extLst>
          </p:nvPr>
        </p:nvGraphicFramePr>
        <p:xfrm>
          <a:off x="-14283" y="774066"/>
          <a:ext cx="6858000" cy="1304544"/>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smtClean="0">
                          <a:latin typeface="Century Gothic" panose="020B0502020202020204" pitchFamily="34" charset="0"/>
                        </a:rPr>
                        <a:t>Interpreta instructivos, cartas, recados y señalamientos.</a:t>
                      </a: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extLst>
              <p:ext uri="{D42A27DB-BD31-4B8C-83A1-F6EECF244321}">
                <p14:modId xmlns:p14="http://schemas.microsoft.com/office/powerpoint/2010/main" val="3876271372"/>
              </p:ext>
            </p:extLst>
          </p:nvPr>
        </p:nvGraphicFramePr>
        <p:xfrm>
          <a:off x="-14283" y="2045082"/>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Interpreta instructivos, cartas, recados y señalamientos.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seguir instrucciones para elaborar el producto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1569016516"/>
              </p:ext>
            </p:extLst>
          </p:nvPr>
        </p:nvGraphicFramePr>
        <p:xfrm>
          <a:off x="0" y="4442355"/>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b="1" dirty="0">
                        <a:effectLst/>
                        <a:latin typeface="Calibri" panose="020F0502020204030204" pitchFamily="34" charset="0"/>
                        <a:ea typeface="Calibri" panose="020F0502020204030204" pitchFamily="34" charset="0"/>
                        <a:cs typeface="Times New Roman" panose="02020603050405020304" pitchFamily="18" charset="0"/>
                      </a:endParaRPr>
                    </a:p>
                    <a:p>
                      <a:r>
                        <a:rPr lang="es-ES" sz="2000" kern="1200" dirty="0" smtClean="0">
                          <a:solidFill>
                            <a:schemeClr val="tx1"/>
                          </a:solidFill>
                          <a:effectLst/>
                          <a:latin typeface="Century Gothic" panose="020B0502020202020204" pitchFamily="34" charset="0"/>
                          <a:ea typeface="+mn-ea"/>
                          <a:cs typeface="+mn-cs"/>
                        </a:rPr>
                        <a:t>Menciona que una receta</a:t>
                      </a:r>
                      <a:r>
                        <a:rPr lang="es-ES" sz="2000" kern="1200" baseline="0" dirty="0" smtClean="0">
                          <a:solidFill>
                            <a:schemeClr val="tx1"/>
                          </a:solidFill>
                          <a:effectLst/>
                          <a:latin typeface="Century Gothic" panose="020B0502020202020204" pitchFamily="34" charset="0"/>
                          <a:ea typeface="+mn-ea"/>
                          <a:cs typeface="+mn-cs"/>
                        </a:rPr>
                        <a:t> es un instructivo y sigue instrucciones correctamente para poder elaborar el producto.</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908442"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MAYDELIN GABRIELA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18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648463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304544"/>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smtClean="0">
                          <a:latin typeface="Century Gothic" panose="020B0502020202020204" pitchFamily="34" charset="0"/>
                        </a:rPr>
                        <a:t>Interpreta instructivos, cartas, recados y señalamientos.</a:t>
                      </a: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045082"/>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Interpreta instructivos, cartas, recados y señalamientos.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seguir instrucciones para elaborar el producto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761410856"/>
              </p:ext>
            </p:extLst>
          </p:nvPr>
        </p:nvGraphicFramePr>
        <p:xfrm>
          <a:off x="0" y="4442355"/>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b="1" dirty="0">
                        <a:effectLst/>
                        <a:latin typeface="Calibri" panose="020F0502020204030204" pitchFamily="34" charset="0"/>
                        <a:ea typeface="Calibri" panose="020F0502020204030204" pitchFamily="34" charset="0"/>
                        <a:cs typeface="Times New Roman" panose="02020603050405020304" pitchFamily="18" charset="0"/>
                      </a:endParaRPr>
                    </a:p>
                    <a:p>
                      <a:r>
                        <a:rPr lang="es-ES" sz="2000" kern="1200" dirty="0" smtClean="0">
                          <a:solidFill>
                            <a:schemeClr val="tx1"/>
                          </a:solidFill>
                          <a:effectLst/>
                          <a:latin typeface="Century Gothic" panose="020B0502020202020204" pitchFamily="34" charset="0"/>
                          <a:ea typeface="+mn-ea"/>
                          <a:cs typeface="+mn-cs"/>
                        </a:rPr>
                        <a:t>A partir de sus saberes previos</a:t>
                      </a:r>
                      <a:r>
                        <a:rPr lang="es-ES" sz="2000" kern="1200" baseline="0" dirty="0" smtClean="0">
                          <a:solidFill>
                            <a:schemeClr val="tx1"/>
                          </a:solidFill>
                          <a:effectLst/>
                          <a:latin typeface="Century Gothic" panose="020B0502020202020204" pitchFamily="34" charset="0"/>
                          <a:ea typeface="+mn-ea"/>
                          <a:cs typeface="+mn-cs"/>
                        </a:rPr>
                        <a:t> menciona que una receta nos sirve para hacer una comida y agregar ingredientes. </a:t>
                      </a:r>
                    </a:p>
                    <a:p>
                      <a:r>
                        <a:rPr lang="es-ES" sz="2000" kern="1200" baseline="0" dirty="0" smtClean="0">
                          <a:solidFill>
                            <a:schemeClr val="tx1"/>
                          </a:solidFill>
                          <a:effectLst/>
                          <a:latin typeface="Century Gothic" panose="020B0502020202020204" pitchFamily="34" charset="0"/>
                          <a:ea typeface="+mn-ea"/>
                          <a:cs typeface="+mn-cs"/>
                        </a:rPr>
                        <a:t>Durante la clase virtual sigue correctamente las instrucciones y escucha con atención para poder elaborar el producto.</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918060"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DALARY ALEXANDRA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18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370854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304544"/>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smtClean="0">
                          <a:latin typeface="Century Gothic" panose="020B0502020202020204" pitchFamily="34" charset="0"/>
                        </a:rPr>
                        <a:t>Interpreta instructivos, cartas, recados y señalamientos.</a:t>
                      </a: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045082"/>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Interpreta instructivos, cartas, recados y señalamientos.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seguir instrucciones para elaborar el producto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559522155"/>
              </p:ext>
            </p:extLst>
          </p:nvPr>
        </p:nvGraphicFramePr>
        <p:xfrm>
          <a:off x="0" y="4442355"/>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b="1" dirty="0">
                        <a:effectLst/>
                        <a:latin typeface="Calibri" panose="020F0502020204030204" pitchFamily="34" charset="0"/>
                        <a:ea typeface="Calibri" panose="020F0502020204030204" pitchFamily="34" charset="0"/>
                        <a:cs typeface="Times New Roman" panose="02020603050405020304" pitchFamily="18" charset="0"/>
                      </a:endParaRPr>
                    </a:p>
                    <a:p>
                      <a:r>
                        <a:rPr lang="es-ES" sz="2000" kern="1200" dirty="0" smtClean="0">
                          <a:solidFill>
                            <a:schemeClr val="tx1"/>
                          </a:solidFill>
                          <a:effectLst/>
                          <a:latin typeface="Century Gothic" panose="020B0502020202020204" pitchFamily="34" charset="0"/>
                          <a:ea typeface="+mn-ea"/>
                          <a:cs typeface="+mn-cs"/>
                        </a:rPr>
                        <a:t>A partir de sus saberes previos</a:t>
                      </a:r>
                      <a:r>
                        <a:rPr lang="es-ES" sz="2000" kern="1200" baseline="0" dirty="0" smtClean="0">
                          <a:solidFill>
                            <a:schemeClr val="tx1"/>
                          </a:solidFill>
                          <a:effectLst/>
                          <a:latin typeface="Century Gothic" panose="020B0502020202020204" pitchFamily="34" charset="0"/>
                          <a:ea typeface="+mn-ea"/>
                          <a:cs typeface="+mn-cs"/>
                        </a:rPr>
                        <a:t> menciona que una receta son los pasos para preparar una comida. </a:t>
                      </a:r>
                    </a:p>
                    <a:p>
                      <a:r>
                        <a:rPr lang="es-ES" sz="2000" kern="1200" baseline="0" dirty="0" smtClean="0">
                          <a:solidFill>
                            <a:schemeClr val="tx1"/>
                          </a:solidFill>
                          <a:effectLst/>
                          <a:latin typeface="Century Gothic" panose="020B0502020202020204" pitchFamily="34" charset="0"/>
                          <a:ea typeface="+mn-ea"/>
                          <a:cs typeface="+mn-cs"/>
                        </a:rPr>
                        <a:t>Interpreta la receta y elabora un producto siguiente correctamente los pasos.</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544560"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ABNER LISSANDRO</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18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60278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304544"/>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smtClean="0">
                          <a:latin typeface="Century Gothic" panose="020B0502020202020204" pitchFamily="34" charset="0"/>
                        </a:rPr>
                        <a:t>Interpreta instructivos, cartas, recados y señalamientos.</a:t>
                      </a: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045082"/>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Interpreta instructivos, cartas, recados y señalamientos.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seguir instrucciones para elaborar el producto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444971340"/>
              </p:ext>
            </p:extLst>
          </p:nvPr>
        </p:nvGraphicFramePr>
        <p:xfrm>
          <a:off x="0" y="4442355"/>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b="1" dirty="0">
                        <a:effectLst/>
                        <a:latin typeface="Calibri" panose="020F0502020204030204" pitchFamily="34" charset="0"/>
                        <a:ea typeface="Calibri" panose="020F0502020204030204" pitchFamily="34" charset="0"/>
                        <a:cs typeface="Times New Roman" panose="02020603050405020304" pitchFamily="18" charset="0"/>
                      </a:endParaRPr>
                    </a:p>
                    <a:p>
                      <a:r>
                        <a:rPr lang="es-ES" sz="2000" kern="1200" dirty="0" smtClean="0">
                          <a:solidFill>
                            <a:schemeClr val="tx1"/>
                          </a:solidFill>
                          <a:effectLst/>
                          <a:latin typeface="Century Gothic" panose="020B0502020202020204" pitchFamily="34" charset="0"/>
                          <a:ea typeface="+mn-ea"/>
                          <a:cs typeface="+mn-cs"/>
                        </a:rPr>
                        <a:t>A partir de sus saberes previos</a:t>
                      </a:r>
                      <a:r>
                        <a:rPr lang="es-ES" sz="2000" kern="1200" baseline="0" dirty="0" smtClean="0">
                          <a:solidFill>
                            <a:schemeClr val="tx1"/>
                          </a:solidFill>
                          <a:effectLst/>
                          <a:latin typeface="Century Gothic" panose="020B0502020202020204" pitchFamily="34" charset="0"/>
                          <a:ea typeface="+mn-ea"/>
                          <a:cs typeface="+mn-cs"/>
                        </a:rPr>
                        <a:t> menciona que una receta es donde puedes hacer una comida.</a:t>
                      </a:r>
                    </a:p>
                    <a:p>
                      <a:r>
                        <a:rPr lang="es-ES" sz="2000" kern="1200" baseline="0" dirty="0" smtClean="0">
                          <a:solidFill>
                            <a:schemeClr val="tx1"/>
                          </a:solidFill>
                          <a:effectLst/>
                          <a:latin typeface="Century Gothic" panose="020B0502020202020204" pitchFamily="34" charset="0"/>
                          <a:ea typeface="+mn-ea"/>
                          <a:cs typeface="+mn-cs"/>
                        </a:rPr>
                        <a:t>Identifica el concepto de receta.</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38586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ELIAN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18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322434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304544"/>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smtClean="0">
                          <a:latin typeface="Century Gothic" panose="020B0502020202020204" pitchFamily="34" charset="0"/>
                        </a:rPr>
                        <a:t>Interpreta instructivos, cartas, recados y señalamientos.</a:t>
                      </a: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045082"/>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Interpreta instructivos, cartas, recados y señalamientos.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seguir instrucciones para elaborar el producto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2956982718"/>
              </p:ext>
            </p:extLst>
          </p:nvPr>
        </p:nvGraphicFramePr>
        <p:xfrm>
          <a:off x="0" y="4442355"/>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b="1" dirty="0">
                        <a:effectLst/>
                        <a:latin typeface="Calibri" panose="020F0502020204030204" pitchFamily="34" charset="0"/>
                        <a:ea typeface="Calibri" panose="020F0502020204030204" pitchFamily="34" charset="0"/>
                        <a:cs typeface="Times New Roman" panose="02020603050405020304" pitchFamily="18" charset="0"/>
                      </a:endParaRPr>
                    </a:p>
                    <a:p>
                      <a:r>
                        <a:rPr lang="es-ES" sz="2000" kern="1200" dirty="0" smtClean="0">
                          <a:solidFill>
                            <a:schemeClr val="tx1"/>
                          </a:solidFill>
                          <a:effectLst/>
                          <a:latin typeface="Century Gothic" panose="020B0502020202020204" pitchFamily="34" charset="0"/>
                          <a:ea typeface="+mn-ea"/>
                          <a:cs typeface="+mn-cs"/>
                        </a:rPr>
                        <a:t>Identifica</a:t>
                      </a:r>
                      <a:r>
                        <a:rPr lang="es-ES" sz="2000" kern="1200" baseline="0" dirty="0" smtClean="0">
                          <a:solidFill>
                            <a:schemeClr val="tx1"/>
                          </a:solidFill>
                          <a:effectLst/>
                          <a:latin typeface="Century Gothic" panose="020B0502020202020204" pitchFamily="34" charset="0"/>
                          <a:ea typeface="+mn-ea"/>
                          <a:cs typeface="+mn-cs"/>
                        </a:rPr>
                        <a:t> el concepto de receta y menciona que son las instrucciones para hacer una comida.</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38586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FERNANDA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18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10377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304544"/>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smtClean="0">
                          <a:latin typeface="Century Gothic" panose="020B0502020202020204" pitchFamily="34" charset="0"/>
                        </a:rPr>
                        <a:t>Interpreta instructivos, cartas, recados y señalamientos.</a:t>
                      </a: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045082"/>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Interpreta instructivos, cartas, recados y señalamientos.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seguir instrucciones para elaborar el producto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258138040"/>
              </p:ext>
            </p:extLst>
          </p:nvPr>
        </p:nvGraphicFramePr>
        <p:xfrm>
          <a:off x="0" y="4442355"/>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b="1" dirty="0">
                        <a:effectLst/>
                        <a:latin typeface="Calibri" panose="020F0502020204030204" pitchFamily="34" charset="0"/>
                        <a:ea typeface="Calibri" panose="020F0502020204030204" pitchFamily="34" charset="0"/>
                        <a:cs typeface="Times New Roman" panose="02020603050405020304" pitchFamily="18" charset="0"/>
                      </a:endParaRPr>
                    </a:p>
                    <a:p>
                      <a:r>
                        <a:rPr lang="es-ES" sz="2000" kern="1200" dirty="0" smtClean="0">
                          <a:solidFill>
                            <a:schemeClr val="tx1"/>
                          </a:solidFill>
                          <a:effectLst/>
                          <a:latin typeface="Century Gothic" panose="020B0502020202020204" pitchFamily="34" charset="0"/>
                          <a:ea typeface="+mn-ea"/>
                          <a:cs typeface="+mn-cs"/>
                        </a:rPr>
                        <a:t>Interpreta la receta, y menciona que nos sirve</a:t>
                      </a:r>
                      <a:r>
                        <a:rPr lang="es-ES" sz="2000" kern="1200" baseline="0" dirty="0" smtClean="0">
                          <a:solidFill>
                            <a:schemeClr val="tx1"/>
                          </a:solidFill>
                          <a:effectLst/>
                          <a:latin typeface="Century Gothic" panose="020B0502020202020204" pitchFamily="34" charset="0"/>
                          <a:ea typeface="+mn-ea"/>
                          <a:cs typeface="+mn-cs"/>
                        </a:rPr>
                        <a:t> para hacer una comida.</a:t>
                      </a:r>
                    </a:p>
                    <a:p>
                      <a:r>
                        <a:rPr lang="es-ES" sz="2000" kern="1200" baseline="0" dirty="0" smtClean="0">
                          <a:solidFill>
                            <a:schemeClr val="tx1"/>
                          </a:solidFill>
                          <a:effectLst/>
                          <a:latin typeface="Century Gothic" panose="020B0502020202020204" pitchFamily="34" charset="0"/>
                          <a:ea typeface="+mn-ea"/>
                          <a:cs typeface="+mn-cs"/>
                        </a:rPr>
                        <a:t>Durante la clase sigue las instrucciones para elaborar el producto y lo hace con mayor independencia. </a:t>
                      </a:r>
                    </a:p>
                    <a:p>
                      <a:r>
                        <a:rPr lang="es-ES" sz="2000" kern="1200" baseline="0" dirty="0" smtClean="0">
                          <a:solidFill>
                            <a:schemeClr val="tx1"/>
                          </a:solidFill>
                          <a:effectLst/>
                          <a:latin typeface="Century Gothic" panose="020B0502020202020204" pitchFamily="34" charset="0"/>
                          <a:ea typeface="+mn-ea"/>
                          <a:cs typeface="+mn-cs"/>
                        </a:rPr>
                        <a:t>Se muestra mas seguro al participar </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38586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OLIVER</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DARIO</a:t>
            </a:r>
            <a:endPar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18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45961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i.pinimg.com/564x/9b/a7/9a/9ba79a4fd25fea87c5148d32da204d1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6857999" cy="9144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ángulo 2"/>
          <p:cNvSpPr/>
          <p:nvPr/>
        </p:nvSpPr>
        <p:spPr>
          <a:xfrm>
            <a:off x="826477" y="2198077"/>
            <a:ext cx="5240215" cy="14419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8800" dirty="0" smtClean="0">
                <a:solidFill>
                  <a:srgbClr val="0070C0"/>
                </a:solidFill>
                <a:latin typeface="DK Lemon Yellow Sun" panose="02000000000000000000" pitchFamily="50" charset="0"/>
              </a:rPr>
              <a:t>EVALUACION </a:t>
            </a:r>
          </a:p>
          <a:p>
            <a:pPr algn="ctr"/>
            <a:r>
              <a:rPr lang="es-ES" sz="8800" dirty="0" smtClean="0">
                <a:solidFill>
                  <a:srgbClr val="0070C0"/>
                </a:solidFill>
                <a:latin typeface="DK Lemon Yellow Sun" panose="02000000000000000000" pitchFamily="50" charset="0"/>
              </a:rPr>
              <a:t>CONTINUA</a:t>
            </a:r>
            <a:endParaRPr lang="es-ES_tradnl" sz="8800" dirty="0">
              <a:solidFill>
                <a:srgbClr val="0070C0"/>
              </a:solidFill>
              <a:latin typeface="DK Lemon Yellow Sun" panose="02000000000000000000" pitchFamily="50" charset="0"/>
            </a:endParaRPr>
          </a:p>
        </p:txBody>
      </p:sp>
    </p:spTree>
    <p:extLst>
      <p:ext uri="{BB962C8B-B14F-4D97-AF65-F5344CB8AC3E}">
        <p14:creationId xmlns:p14="http://schemas.microsoft.com/office/powerpoint/2010/main" val="1778411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304544"/>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smtClean="0">
                          <a:latin typeface="Century Gothic" panose="020B0502020202020204" pitchFamily="34" charset="0"/>
                        </a:rPr>
                        <a:t>Interpreta instructivos, cartas, recados y señalamientos.</a:t>
                      </a: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045082"/>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Interpreta instructivos, cartas, recados y señalamientos.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seguir instrucciones para elaborar el producto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una receta.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2684180384"/>
              </p:ext>
            </p:extLst>
          </p:nvPr>
        </p:nvGraphicFramePr>
        <p:xfrm>
          <a:off x="0" y="4442355"/>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b="1" dirty="0">
                        <a:effectLst/>
                        <a:latin typeface="Calibri" panose="020F0502020204030204" pitchFamily="34" charset="0"/>
                        <a:ea typeface="Calibri" panose="020F0502020204030204" pitchFamily="34" charset="0"/>
                        <a:cs typeface="Times New Roman" panose="02020603050405020304" pitchFamily="18" charset="0"/>
                      </a:endParaRPr>
                    </a:p>
                    <a:p>
                      <a:r>
                        <a:rPr lang="es-ES" sz="2000" kern="1200" dirty="0" smtClean="0">
                          <a:solidFill>
                            <a:schemeClr val="tx1"/>
                          </a:solidFill>
                          <a:effectLst/>
                          <a:latin typeface="Century Gothic" panose="020B0502020202020204" pitchFamily="34" charset="0"/>
                          <a:ea typeface="+mn-ea"/>
                          <a:cs typeface="+mn-cs"/>
                        </a:rPr>
                        <a:t>Requiere apoyo</a:t>
                      </a:r>
                      <a:r>
                        <a:rPr lang="es-ES" sz="2000" kern="1200" baseline="0" dirty="0" smtClean="0">
                          <a:solidFill>
                            <a:schemeClr val="tx1"/>
                          </a:solidFill>
                          <a:effectLst/>
                          <a:latin typeface="Century Gothic" panose="020B0502020202020204" pitchFamily="34" charset="0"/>
                          <a:ea typeface="+mn-ea"/>
                          <a:cs typeface="+mn-cs"/>
                        </a:rPr>
                        <a:t> para identificar para que nos sirve una receta, sin embargo durante la clase se muestra atento y sigue las instrucciones correctamente.</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38586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DYLAN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18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687778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marL="0" marR="0" indent="0" algn="just" defTabSz="685800" rtl="0" eaLnBrk="1" fontAlgn="auto" latinLnBrk="0" hangingPunct="1">
                        <a:lnSpc>
                          <a:spcPct val="107000"/>
                        </a:lnSpc>
                        <a:spcBef>
                          <a:spcPts val="0"/>
                        </a:spcBef>
                        <a:spcAft>
                          <a:spcPts val="0"/>
                        </a:spcAft>
                        <a:buClrTx/>
                        <a:buSzTx/>
                        <a:buFontTx/>
                        <a:buNone/>
                        <a:tabLst/>
                        <a:defRPr/>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b="1" dirty="0" smtClean="0">
                          <a:latin typeface="Century Gothic" panose="020B0502020202020204" pitchFamily="34" charset="0"/>
                        </a:rPr>
                        <a:t> </a:t>
                      </a:r>
                      <a:r>
                        <a:rPr lang="es-ES" sz="2000" dirty="0" smtClean="0">
                          <a:latin typeface="Century Gothic" panose="020B0502020202020204" pitchFamily="34" charset="0"/>
                        </a:rPr>
                        <a:t>Expresa</a:t>
                      </a:r>
                      <a:r>
                        <a:rPr lang="es-ES" sz="2000" baseline="0" dirty="0" smtClean="0">
                          <a:latin typeface="Century Gothic" panose="020B0502020202020204" pitchFamily="34" charset="0"/>
                        </a:rPr>
                        <a:t> con eficacia sus ideas acerca de diversos temas y atiende lo que se dice en interacción con otras personas </a:t>
                      </a:r>
                      <a:endParaRPr lang="es-MX" sz="2000" b="1" dirty="0" smtClean="0">
                        <a:latin typeface="Century Gothic" panose="020B0502020202020204" pitchFamily="34" charset="0"/>
                      </a:endParaRPr>
                    </a:p>
                    <a:p>
                      <a:pPr algn="just">
                        <a:lnSpc>
                          <a:spcPct val="107000"/>
                        </a:lnSpc>
                        <a:spcAft>
                          <a:spcPts val="0"/>
                        </a:spcAft>
                      </a:pP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extLst>
              <p:ext uri="{D42A27DB-BD31-4B8C-83A1-F6EECF244321}">
                <p14:modId xmlns:p14="http://schemas.microsoft.com/office/powerpoint/2010/main" val="3285412805"/>
              </p:ext>
            </p:extLst>
          </p:nvPr>
        </p:nvGraphicFramePr>
        <p:xfrm>
          <a:off x="-14283" y="271640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Expresa con eficacia sus ideas acerca de algunos</a:t>
                      </a:r>
                      <a:r>
                        <a:rPr lang="es-ES" sz="2000" baseline="0" dirty="0" smtClean="0">
                          <a:latin typeface="Century Gothic" panose="020B0502020202020204" pitchFamily="34" charset="0"/>
                        </a:rPr>
                        <a:t> temas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Atiende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lo que se dice en interacción con otras personas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Arial" panose="020B0604020202020204" pitchFamily="34" charset="0"/>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Se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expresa con seguridad al hablar</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195005392"/>
              </p:ext>
            </p:extLst>
          </p:nvPr>
        </p:nvGraphicFramePr>
        <p:xfrm>
          <a:off x="0" y="5251248"/>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b="1"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b="0" dirty="0" smtClean="0">
                          <a:effectLst/>
                          <a:latin typeface="Century Gothic" panose="020B0502020202020204" pitchFamily="34" charset="0"/>
                          <a:ea typeface="Calibri" panose="020F0502020204030204" pitchFamily="34" charset="0"/>
                          <a:cs typeface="Times New Roman" panose="02020603050405020304" pitchFamily="18" charset="0"/>
                        </a:rPr>
                        <a:t>Logra expresarse con seguridad acerca de sus gustos</a:t>
                      </a:r>
                      <a:r>
                        <a:rPr lang="es-MX" sz="2000" b="0" baseline="0" dirty="0" smtClean="0">
                          <a:effectLst/>
                          <a:latin typeface="Century Gothic" panose="020B0502020202020204" pitchFamily="34" charset="0"/>
                          <a:ea typeface="Calibri" panose="020F0502020204030204" pitchFamily="34" charset="0"/>
                          <a:cs typeface="Times New Roman" panose="02020603050405020304" pitchFamily="18" charset="0"/>
                        </a:rPr>
                        <a:t> e intereses y atiende lo que se dice en interacción con otras personas y agrega comentarios acerca del tema.</a:t>
                      </a:r>
                      <a:endParaRPr lang="es-ES_tradnl"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155031"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CARLOS</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MILAN</a:t>
            </a:r>
            <a:endPar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15 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980509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marL="0" marR="0" indent="0" algn="just" defTabSz="685800" rtl="0" eaLnBrk="1" fontAlgn="auto" latinLnBrk="0" hangingPunct="1">
                        <a:lnSpc>
                          <a:spcPct val="107000"/>
                        </a:lnSpc>
                        <a:spcBef>
                          <a:spcPts val="0"/>
                        </a:spcBef>
                        <a:spcAft>
                          <a:spcPts val="0"/>
                        </a:spcAft>
                        <a:buClrTx/>
                        <a:buSzTx/>
                        <a:buFontTx/>
                        <a:buNone/>
                        <a:tabLst/>
                        <a:defRPr/>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b="1" dirty="0" smtClean="0">
                          <a:latin typeface="Century Gothic" panose="020B0502020202020204" pitchFamily="34" charset="0"/>
                        </a:rPr>
                        <a:t> </a:t>
                      </a:r>
                      <a:r>
                        <a:rPr lang="es-ES" sz="2000" dirty="0" smtClean="0">
                          <a:latin typeface="Century Gothic" panose="020B0502020202020204" pitchFamily="34" charset="0"/>
                        </a:rPr>
                        <a:t>Expresa</a:t>
                      </a:r>
                      <a:r>
                        <a:rPr lang="es-ES" sz="2000" baseline="0" dirty="0" smtClean="0">
                          <a:latin typeface="Century Gothic" panose="020B0502020202020204" pitchFamily="34" charset="0"/>
                        </a:rPr>
                        <a:t> con eficacia sus ideas acerca de diversos temas y atiende lo que se dice en interacción con otras personas </a:t>
                      </a:r>
                      <a:endParaRPr lang="es-MX" sz="2000" b="1" dirty="0" smtClean="0">
                        <a:latin typeface="Century Gothic" panose="020B0502020202020204" pitchFamily="34" charset="0"/>
                      </a:endParaRPr>
                    </a:p>
                    <a:p>
                      <a:pPr algn="just">
                        <a:lnSpc>
                          <a:spcPct val="107000"/>
                        </a:lnSpc>
                        <a:spcAft>
                          <a:spcPts val="0"/>
                        </a:spcAft>
                      </a:pP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71640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Expresa con eficacia sus ideas acerca de algunos</a:t>
                      </a:r>
                      <a:r>
                        <a:rPr lang="es-ES" sz="2000" baseline="0" dirty="0" smtClean="0">
                          <a:latin typeface="Century Gothic" panose="020B0502020202020204" pitchFamily="34" charset="0"/>
                        </a:rPr>
                        <a:t> temas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Atiende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lo que se dice en interacción con otras personas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Arial" panose="020B0604020202020204" pitchFamily="34" charset="0"/>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Se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expresa con seguridad al hablar</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2651266784"/>
              </p:ext>
            </p:extLst>
          </p:nvPr>
        </p:nvGraphicFramePr>
        <p:xfrm>
          <a:off x="0" y="5251248"/>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b="1"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b="0" dirty="0" smtClean="0">
                          <a:effectLst/>
                          <a:latin typeface="Century Gothic" panose="020B0502020202020204" pitchFamily="34" charset="0"/>
                          <a:ea typeface="Calibri" panose="020F0502020204030204" pitchFamily="34" charset="0"/>
                          <a:cs typeface="Times New Roman" panose="02020603050405020304" pitchFamily="18" charset="0"/>
                        </a:rPr>
                        <a:t>Expone</a:t>
                      </a:r>
                      <a:r>
                        <a:rPr lang="es-MX" sz="2000" b="0" baseline="0" dirty="0" smtClean="0">
                          <a:effectLst/>
                          <a:latin typeface="Century Gothic" panose="020B0502020202020204" pitchFamily="34" charset="0"/>
                          <a:ea typeface="Calibri" panose="020F0502020204030204" pitchFamily="34" charset="0"/>
                          <a:cs typeface="Times New Roman" panose="02020603050405020304" pitchFamily="18" charset="0"/>
                        </a:rPr>
                        <a:t> mediante un collage las cosas que mas le gustan y las comparte con el resto de sus compañeros con un vocabulario fluido y con eficacia. </a:t>
                      </a:r>
                      <a:endParaRPr lang="es-ES_tradnl"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908442"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MAYDELIN GABRIELA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15 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990052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marL="0" marR="0" indent="0" algn="just" defTabSz="685800" rtl="0" eaLnBrk="1" fontAlgn="auto" latinLnBrk="0" hangingPunct="1">
                        <a:lnSpc>
                          <a:spcPct val="107000"/>
                        </a:lnSpc>
                        <a:spcBef>
                          <a:spcPts val="0"/>
                        </a:spcBef>
                        <a:spcAft>
                          <a:spcPts val="0"/>
                        </a:spcAft>
                        <a:buClrTx/>
                        <a:buSzTx/>
                        <a:buFontTx/>
                        <a:buNone/>
                        <a:tabLst/>
                        <a:defRPr/>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b="1" dirty="0" smtClean="0">
                          <a:latin typeface="Century Gothic" panose="020B0502020202020204" pitchFamily="34" charset="0"/>
                        </a:rPr>
                        <a:t> </a:t>
                      </a:r>
                      <a:r>
                        <a:rPr lang="es-ES" sz="2000" dirty="0" smtClean="0">
                          <a:latin typeface="Century Gothic" panose="020B0502020202020204" pitchFamily="34" charset="0"/>
                        </a:rPr>
                        <a:t>Expresa</a:t>
                      </a:r>
                      <a:r>
                        <a:rPr lang="es-ES" sz="2000" baseline="0" dirty="0" smtClean="0">
                          <a:latin typeface="Century Gothic" panose="020B0502020202020204" pitchFamily="34" charset="0"/>
                        </a:rPr>
                        <a:t> con eficacia sus ideas acerca de diversos temas y atiende lo que se dice en interacción con otras personas </a:t>
                      </a:r>
                      <a:endParaRPr lang="es-MX" sz="2000" b="1" dirty="0" smtClean="0">
                        <a:latin typeface="Century Gothic" panose="020B0502020202020204" pitchFamily="34" charset="0"/>
                      </a:endParaRPr>
                    </a:p>
                    <a:p>
                      <a:pPr algn="just">
                        <a:lnSpc>
                          <a:spcPct val="107000"/>
                        </a:lnSpc>
                        <a:spcAft>
                          <a:spcPts val="0"/>
                        </a:spcAft>
                      </a:pP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71640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Expresa con eficacia sus ideas acerca de algunos</a:t>
                      </a:r>
                      <a:r>
                        <a:rPr lang="es-ES" sz="2000" baseline="0" dirty="0" smtClean="0">
                          <a:latin typeface="Century Gothic" panose="020B0502020202020204" pitchFamily="34" charset="0"/>
                        </a:rPr>
                        <a:t> temas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Atiende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lo que se dice en interacción con otras personas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Arial" panose="020B0604020202020204" pitchFamily="34" charset="0"/>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Se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expresa con seguridad al hablar</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4033579578"/>
              </p:ext>
            </p:extLst>
          </p:nvPr>
        </p:nvGraphicFramePr>
        <p:xfrm>
          <a:off x="0" y="5251248"/>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b="1"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b="0" dirty="0" smtClean="0">
                          <a:effectLst/>
                          <a:latin typeface="Century Gothic" panose="020B0502020202020204" pitchFamily="34" charset="0"/>
                          <a:ea typeface="Calibri" panose="020F0502020204030204" pitchFamily="34" charset="0"/>
                          <a:cs typeface="Times New Roman" panose="02020603050405020304" pitchFamily="18" charset="0"/>
                        </a:rPr>
                        <a:t>Expresa con eficacia sus</a:t>
                      </a:r>
                      <a:r>
                        <a:rPr lang="es-MX" sz="2000" b="0" baseline="0" dirty="0" smtClean="0">
                          <a:effectLst/>
                          <a:latin typeface="Century Gothic" panose="020B0502020202020204" pitchFamily="34" charset="0"/>
                          <a:ea typeface="Calibri" panose="020F0502020204030204" pitchFamily="34" charset="0"/>
                          <a:cs typeface="Times New Roman" panose="02020603050405020304" pitchFamily="18" charset="0"/>
                        </a:rPr>
                        <a:t> gustos e interesas y muestra seguridad al expresarse con el resto de sus compañeros. </a:t>
                      </a:r>
                      <a:endParaRPr lang="es-ES_tradnl"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666388"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ARIANNA DANIELA </a:t>
            </a:r>
            <a:endPar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15 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516516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marL="0" marR="0" indent="0" algn="just" defTabSz="685800" rtl="0" eaLnBrk="1" fontAlgn="auto" latinLnBrk="0" hangingPunct="1">
                        <a:lnSpc>
                          <a:spcPct val="107000"/>
                        </a:lnSpc>
                        <a:spcBef>
                          <a:spcPts val="0"/>
                        </a:spcBef>
                        <a:spcAft>
                          <a:spcPts val="0"/>
                        </a:spcAft>
                        <a:buClrTx/>
                        <a:buSzTx/>
                        <a:buFontTx/>
                        <a:buNone/>
                        <a:tabLst/>
                        <a:defRPr/>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b="1" dirty="0" smtClean="0">
                          <a:latin typeface="Century Gothic" panose="020B0502020202020204" pitchFamily="34" charset="0"/>
                        </a:rPr>
                        <a:t> </a:t>
                      </a:r>
                      <a:r>
                        <a:rPr lang="es-ES" sz="2000" dirty="0" smtClean="0">
                          <a:latin typeface="Century Gothic" panose="020B0502020202020204" pitchFamily="34" charset="0"/>
                        </a:rPr>
                        <a:t>Expresa</a:t>
                      </a:r>
                      <a:r>
                        <a:rPr lang="es-ES" sz="2000" baseline="0" dirty="0" smtClean="0">
                          <a:latin typeface="Century Gothic" panose="020B0502020202020204" pitchFamily="34" charset="0"/>
                        </a:rPr>
                        <a:t> con eficacia sus ideas acerca de diversos temas y atiende lo que se dice en interacción con otras personas </a:t>
                      </a:r>
                      <a:endParaRPr lang="es-MX" sz="2000" b="1" dirty="0" smtClean="0">
                        <a:latin typeface="Century Gothic" panose="020B0502020202020204" pitchFamily="34" charset="0"/>
                      </a:endParaRPr>
                    </a:p>
                    <a:p>
                      <a:pPr algn="just">
                        <a:lnSpc>
                          <a:spcPct val="107000"/>
                        </a:lnSpc>
                        <a:spcAft>
                          <a:spcPts val="0"/>
                        </a:spcAft>
                      </a:pP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71640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Expresa con eficacia sus ideas acerca de algunos</a:t>
                      </a:r>
                      <a:r>
                        <a:rPr lang="es-ES" sz="2000" baseline="0" dirty="0" smtClean="0">
                          <a:latin typeface="Century Gothic" panose="020B0502020202020204" pitchFamily="34" charset="0"/>
                        </a:rPr>
                        <a:t> temas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Atiende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lo que se dice en interacción con otras personas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Arial" panose="020B0604020202020204" pitchFamily="34" charset="0"/>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Se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expresa con seguridad al hablar</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800036408"/>
              </p:ext>
            </p:extLst>
          </p:nvPr>
        </p:nvGraphicFramePr>
        <p:xfrm>
          <a:off x="0" y="5251248"/>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b="1"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b="0" dirty="0" smtClean="0">
                          <a:effectLst/>
                          <a:latin typeface="Century Gothic" panose="020B0502020202020204" pitchFamily="34" charset="0"/>
                          <a:ea typeface="Calibri" panose="020F0502020204030204" pitchFamily="34" charset="0"/>
                          <a:cs typeface="Times New Roman" panose="02020603050405020304" pitchFamily="18" charset="0"/>
                        </a:rPr>
                        <a:t>Logra expresarse con seguridad acerca de sus gustos</a:t>
                      </a:r>
                      <a:r>
                        <a:rPr lang="es-MX" sz="2000" b="0" baseline="0" dirty="0" smtClean="0">
                          <a:effectLst/>
                          <a:latin typeface="Century Gothic" panose="020B0502020202020204" pitchFamily="34" charset="0"/>
                          <a:ea typeface="Calibri" panose="020F0502020204030204" pitchFamily="34" charset="0"/>
                          <a:cs typeface="Times New Roman" panose="02020603050405020304" pitchFamily="18" charset="0"/>
                        </a:rPr>
                        <a:t> e intereses y agrega información extra a partir de lo que mas le gusta hacer. </a:t>
                      </a:r>
                      <a:endParaRPr lang="es-ES_tradnl"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84592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DALARY ALEXANDRA</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15 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61948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marL="0" marR="0" indent="0" algn="just" defTabSz="685800" rtl="0" eaLnBrk="1" fontAlgn="auto" latinLnBrk="0" hangingPunct="1">
                        <a:lnSpc>
                          <a:spcPct val="107000"/>
                        </a:lnSpc>
                        <a:spcBef>
                          <a:spcPts val="0"/>
                        </a:spcBef>
                        <a:spcAft>
                          <a:spcPts val="0"/>
                        </a:spcAft>
                        <a:buClrTx/>
                        <a:buSzTx/>
                        <a:buFontTx/>
                        <a:buNone/>
                        <a:tabLst/>
                        <a:defRPr/>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b="1" dirty="0" smtClean="0">
                          <a:latin typeface="Century Gothic" panose="020B0502020202020204" pitchFamily="34" charset="0"/>
                        </a:rPr>
                        <a:t> </a:t>
                      </a:r>
                      <a:r>
                        <a:rPr lang="es-ES" sz="2000" dirty="0" smtClean="0">
                          <a:latin typeface="Century Gothic" panose="020B0502020202020204" pitchFamily="34" charset="0"/>
                        </a:rPr>
                        <a:t>Expresa</a:t>
                      </a:r>
                      <a:r>
                        <a:rPr lang="es-ES" sz="2000" baseline="0" dirty="0" smtClean="0">
                          <a:latin typeface="Century Gothic" panose="020B0502020202020204" pitchFamily="34" charset="0"/>
                        </a:rPr>
                        <a:t> con eficacia sus ideas acerca de diversos temas y atiende lo que se dice en interacción con otras personas </a:t>
                      </a:r>
                      <a:endParaRPr lang="es-MX" sz="2000" b="1" dirty="0" smtClean="0">
                        <a:latin typeface="Century Gothic" panose="020B0502020202020204" pitchFamily="34" charset="0"/>
                      </a:endParaRPr>
                    </a:p>
                    <a:p>
                      <a:pPr algn="just">
                        <a:lnSpc>
                          <a:spcPct val="107000"/>
                        </a:lnSpc>
                        <a:spcAft>
                          <a:spcPts val="0"/>
                        </a:spcAft>
                      </a:pP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71640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Expresa con eficacia sus ideas acerca de algunos</a:t>
                      </a:r>
                      <a:r>
                        <a:rPr lang="es-ES" sz="2000" baseline="0" dirty="0" smtClean="0">
                          <a:latin typeface="Century Gothic" panose="020B0502020202020204" pitchFamily="34" charset="0"/>
                        </a:rPr>
                        <a:t> temas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Atiende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lo que se dice en interacción con otras personas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Arial" panose="020B0604020202020204" pitchFamily="34" charset="0"/>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Se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expresa con seguridad al hablar</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009699848"/>
              </p:ext>
            </p:extLst>
          </p:nvPr>
        </p:nvGraphicFramePr>
        <p:xfrm>
          <a:off x="0" y="5251248"/>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b="1"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b="0" dirty="0" smtClean="0">
                          <a:effectLst/>
                          <a:latin typeface="Century Gothic" panose="020B0502020202020204" pitchFamily="34" charset="0"/>
                          <a:ea typeface="Calibri" panose="020F0502020204030204" pitchFamily="34" charset="0"/>
                          <a:cs typeface="Times New Roman" panose="02020603050405020304" pitchFamily="18" charset="0"/>
                        </a:rPr>
                        <a:t>A</a:t>
                      </a:r>
                      <a:r>
                        <a:rPr lang="es-MX" sz="2000" b="0" baseline="0" dirty="0" smtClean="0">
                          <a:effectLst/>
                          <a:latin typeface="Century Gothic" panose="020B0502020202020204" pitchFamily="34" charset="0"/>
                          <a:ea typeface="Calibri" panose="020F0502020204030204" pitchFamily="34" charset="0"/>
                          <a:cs typeface="Times New Roman" panose="02020603050405020304" pitchFamily="18" charset="0"/>
                        </a:rPr>
                        <a:t> través de un collage logra expresar sus gustos al resto de sus compañeros y lo hace sin ayuda. </a:t>
                      </a:r>
                      <a:endParaRPr lang="es-ES_tradnl"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155031"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FERNANDA </a:t>
            </a:r>
            <a:endPar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15 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619021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marL="0" marR="0" indent="0" algn="just" defTabSz="685800" rtl="0" eaLnBrk="1" fontAlgn="auto" latinLnBrk="0" hangingPunct="1">
                        <a:lnSpc>
                          <a:spcPct val="107000"/>
                        </a:lnSpc>
                        <a:spcBef>
                          <a:spcPts val="0"/>
                        </a:spcBef>
                        <a:spcAft>
                          <a:spcPts val="0"/>
                        </a:spcAft>
                        <a:buClrTx/>
                        <a:buSzTx/>
                        <a:buFontTx/>
                        <a:buNone/>
                        <a:tabLst/>
                        <a:defRPr/>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b="1" dirty="0" smtClean="0">
                          <a:latin typeface="Century Gothic" panose="020B0502020202020204" pitchFamily="34" charset="0"/>
                        </a:rPr>
                        <a:t> </a:t>
                      </a:r>
                      <a:r>
                        <a:rPr lang="es-ES" sz="2000" dirty="0" smtClean="0">
                          <a:latin typeface="Century Gothic" panose="020B0502020202020204" pitchFamily="34" charset="0"/>
                        </a:rPr>
                        <a:t>Expresa</a:t>
                      </a:r>
                      <a:r>
                        <a:rPr lang="es-ES" sz="2000" baseline="0" dirty="0" smtClean="0">
                          <a:latin typeface="Century Gothic" panose="020B0502020202020204" pitchFamily="34" charset="0"/>
                        </a:rPr>
                        <a:t> con eficacia sus ideas acerca de diversos temas y atiende lo que se dice en interacción con otras personas </a:t>
                      </a:r>
                      <a:endParaRPr lang="es-MX" sz="2000" b="1" dirty="0" smtClean="0">
                        <a:latin typeface="Century Gothic" panose="020B0502020202020204" pitchFamily="34" charset="0"/>
                      </a:endParaRPr>
                    </a:p>
                    <a:p>
                      <a:pPr algn="just">
                        <a:lnSpc>
                          <a:spcPct val="107000"/>
                        </a:lnSpc>
                        <a:spcAft>
                          <a:spcPts val="0"/>
                        </a:spcAft>
                      </a:pP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14283" y="271640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20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smtClean="0">
                          <a:latin typeface="Century Gothic" panose="020B0502020202020204" pitchFamily="34" charset="0"/>
                        </a:rPr>
                        <a:t>Expresa con eficacia sus ideas acerca de algunos</a:t>
                      </a:r>
                      <a:r>
                        <a:rPr lang="es-ES" sz="2000" baseline="0" dirty="0" smtClean="0">
                          <a:latin typeface="Century Gothic" panose="020B0502020202020204" pitchFamily="34" charset="0"/>
                        </a:rPr>
                        <a:t> temas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Atiende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lo que se dice en interacción con otras personas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Arial" panose="020B0604020202020204" pitchFamily="34" charset="0"/>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Se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expresa con seguridad al hablar</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1965810429"/>
              </p:ext>
            </p:extLst>
          </p:nvPr>
        </p:nvGraphicFramePr>
        <p:xfrm>
          <a:off x="0" y="5251248"/>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b="1"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b="0" dirty="0" smtClean="0">
                          <a:effectLst/>
                          <a:latin typeface="Century Gothic" panose="020B0502020202020204" pitchFamily="34" charset="0"/>
                          <a:ea typeface="Calibri" panose="020F0502020204030204" pitchFamily="34" charset="0"/>
                          <a:cs typeface="Times New Roman" panose="02020603050405020304" pitchFamily="18" charset="0"/>
                        </a:rPr>
                        <a:t>Muestra dificultad para expresar sus gustos</a:t>
                      </a:r>
                      <a:r>
                        <a:rPr lang="es-MX" sz="2000" b="0" baseline="0" dirty="0" smtClean="0">
                          <a:effectLst/>
                          <a:latin typeface="Century Gothic" panose="020B0502020202020204" pitchFamily="34" charset="0"/>
                          <a:ea typeface="Calibri" panose="020F0502020204030204" pitchFamily="34" charset="0"/>
                          <a:cs typeface="Times New Roman" panose="02020603050405020304" pitchFamily="18" charset="0"/>
                        </a:rPr>
                        <a:t> e intereses, identifica sus ideas y lo que quiere decir sin embargo requiere apoyo para poder expresarse. </a:t>
                      </a:r>
                      <a:endParaRPr lang="es-ES_tradnl"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42433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ALAN LEONARDO</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15 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363591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s://i.pinimg.com/564x/31/7e/6f/317e6f40c6cfaf06ad7b81beb13c4b8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1295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44586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4045861929"/>
              </p:ext>
            </p:extLst>
          </p:nvPr>
        </p:nvGraphicFramePr>
        <p:xfrm>
          <a:off x="0" y="984885"/>
          <a:ext cx="6858000" cy="1135634"/>
        </p:xfrm>
        <a:graphic>
          <a:graphicData uri="http://schemas.openxmlformats.org/drawingml/2006/table">
            <a:tbl>
              <a:tblPr firstRow="1" firstCol="1" bandRow="1"/>
              <a:tblGrid>
                <a:gridCol w="6858000">
                  <a:extLst>
                    <a:ext uri="{9D8B030D-6E8A-4147-A177-3AD203B41FA5}">
                      <a16:colId xmlns:a16="http://schemas.microsoft.com/office/drawing/2014/main" val="2355308061"/>
                    </a:ext>
                  </a:extLst>
                </a:gridCol>
              </a:tblGrid>
              <a:tr h="161290">
                <a:tc>
                  <a:txBody>
                    <a:bodyPr/>
                    <a:lstStyle/>
                    <a:p>
                      <a:pPr algn="just">
                        <a:lnSpc>
                          <a:spcPct val="107000"/>
                        </a:lnSpc>
                        <a:spcAft>
                          <a:spcPts val="0"/>
                        </a:spcAft>
                      </a:pPr>
                      <a:r>
                        <a:rPr lang="es-MX" sz="18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extLst>
                  <a:ext uri="{0D108BD9-81ED-4DB2-BD59-A6C34878D82A}">
                    <a16:rowId xmlns:a16="http://schemas.microsoft.com/office/drawing/2014/main" val="488064713"/>
                  </a:ext>
                </a:extLst>
              </a:tr>
              <a:tr h="493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18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1800" b="0" dirty="0" smtClean="0">
                          <a:latin typeface="Century Gothic" panose="020B0502020202020204" pitchFamily="34" charset="0"/>
                        </a:rPr>
                        <a:t>Re</a:t>
                      </a:r>
                      <a:r>
                        <a:rPr lang="es-ES" sz="1800" dirty="0" smtClean="0">
                          <a:latin typeface="Century Gothic" panose="020B0502020202020204" pitchFamily="34" charset="0"/>
                        </a:rPr>
                        <a:t>produce modelos con formas, figuras y cuerpos geométricos.</a:t>
                      </a:r>
                      <a:endParaRPr lang="es-MX" sz="1800" b="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853853"/>
                  </a:ext>
                </a:extLst>
              </a:tr>
            </a:tbl>
          </a:graphicData>
        </a:graphic>
      </p:graphicFrame>
      <p:graphicFrame>
        <p:nvGraphicFramePr>
          <p:cNvPr id="3" name="Tabla 2"/>
          <p:cNvGraphicFramePr>
            <a:graphicFrameLocks noGrp="1"/>
          </p:cNvGraphicFramePr>
          <p:nvPr>
            <p:extLst>
              <p:ext uri="{D42A27DB-BD31-4B8C-83A1-F6EECF244321}">
                <p14:modId xmlns:p14="http://schemas.microsoft.com/office/powerpoint/2010/main" val="3553281118"/>
              </p:ext>
            </p:extLst>
          </p:nvPr>
        </p:nvGraphicFramePr>
        <p:xfrm>
          <a:off x="-1" y="2120519"/>
          <a:ext cx="6858000" cy="2071693"/>
        </p:xfrm>
        <a:graphic>
          <a:graphicData uri="http://schemas.openxmlformats.org/drawingml/2006/table">
            <a:tbl>
              <a:tblPr firstRow="1" firstCol="1" bandRow="1"/>
              <a:tblGrid>
                <a:gridCol w="6858000">
                  <a:extLst>
                    <a:ext uri="{9D8B030D-6E8A-4147-A177-3AD203B41FA5}">
                      <a16:colId xmlns:a16="http://schemas.microsoft.com/office/drawing/2014/main" val="439113839"/>
                    </a:ext>
                  </a:extLst>
                </a:gridCol>
              </a:tblGrid>
              <a:tr h="296940">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18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152237"/>
                  </a:ext>
                </a:extLst>
              </a:tr>
              <a:tr h="296940">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identificar </a:t>
                      </a: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as figuras geométricas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1150870"/>
                  </a:ext>
                </a:extLst>
              </a:tr>
              <a:tr h="593879">
                <a:tc>
                  <a:txBody>
                    <a:bodyPr/>
                    <a:lstStyle/>
                    <a:p>
                      <a:pPr marL="342900" lvl="0" indent="-342900" algn="just">
                        <a:lnSpc>
                          <a:spcPct val="107000"/>
                        </a:lnSpc>
                        <a:spcAft>
                          <a:spcPts val="0"/>
                        </a:spcAft>
                        <a:buFont typeface="Symbol" panose="05050102010706020507" pitchFamily="18" charset="2"/>
                        <a:buChar char=""/>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Menciona las características de las figuras geométricas que</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conoce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3820245"/>
                  </a:ext>
                </a:extLst>
              </a:tr>
              <a:tr h="578753">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seguir instrucciones para reproducir cuerpos geométricos.</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5278578"/>
                  </a:ext>
                </a:extLst>
              </a:tr>
              <a:tr h="296940">
                <a:tc>
                  <a:txBody>
                    <a:bodyPr/>
                    <a:lstStyle/>
                    <a:p>
                      <a:pPr marL="0" lvl="0" indent="0" algn="just">
                        <a:lnSpc>
                          <a:spcPct val="107000"/>
                        </a:lnSpc>
                        <a:spcAft>
                          <a:spcPts val="0"/>
                        </a:spcAft>
                        <a:buFont typeface="Symbol" panose="05050102010706020507" pitchFamily="18" charset="2"/>
                        <a:buNone/>
                      </a:pPr>
                      <a:endParaRPr lang="es-ES_trad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001456"/>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1573123530"/>
              </p:ext>
            </p:extLst>
          </p:nvPr>
        </p:nvGraphicFramePr>
        <p:xfrm>
          <a:off x="-1" y="4319949"/>
          <a:ext cx="6858001" cy="1999312"/>
        </p:xfrm>
        <a:graphic>
          <a:graphicData uri="http://schemas.openxmlformats.org/drawingml/2006/table">
            <a:tbl>
              <a:tblPr firstRow="1" firstCol="1" bandRow="1"/>
              <a:tblGrid>
                <a:gridCol w="6858001">
                  <a:extLst>
                    <a:ext uri="{9D8B030D-6E8A-4147-A177-3AD203B41FA5}">
                      <a16:colId xmlns:a16="http://schemas.microsoft.com/office/drawing/2014/main" val="2652622923"/>
                    </a:ext>
                  </a:extLst>
                </a:gridCol>
              </a:tblGrid>
              <a:tr h="1999312">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identificar de 2 a 3 figuras geométricas con ayuda. Muestra dificultad para reconocer las características de cada una.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792096"/>
                  </a:ext>
                </a:extLst>
              </a:tr>
            </a:tbl>
          </a:graphicData>
        </a:graphic>
      </p:graphicFrame>
      <p:sp>
        <p:nvSpPr>
          <p:cNvPr id="5" name="Rectangle 1"/>
          <p:cNvSpPr>
            <a:spLocks noChangeArrowheads="1"/>
          </p:cNvSpPr>
          <p:nvPr/>
        </p:nvSpPr>
        <p:spPr bwMode="auto">
          <a:xfrm>
            <a:off x="0" y="0"/>
            <a:ext cx="497123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EUNICE JETZIBA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16 DE MARZO</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828285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0" y="984885"/>
          <a:ext cx="6858000" cy="1135634"/>
        </p:xfrm>
        <a:graphic>
          <a:graphicData uri="http://schemas.openxmlformats.org/drawingml/2006/table">
            <a:tbl>
              <a:tblPr firstRow="1" firstCol="1" bandRow="1"/>
              <a:tblGrid>
                <a:gridCol w="6858000">
                  <a:extLst>
                    <a:ext uri="{9D8B030D-6E8A-4147-A177-3AD203B41FA5}">
                      <a16:colId xmlns:a16="http://schemas.microsoft.com/office/drawing/2014/main" val="2355308061"/>
                    </a:ext>
                  </a:extLst>
                </a:gridCol>
              </a:tblGrid>
              <a:tr h="161290">
                <a:tc>
                  <a:txBody>
                    <a:bodyPr/>
                    <a:lstStyle/>
                    <a:p>
                      <a:pPr algn="just">
                        <a:lnSpc>
                          <a:spcPct val="107000"/>
                        </a:lnSpc>
                        <a:spcAft>
                          <a:spcPts val="0"/>
                        </a:spcAft>
                      </a:pPr>
                      <a:r>
                        <a:rPr lang="es-MX" sz="18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extLst>
                  <a:ext uri="{0D108BD9-81ED-4DB2-BD59-A6C34878D82A}">
                    <a16:rowId xmlns:a16="http://schemas.microsoft.com/office/drawing/2014/main" val="488064713"/>
                  </a:ext>
                </a:extLst>
              </a:tr>
              <a:tr h="493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18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1800" b="0" dirty="0" smtClean="0">
                          <a:latin typeface="Century Gothic" panose="020B0502020202020204" pitchFamily="34" charset="0"/>
                        </a:rPr>
                        <a:t>Re</a:t>
                      </a:r>
                      <a:r>
                        <a:rPr lang="es-ES" sz="1800" dirty="0" smtClean="0">
                          <a:latin typeface="Century Gothic" panose="020B0502020202020204" pitchFamily="34" charset="0"/>
                        </a:rPr>
                        <a:t>produce modelos con formas, figuras y cuerpos geométricos.</a:t>
                      </a:r>
                      <a:endParaRPr lang="es-MX" sz="1800" b="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853853"/>
                  </a:ext>
                </a:extLst>
              </a:tr>
            </a:tbl>
          </a:graphicData>
        </a:graphic>
      </p:graphicFrame>
      <p:graphicFrame>
        <p:nvGraphicFramePr>
          <p:cNvPr id="3" name="Tabla 2"/>
          <p:cNvGraphicFramePr>
            <a:graphicFrameLocks noGrp="1"/>
          </p:cNvGraphicFramePr>
          <p:nvPr/>
        </p:nvGraphicFramePr>
        <p:xfrm>
          <a:off x="-1" y="2120519"/>
          <a:ext cx="6858000" cy="2071693"/>
        </p:xfrm>
        <a:graphic>
          <a:graphicData uri="http://schemas.openxmlformats.org/drawingml/2006/table">
            <a:tbl>
              <a:tblPr firstRow="1" firstCol="1" bandRow="1"/>
              <a:tblGrid>
                <a:gridCol w="6858000">
                  <a:extLst>
                    <a:ext uri="{9D8B030D-6E8A-4147-A177-3AD203B41FA5}">
                      <a16:colId xmlns:a16="http://schemas.microsoft.com/office/drawing/2014/main" val="439113839"/>
                    </a:ext>
                  </a:extLst>
                </a:gridCol>
              </a:tblGrid>
              <a:tr h="296940">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18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152237"/>
                  </a:ext>
                </a:extLst>
              </a:tr>
              <a:tr h="296940">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identificar </a:t>
                      </a: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as figuras geométricas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1150870"/>
                  </a:ext>
                </a:extLst>
              </a:tr>
              <a:tr h="593879">
                <a:tc>
                  <a:txBody>
                    <a:bodyPr/>
                    <a:lstStyle/>
                    <a:p>
                      <a:pPr marL="342900" lvl="0" indent="-342900" algn="just">
                        <a:lnSpc>
                          <a:spcPct val="107000"/>
                        </a:lnSpc>
                        <a:spcAft>
                          <a:spcPts val="0"/>
                        </a:spcAft>
                        <a:buFont typeface="Symbol" panose="05050102010706020507" pitchFamily="18" charset="2"/>
                        <a:buChar char=""/>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Menciona las características de las figuras geométricas que</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conoce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3820245"/>
                  </a:ext>
                </a:extLst>
              </a:tr>
              <a:tr h="578753">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seguir instrucciones para reproducir cuerpos geométricos.</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5278578"/>
                  </a:ext>
                </a:extLst>
              </a:tr>
              <a:tr h="296940">
                <a:tc>
                  <a:txBody>
                    <a:bodyPr/>
                    <a:lstStyle/>
                    <a:p>
                      <a:pPr marL="0" lvl="0" indent="0" algn="just">
                        <a:lnSpc>
                          <a:spcPct val="107000"/>
                        </a:lnSpc>
                        <a:spcAft>
                          <a:spcPts val="0"/>
                        </a:spcAft>
                        <a:buFont typeface="Symbol" panose="05050102010706020507" pitchFamily="18" charset="2"/>
                        <a:buNone/>
                      </a:pPr>
                      <a:endParaRPr lang="es-ES_trad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001456"/>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771566965"/>
              </p:ext>
            </p:extLst>
          </p:nvPr>
        </p:nvGraphicFramePr>
        <p:xfrm>
          <a:off x="-1" y="4319949"/>
          <a:ext cx="6858001" cy="1999312"/>
        </p:xfrm>
        <a:graphic>
          <a:graphicData uri="http://schemas.openxmlformats.org/drawingml/2006/table">
            <a:tbl>
              <a:tblPr firstRow="1" firstCol="1" bandRow="1"/>
              <a:tblGrid>
                <a:gridCol w="6858001">
                  <a:extLst>
                    <a:ext uri="{9D8B030D-6E8A-4147-A177-3AD203B41FA5}">
                      <a16:colId xmlns:a16="http://schemas.microsoft.com/office/drawing/2014/main" val="2652622923"/>
                    </a:ext>
                  </a:extLst>
                </a:gridCol>
              </a:tblGrid>
              <a:tr h="1999312">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identificar la mayoría de las figuras geométricas y puede diferenciar cuales son las características de cada una. </a:t>
                      </a:r>
                    </a:p>
                    <a:p>
                      <a:pPr algn="just">
                        <a:lnSpc>
                          <a:spcPct val="107000"/>
                        </a:lnSpc>
                        <a:spcAft>
                          <a:spcPts val="0"/>
                        </a:spcAft>
                      </a:pP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Sigue instrucciones para poder reproducir cuerpos geométricos durante la clase virtual.</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792096"/>
                  </a:ext>
                </a:extLst>
              </a:tr>
            </a:tbl>
          </a:graphicData>
        </a:graphic>
      </p:graphicFrame>
      <p:sp>
        <p:nvSpPr>
          <p:cNvPr id="5" name="Rectangle 1"/>
          <p:cNvSpPr>
            <a:spLocks noChangeArrowheads="1"/>
          </p:cNvSpPr>
          <p:nvPr/>
        </p:nvSpPr>
        <p:spPr bwMode="auto">
          <a:xfrm>
            <a:off x="0" y="0"/>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SAMANTA</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RAMIREZ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16 DE MARZO</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89316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s://i.pinimg.com/564x/06/5d/b2/065db2a8034a4d0bf3b3096c59539b7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6858000" cy="914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25576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0" y="984885"/>
          <a:ext cx="6858000" cy="1135634"/>
        </p:xfrm>
        <a:graphic>
          <a:graphicData uri="http://schemas.openxmlformats.org/drawingml/2006/table">
            <a:tbl>
              <a:tblPr firstRow="1" firstCol="1" bandRow="1"/>
              <a:tblGrid>
                <a:gridCol w="6858000">
                  <a:extLst>
                    <a:ext uri="{9D8B030D-6E8A-4147-A177-3AD203B41FA5}">
                      <a16:colId xmlns:a16="http://schemas.microsoft.com/office/drawing/2014/main" val="2355308061"/>
                    </a:ext>
                  </a:extLst>
                </a:gridCol>
              </a:tblGrid>
              <a:tr h="161290">
                <a:tc>
                  <a:txBody>
                    <a:bodyPr/>
                    <a:lstStyle/>
                    <a:p>
                      <a:pPr algn="just">
                        <a:lnSpc>
                          <a:spcPct val="107000"/>
                        </a:lnSpc>
                        <a:spcAft>
                          <a:spcPts val="0"/>
                        </a:spcAft>
                      </a:pPr>
                      <a:r>
                        <a:rPr lang="es-MX" sz="18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extLst>
                  <a:ext uri="{0D108BD9-81ED-4DB2-BD59-A6C34878D82A}">
                    <a16:rowId xmlns:a16="http://schemas.microsoft.com/office/drawing/2014/main" val="488064713"/>
                  </a:ext>
                </a:extLst>
              </a:tr>
              <a:tr h="493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18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1800" b="0" dirty="0" smtClean="0">
                          <a:latin typeface="Century Gothic" panose="020B0502020202020204" pitchFamily="34" charset="0"/>
                        </a:rPr>
                        <a:t>Re</a:t>
                      </a:r>
                      <a:r>
                        <a:rPr lang="es-ES" sz="1800" dirty="0" smtClean="0">
                          <a:latin typeface="Century Gothic" panose="020B0502020202020204" pitchFamily="34" charset="0"/>
                        </a:rPr>
                        <a:t>produce modelos con formas, figuras y cuerpos geométricos.</a:t>
                      </a:r>
                      <a:endParaRPr lang="es-MX" sz="1800" b="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853853"/>
                  </a:ext>
                </a:extLst>
              </a:tr>
            </a:tbl>
          </a:graphicData>
        </a:graphic>
      </p:graphicFrame>
      <p:graphicFrame>
        <p:nvGraphicFramePr>
          <p:cNvPr id="3" name="Tabla 2"/>
          <p:cNvGraphicFramePr>
            <a:graphicFrameLocks noGrp="1"/>
          </p:cNvGraphicFramePr>
          <p:nvPr/>
        </p:nvGraphicFramePr>
        <p:xfrm>
          <a:off x="-1" y="2120519"/>
          <a:ext cx="6858000" cy="2071693"/>
        </p:xfrm>
        <a:graphic>
          <a:graphicData uri="http://schemas.openxmlformats.org/drawingml/2006/table">
            <a:tbl>
              <a:tblPr firstRow="1" firstCol="1" bandRow="1"/>
              <a:tblGrid>
                <a:gridCol w="6858000">
                  <a:extLst>
                    <a:ext uri="{9D8B030D-6E8A-4147-A177-3AD203B41FA5}">
                      <a16:colId xmlns:a16="http://schemas.microsoft.com/office/drawing/2014/main" val="439113839"/>
                    </a:ext>
                  </a:extLst>
                </a:gridCol>
              </a:tblGrid>
              <a:tr h="296940">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18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152237"/>
                  </a:ext>
                </a:extLst>
              </a:tr>
              <a:tr h="296940">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identificar </a:t>
                      </a: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as figuras geométricas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1150870"/>
                  </a:ext>
                </a:extLst>
              </a:tr>
              <a:tr h="593879">
                <a:tc>
                  <a:txBody>
                    <a:bodyPr/>
                    <a:lstStyle/>
                    <a:p>
                      <a:pPr marL="342900" lvl="0" indent="-342900" algn="just">
                        <a:lnSpc>
                          <a:spcPct val="107000"/>
                        </a:lnSpc>
                        <a:spcAft>
                          <a:spcPts val="0"/>
                        </a:spcAft>
                        <a:buFont typeface="Symbol" panose="05050102010706020507" pitchFamily="18" charset="2"/>
                        <a:buChar char=""/>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Menciona las características de las figuras geométricas que</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conoce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3820245"/>
                  </a:ext>
                </a:extLst>
              </a:tr>
              <a:tr h="578753">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seguir instrucciones para reproducir cuerpos geométricos.</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5278578"/>
                  </a:ext>
                </a:extLst>
              </a:tr>
              <a:tr h="296940">
                <a:tc>
                  <a:txBody>
                    <a:bodyPr/>
                    <a:lstStyle/>
                    <a:p>
                      <a:pPr marL="0" lvl="0" indent="0" algn="just">
                        <a:lnSpc>
                          <a:spcPct val="107000"/>
                        </a:lnSpc>
                        <a:spcAft>
                          <a:spcPts val="0"/>
                        </a:spcAft>
                        <a:buFont typeface="Symbol" panose="05050102010706020507" pitchFamily="18" charset="2"/>
                        <a:buNone/>
                      </a:pPr>
                      <a:endParaRPr lang="es-ES_trad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001456"/>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2466116268"/>
              </p:ext>
            </p:extLst>
          </p:nvPr>
        </p:nvGraphicFramePr>
        <p:xfrm>
          <a:off x="-1" y="4319949"/>
          <a:ext cx="6858001" cy="1999312"/>
        </p:xfrm>
        <a:graphic>
          <a:graphicData uri="http://schemas.openxmlformats.org/drawingml/2006/table">
            <a:tbl>
              <a:tblPr firstRow="1" firstCol="1" bandRow="1"/>
              <a:tblGrid>
                <a:gridCol w="6858001">
                  <a:extLst>
                    <a:ext uri="{9D8B030D-6E8A-4147-A177-3AD203B41FA5}">
                      <a16:colId xmlns:a16="http://schemas.microsoft.com/office/drawing/2014/main" val="2652622923"/>
                    </a:ext>
                  </a:extLst>
                </a:gridCol>
              </a:tblGrid>
              <a:tr h="1999312">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mencionar las diferencias entre el cuadrado y el rectángulo mencionando que el cuadrado tiene lados iguales y el rectángulo dos lados largos y dos lados cortos.</a:t>
                      </a:r>
                    </a:p>
                    <a:p>
                      <a:pPr algn="just">
                        <a:lnSpc>
                          <a:spcPct val="107000"/>
                        </a:lnSpc>
                        <a:spcAft>
                          <a:spcPts val="0"/>
                        </a:spcAft>
                      </a:pP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Reproduce sin apoyo el cuerpo geométrico de una estrella.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792096"/>
                  </a:ext>
                </a:extLst>
              </a:tr>
            </a:tbl>
          </a:graphicData>
        </a:graphic>
      </p:graphicFrame>
      <p:sp>
        <p:nvSpPr>
          <p:cNvPr id="5" name="Rectangle 1"/>
          <p:cNvSpPr>
            <a:spLocks noChangeArrowheads="1"/>
          </p:cNvSpPr>
          <p:nvPr/>
        </p:nvSpPr>
        <p:spPr bwMode="auto">
          <a:xfrm>
            <a:off x="0" y="0"/>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ANGEL OIRAM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16 DE MARZO</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535047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0" y="984885"/>
          <a:ext cx="6858000" cy="1135634"/>
        </p:xfrm>
        <a:graphic>
          <a:graphicData uri="http://schemas.openxmlformats.org/drawingml/2006/table">
            <a:tbl>
              <a:tblPr firstRow="1" firstCol="1" bandRow="1"/>
              <a:tblGrid>
                <a:gridCol w="6858000">
                  <a:extLst>
                    <a:ext uri="{9D8B030D-6E8A-4147-A177-3AD203B41FA5}">
                      <a16:colId xmlns:a16="http://schemas.microsoft.com/office/drawing/2014/main" val="2355308061"/>
                    </a:ext>
                  </a:extLst>
                </a:gridCol>
              </a:tblGrid>
              <a:tr h="161290">
                <a:tc>
                  <a:txBody>
                    <a:bodyPr/>
                    <a:lstStyle/>
                    <a:p>
                      <a:pPr algn="just">
                        <a:lnSpc>
                          <a:spcPct val="107000"/>
                        </a:lnSpc>
                        <a:spcAft>
                          <a:spcPts val="0"/>
                        </a:spcAft>
                      </a:pPr>
                      <a:r>
                        <a:rPr lang="es-MX" sz="18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extLst>
                  <a:ext uri="{0D108BD9-81ED-4DB2-BD59-A6C34878D82A}">
                    <a16:rowId xmlns:a16="http://schemas.microsoft.com/office/drawing/2014/main" val="488064713"/>
                  </a:ext>
                </a:extLst>
              </a:tr>
              <a:tr h="493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18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1800" b="0" dirty="0" smtClean="0">
                          <a:latin typeface="Century Gothic" panose="020B0502020202020204" pitchFamily="34" charset="0"/>
                        </a:rPr>
                        <a:t>Re</a:t>
                      </a:r>
                      <a:r>
                        <a:rPr lang="es-ES" sz="1800" dirty="0" smtClean="0">
                          <a:latin typeface="Century Gothic" panose="020B0502020202020204" pitchFamily="34" charset="0"/>
                        </a:rPr>
                        <a:t>produce modelos con formas, figuras y cuerpos geométricos.</a:t>
                      </a:r>
                      <a:endParaRPr lang="es-MX" sz="1800" b="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853853"/>
                  </a:ext>
                </a:extLst>
              </a:tr>
            </a:tbl>
          </a:graphicData>
        </a:graphic>
      </p:graphicFrame>
      <p:graphicFrame>
        <p:nvGraphicFramePr>
          <p:cNvPr id="3" name="Tabla 2"/>
          <p:cNvGraphicFramePr>
            <a:graphicFrameLocks noGrp="1"/>
          </p:cNvGraphicFramePr>
          <p:nvPr/>
        </p:nvGraphicFramePr>
        <p:xfrm>
          <a:off x="-1" y="2120519"/>
          <a:ext cx="6858000" cy="2071693"/>
        </p:xfrm>
        <a:graphic>
          <a:graphicData uri="http://schemas.openxmlformats.org/drawingml/2006/table">
            <a:tbl>
              <a:tblPr firstRow="1" firstCol="1" bandRow="1"/>
              <a:tblGrid>
                <a:gridCol w="6858000">
                  <a:extLst>
                    <a:ext uri="{9D8B030D-6E8A-4147-A177-3AD203B41FA5}">
                      <a16:colId xmlns:a16="http://schemas.microsoft.com/office/drawing/2014/main" val="439113839"/>
                    </a:ext>
                  </a:extLst>
                </a:gridCol>
              </a:tblGrid>
              <a:tr h="296940">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18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152237"/>
                  </a:ext>
                </a:extLst>
              </a:tr>
              <a:tr h="296940">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identificar </a:t>
                      </a: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as figuras geométricas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1150870"/>
                  </a:ext>
                </a:extLst>
              </a:tr>
              <a:tr h="593879">
                <a:tc>
                  <a:txBody>
                    <a:bodyPr/>
                    <a:lstStyle/>
                    <a:p>
                      <a:pPr marL="342900" lvl="0" indent="-342900" algn="just">
                        <a:lnSpc>
                          <a:spcPct val="107000"/>
                        </a:lnSpc>
                        <a:spcAft>
                          <a:spcPts val="0"/>
                        </a:spcAft>
                        <a:buFont typeface="Symbol" panose="05050102010706020507" pitchFamily="18" charset="2"/>
                        <a:buChar char=""/>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Menciona las características de las figuras geométricas que</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conoce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3820245"/>
                  </a:ext>
                </a:extLst>
              </a:tr>
              <a:tr h="578753">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seguir instrucciones para reproducir cuerpos geométricos.</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5278578"/>
                  </a:ext>
                </a:extLst>
              </a:tr>
              <a:tr h="296940">
                <a:tc>
                  <a:txBody>
                    <a:bodyPr/>
                    <a:lstStyle/>
                    <a:p>
                      <a:pPr marL="0" lvl="0" indent="0" algn="just">
                        <a:lnSpc>
                          <a:spcPct val="107000"/>
                        </a:lnSpc>
                        <a:spcAft>
                          <a:spcPts val="0"/>
                        </a:spcAft>
                        <a:buFont typeface="Symbol" panose="05050102010706020507" pitchFamily="18" charset="2"/>
                        <a:buNone/>
                      </a:pPr>
                      <a:endParaRPr lang="es-ES_trad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001456"/>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473933252"/>
              </p:ext>
            </p:extLst>
          </p:nvPr>
        </p:nvGraphicFramePr>
        <p:xfrm>
          <a:off x="-1" y="4319949"/>
          <a:ext cx="6858001" cy="1999312"/>
        </p:xfrm>
        <a:graphic>
          <a:graphicData uri="http://schemas.openxmlformats.org/drawingml/2006/table">
            <a:tbl>
              <a:tblPr firstRow="1" firstCol="1" bandRow="1"/>
              <a:tblGrid>
                <a:gridCol w="6858001">
                  <a:extLst>
                    <a:ext uri="{9D8B030D-6E8A-4147-A177-3AD203B41FA5}">
                      <a16:colId xmlns:a16="http://schemas.microsoft.com/office/drawing/2014/main" val="2652622923"/>
                    </a:ext>
                  </a:extLst>
                </a:gridCol>
              </a:tblGrid>
              <a:tr h="1999312">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Logra</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identificar el nombre de las figuras geométricas.</a:t>
                      </a:r>
                    </a:p>
                    <a:p>
                      <a:pPr algn="just">
                        <a:lnSpc>
                          <a:spcPct val="107000"/>
                        </a:lnSpc>
                        <a:spcAft>
                          <a:spcPts val="0"/>
                        </a:spcAft>
                      </a:pP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Menciona que el circulo y el ovalo no tienen lados como el resto de las figuras geométricas. </a:t>
                      </a:r>
                    </a:p>
                    <a:p>
                      <a:pPr algn="just">
                        <a:lnSpc>
                          <a:spcPct val="107000"/>
                        </a:lnSpc>
                        <a:spcAft>
                          <a:spcPts val="0"/>
                        </a:spcAft>
                      </a:pP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Manipula el material concreto para seguir instrucciones y reproducir figuras.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792096"/>
                  </a:ext>
                </a:extLst>
              </a:tr>
            </a:tbl>
          </a:graphicData>
        </a:graphic>
      </p:graphicFrame>
      <p:sp>
        <p:nvSpPr>
          <p:cNvPr id="5" name="Rectangle 1"/>
          <p:cNvSpPr>
            <a:spLocks noChangeArrowheads="1"/>
          </p:cNvSpPr>
          <p:nvPr/>
        </p:nvSpPr>
        <p:spPr bwMode="auto">
          <a:xfrm>
            <a:off x="0" y="0"/>
            <a:ext cx="572464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DALARY</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ALEXANDRA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16 DE MARZO</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341224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0" y="984885"/>
          <a:ext cx="6858000" cy="1135634"/>
        </p:xfrm>
        <a:graphic>
          <a:graphicData uri="http://schemas.openxmlformats.org/drawingml/2006/table">
            <a:tbl>
              <a:tblPr firstRow="1" firstCol="1" bandRow="1"/>
              <a:tblGrid>
                <a:gridCol w="6858000">
                  <a:extLst>
                    <a:ext uri="{9D8B030D-6E8A-4147-A177-3AD203B41FA5}">
                      <a16:colId xmlns:a16="http://schemas.microsoft.com/office/drawing/2014/main" val="2355308061"/>
                    </a:ext>
                  </a:extLst>
                </a:gridCol>
              </a:tblGrid>
              <a:tr h="161290">
                <a:tc>
                  <a:txBody>
                    <a:bodyPr/>
                    <a:lstStyle/>
                    <a:p>
                      <a:pPr algn="just">
                        <a:lnSpc>
                          <a:spcPct val="107000"/>
                        </a:lnSpc>
                        <a:spcAft>
                          <a:spcPts val="0"/>
                        </a:spcAft>
                      </a:pPr>
                      <a:r>
                        <a:rPr lang="es-MX" sz="18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45911"/>
                    </a:solidFill>
                  </a:tcPr>
                </a:tc>
                <a:extLst>
                  <a:ext uri="{0D108BD9-81ED-4DB2-BD59-A6C34878D82A}">
                    <a16:rowId xmlns:a16="http://schemas.microsoft.com/office/drawing/2014/main" val="488064713"/>
                  </a:ext>
                </a:extLst>
              </a:tr>
              <a:tr h="4933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1800" b="1"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1800" b="0" dirty="0" smtClean="0">
                          <a:latin typeface="Century Gothic" panose="020B0502020202020204" pitchFamily="34" charset="0"/>
                        </a:rPr>
                        <a:t>Re</a:t>
                      </a:r>
                      <a:r>
                        <a:rPr lang="es-ES" sz="1800" dirty="0" smtClean="0">
                          <a:latin typeface="Century Gothic" panose="020B0502020202020204" pitchFamily="34" charset="0"/>
                        </a:rPr>
                        <a:t>produce modelos con formas, figuras y cuerpos geométricos.</a:t>
                      </a:r>
                      <a:endParaRPr lang="es-MX" sz="1800" b="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853853"/>
                  </a:ext>
                </a:extLst>
              </a:tr>
            </a:tbl>
          </a:graphicData>
        </a:graphic>
      </p:graphicFrame>
      <p:graphicFrame>
        <p:nvGraphicFramePr>
          <p:cNvPr id="3" name="Tabla 2"/>
          <p:cNvGraphicFramePr>
            <a:graphicFrameLocks noGrp="1"/>
          </p:cNvGraphicFramePr>
          <p:nvPr/>
        </p:nvGraphicFramePr>
        <p:xfrm>
          <a:off x="-1" y="2120519"/>
          <a:ext cx="6858000" cy="2071693"/>
        </p:xfrm>
        <a:graphic>
          <a:graphicData uri="http://schemas.openxmlformats.org/drawingml/2006/table">
            <a:tbl>
              <a:tblPr firstRow="1" firstCol="1" bandRow="1"/>
              <a:tblGrid>
                <a:gridCol w="6858000">
                  <a:extLst>
                    <a:ext uri="{9D8B030D-6E8A-4147-A177-3AD203B41FA5}">
                      <a16:colId xmlns:a16="http://schemas.microsoft.com/office/drawing/2014/main" val="439113839"/>
                    </a:ext>
                  </a:extLst>
                </a:gridCol>
              </a:tblGrid>
              <a:tr h="296940">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Indicadores: </a:t>
                      </a:r>
                      <a:r>
                        <a:rPr lang="es-MX" sz="1800" dirty="0">
                          <a:effectLst/>
                          <a:latin typeface="Century Gothic" panose="020B0502020202020204" pitchFamily="34" charset="0"/>
                          <a:ea typeface="Calibri" panose="020F0502020204030204" pitchFamily="34" charset="0"/>
                          <a:cs typeface="Times New Roman" panose="02020603050405020304" pitchFamily="18" charset="0"/>
                        </a:rPr>
                        <a:t>(se redactan en base al aprendizaje esperado)</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9152237"/>
                  </a:ext>
                </a:extLst>
              </a:tr>
              <a:tr h="296940">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identificar </a:t>
                      </a: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as figuras geométricas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1150870"/>
                  </a:ext>
                </a:extLst>
              </a:tr>
              <a:tr h="593879">
                <a:tc>
                  <a:txBody>
                    <a:bodyPr/>
                    <a:lstStyle/>
                    <a:p>
                      <a:pPr marL="342900" lvl="0" indent="-342900" algn="just">
                        <a:lnSpc>
                          <a:spcPct val="107000"/>
                        </a:lnSpc>
                        <a:spcAft>
                          <a:spcPts val="0"/>
                        </a:spcAft>
                        <a:buFont typeface="Symbol" panose="05050102010706020507" pitchFamily="18" charset="2"/>
                        <a:buChar char=""/>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Menciona las características de las figuras geométricas que</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conoce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3820245"/>
                  </a:ext>
                </a:extLst>
              </a:tr>
              <a:tr h="578753">
                <a:tc>
                  <a:txBody>
                    <a:bodyPr/>
                    <a:lstStyle/>
                    <a:p>
                      <a:pPr marL="342900" lvl="0" indent="-342900" algn="just">
                        <a:lnSpc>
                          <a:spcPct val="107000"/>
                        </a:lnSpc>
                        <a:spcAft>
                          <a:spcPts val="0"/>
                        </a:spcAft>
                        <a:buFont typeface="Symbol" panose="05050102010706020507" pitchFamily="18" charset="2"/>
                        <a:buChar char=""/>
                      </a:pPr>
                      <a:r>
                        <a:rPr lang="es-MX" sz="1800" dirty="0">
                          <a:effectLst/>
                          <a:latin typeface="Century Gothic" panose="020B0502020202020204" pitchFamily="34" charset="0"/>
                          <a:ea typeface="Calibri" panose="020F0502020204030204" pitchFamily="34" charset="0"/>
                          <a:cs typeface="Times New Roman" panose="02020603050405020304" pitchFamily="18" charset="0"/>
                        </a:rPr>
                        <a:t>Logra </a:t>
                      </a:r>
                      <a:r>
                        <a:rPr lang="es-ES" sz="1800" dirty="0" smtClean="0">
                          <a:effectLst/>
                          <a:latin typeface="Century Gothic" panose="020B0502020202020204" pitchFamily="34" charset="0"/>
                          <a:ea typeface="Calibri" panose="020F0502020204030204" pitchFamily="34" charset="0"/>
                          <a:cs typeface="Times New Roman" panose="02020603050405020304" pitchFamily="18" charset="0"/>
                        </a:rPr>
                        <a:t>seguir instrucciones para reproducir cuerpos geométricos.</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5278578"/>
                  </a:ext>
                </a:extLst>
              </a:tr>
              <a:tr h="296940">
                <a:tc>
                  <a:txBody>
                    <a:bodyPr/>
                    <a:lstStyle/>
                    <a:p>
                      <a:pPr marL="0" lvl="0" indent="0" algn="just">
                        <a:lnSpc>
                          <a:spcPct val="107000"/>
                        </a:lnSpc>
                        <a:spcAft>
                          <a:spcPts val="0"/>
                        </a:spcAft>
                        <a:buFont typeface="Symbol" panose="05050102010706020507" pitchFamily="18" charset="2"/>
                        <a:buNone/>
                      </a:pPr>
                      <a:endParaRPr lang="es-ES_trad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001456"/>
                  </a:ext>
                </a:extLst>
              </a:tr>
            </a:tbl>
          </a:graphicData>
        </a:graphic>
      </p:graphicFrame>
      <p:graphicFrame>
        <p:nvGraphicFramePr>
          <p:cNvPr id="4" name="Tabla 3"/>
          <p:cNvGraphicFramePr>
            <a:graphicFrameLocks noGrp="1"/>
          </p:cNvGraphicFramePr>
          <p:nvPr>
            <p:extLst>
              <p:ext uri="{D42A27DB-BD31-4B8C-83A1-F6EECF244321}">
                <p14:modId xmlns:p14="http://schemas.microsoft.com/office/powerpoint/2010/main" val="2238453166"/>
              </p:ext>
            </p:extLst>
          </p:nvPr>
        </p:nvGraphicFramePr>
        <p:xfrm>
          <a:off x="-1" y="4319949"/>
          <a:ext cx="6858001" cy="1999312"/>
        </p:xfrm>
        <a:graphic>
          <a:graphicData uri="http://schemas.openxmlformats.org/drawingml/2006/table">
            <a:tbl>
              <a:tblPr firstRow="1" firstCol="1" bandRow="1"/>
              <a:tblGrid>
                <a:gridCol w="6858001">
                  <a:extLst>
                    <a:ext uri="{9D8B030D-6E8A-4147-A177-3AD203B41FA5}">
                      <a16:colId xmlns:a16="http://schemas.microsoft.com/office/drawing/2014/main" val="2652622923"/>
                    </a:ext>
                  </a:extLst>
                </a:gridCol>
              </a:tblGrid>
              <a:tr h="1999312">
                <a:tc>
                  <a:txBody>
                    <a:bodyPr/>
                    <a:lstStyle/>
                    <a:p>
                      <a:pPr algn="just">
                        <a:lnSpc>
                          <a:spcPct val="107000"/>
                        </a:lnSpc>
                        <a:spcAft>
                          <a:spcPts val="0"/>
                        </a:spcAft>
                      </a:pPr>
                      <a:r>
                        <a:rPr lang="es-MX" sz="1800" b="1"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1800" dirty="0" smtClean="0">
                          <a:effectLst/>
                          <a:latin typeface="Century Gothic" panose="020B0502020202020204" pitchFamily="34" charset="0"/>
                          <a:ea typeface="Calibri" panose="020F0502020204030204" pitchFamily="34" charset="0"/>
                          <a:cs typeface="Times New Roman" panose="02020603050405020304" pitchFamily="18" charset="0"/>
                        </a:rPr>
                        <a:t>Logra identificar</a:t>
                      </a:r>
                      <a:r>
                        <a:rPr lang="es-MX" sz="1800" baseline="0" dirty="0" smtClean="0">
                          <a:effectLst/>
                          <a:latin typeface="Century Gothic" panose="020B0502020202020204" pitchFamily="34" charset="0"/>
                          <a:ea typeface="Calibri" panose="020F0502020204030204" pitchFamily="34" charset="0"/>
                          <a:cs typeface="Times New Roman" panose="02020603050405020304" pitchFamily="18" charset="0"/>
                        </a:rPr>
                        <a:t> las características de 3 a 4 figuras geométricas y sigue las instrucciones sin problema para reproducir cuerpos geométricos. </a:t>
                      </a:r>
                      <a:endParaRPr lang="es-ES_tradn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4792096"/>
                  </a:ext>
                </a:extLst>
              </a:tr>
            </a:tbl>
          </a:graphicData>
        </a:graphic>
      </p:graphicFrame>
      <p:sp>
        <p:nvSpPr>
          <p:cNvPr id="5" name="Rectangle 1"/>
          <p:cNvSpPr>
            <a:spLocks noChangeArrowheads="1"/>
          </p:cNvSpPr>
          <p:nvPr/>
        </p:nvSpPr>
        <p:spPr bwMode="auto">
          <a:xfrm>
            <a:off x="0" y="0"/>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BRIANA MARIEL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a:t>
            </a:r>
            <a:r>
              <a:rPr kumimoji="0" lang="es-MX" altLang="es-ES_tradnl" sz="2000" b="1" i="0" u="none" strike="noStrike" cap="none" normalizeH="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16 DE MARZO</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902928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s://i.pinimg.com/564x/68/40/60/684060bf1aca2bc40347f5101262a32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14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12698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extLst>
              <p:ext uri="{D42A27DB-BD31-4B8C-83A1-F6EECF244321}">
                <p14:modId xmlns:p14="http://schemas.microsoft.com/office/powerpoint/2010/main" val="2747784027"/>
              </p:ext>
            </p:extLst>
          </p:nvPr>
        </p:nvGraphicFramePr>
        <p:xfrm>
          <a:off x="0" y="1338911"/>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Reconoce la importancia de una alimentación correcta y los beneficios que aporta al cuidado de la salud.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2575944434"/>
              </p:ext>
            </p:extLst>
          </p:nvPr>
        </p:nvGraphicFramePr>
        <p:xfrm>
          <a:off x="0" y="3324294"/>
          <a:ext cx="6858000" cy="2609088"/>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Reconoce los alimentos saludables espontáneamente</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todas las medidas para evitar enfermedades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Practica hábitos de higiene para mantenerse saludable correctamente.</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3050930813"/>
              </p:ext>
            </p:extLst>
          </p:nvPr>
        </p:nvGraphicFramePr>
        <p:xfrm>
          <a:off x="0" y="5883090"/>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Logra reconocer cuales son los alimentos saludables y las enfermedades que causa nuestra salud el no comer correctamente.</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Menciona que debemos de comer 3 veces al día más 2 refrigerios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0" y="352110"/>
            <a:ext cx="572464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SAMATHA RAMIREZ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02 DE MARZO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081955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Reconoce la importancia de una alimentación correcta y los beneficios que aporta al cuidado de la salud.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609088"/>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Reconoce los alimentos saludables espontáneamente</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todas las medidas para evitar enfermedades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Practica hábitos de higiene para mantenerse saludable correctamente.</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4281085631"/>
              </p:ext>
            </p:extLst>
          </p:nvPr>
        </p:nvGraphicFramePr>
        <p:xfrm>
          <a:off x="0" y="5961949"/>
          <a:ext cx="6858000" cy="1545336"/>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Logra reconocer cuales son los alimentos saludables y los alimentos chatarra incluso hacer ver a las personas que la rodean los alimentos que causan daño a nuestra salud </a:t>
                      </a:r>
                      <a:endParaRPr lang="es-ES_tradnl" sz="2000" kern="1200" dirty="0">
                        <a:solidFill>
                          <a:schemeClr val="tx1"/>
                        </a:solidFill>
                        <a:effectLst/>
                        <a:latin typeface="Century Gothic" panose="020B0502020202020204"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0" y="352110"/>
            <a:ext cx="572464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EUNICE JETZIBA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02 DE MARZO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146625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892808"/>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_tradnl" sz="2000" dirty="0" smtClean="0">
                          <a:latin typeface="Century Gothic" panose="020B0502020202020204" pitchFamily="34" charset="0"/>
                        </a:rPr>
                        <a:t>Describe y explica las características comunes</a:t>
                      </a:r>
                      <a:r>
                        <a:rPr lang="es-ES_tradnl" sz="2000" baseline="0" dirty="0" smtClean="0">
                          <a:latin typeface="Century Gothic" panose="020B0502020202020204" pitchFamily="34" charset="0"/>
                        </a:rPr>
                        <a:t> que identifica entre seres vivos y elementos que observa en la naturaleza</a:t>
                      </a:r>
                      <a:endParaRPr lang="es-MX" sz="2000" b="1" dirty="0" smtClean="0">
                        <a:latin typeface="Century Gothic" panose="020B0502020202020204" pitchFamily="34"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974729045"/>
              </p:ext>
            </p:extLst>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hábitat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semejanzas que</a:t>
                      </a:r>
                      <a:r>
                        <a:rPr lang="es-ES" sz="2000" baseline="0" dirty="0" smtClean="0">
                          <a:latin typeface="Century Gothic" panose="020B0502020202020204" pitchFamily="34" charset="0"/>
                        </a:rPr>
                        <a:t> identifica en el hábitat de algunos animales.</a:t>
                      </a:r>
                      <a:endParaRPr lang="es-ES_tradnl" sz="2000" dirty="0" smtClean="0">
                        <a:latin typeface="Century Gothic" panose="020B0502020202020204" pitchFamily="34" charset="0"/>
                      </a:endParaRPr>
                    </a:p>
                    <a:p>
                      <a:pPr marL="342900" lvl="0" indent="-342900" algn="just">
                        <a:lnSpc>
                          <a:spcPct val="107000"/>
                        </a:lnSpc>
                        <a:spcAft>
                          <a:spcPts val="0"/>
                        </a:spcAft>
                        <a:buFont typeface="Arial" panose="020B0604020202020204" pitchFamily="34" charset="0"/>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Reconoce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la importancia de cuidar el planeta</a:t>
                      </a:r>
                    </a:p>
                    <a:p>
                      <a:pPr marL="342900" lvl="0" indent="-342900" algn="just">
                        <a:lnSpc>
                          <a:spcPct val="107000"/>
                        </a:lnSpc>
                        <a:spcAft>
                          <a:spcPts val="0"/>
                        </a:spcAft>
                        <a:buFont typeface="Arial" panose="020B0604020202020204" pitchFamily="34" charset="0"/>
                        <a:buChar char="•"/>
                      </a:pP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Menciona algunos hábitats de los animales.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1616046380"/>
              </p:ext>
            </p:extLst>
          </p:nvPr>
        </p:nvGraphicFramePr>
        <p:xfrm>
          <a:off x="0" y="5961949"/>
          <a:ext cx="6858000" cy="1545336"/>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Reconoce</a:t>
                      </a:r>
                      <a:r>
                        <a:rPr lang="es-MX" sz="2000" kern="1200" baseline="0" dirty="0" smtClean="0">
                          <a:solidFill>
                            <a:schemeClr val="tx1"/>
                          </a:solidFill>
                          <a:effectLst/>
                          <a:latin typeface="Century Gothic" panose="020B0502020202020204" pitchFamily="34" charset="0"/>
                          <a:ea typeface="+mn-ea"/>
                          <a:cs typeface="+mn-cs"/>
                        </a:rPr>
                        <a:t> a partir de sus saberes previos que es un hábitat y como debemos cuidarlo para los animales.</a:t>
                      </a:r>
                    </a:p>
                    <a:p>
                      <a:r>
                        <a:rPr lang="es-MX" sz="2000" kern="1200" baseline="0" dirty="0" smtClean="0">
                          <a:solidFill>
                            <a:schemeClr val="tx1"/>
                          </a:solidFill>
                          <a:effectLst/>
                          <a:latin typeface="Century Gothic" panose="020B0502020202020204" pitchFamily="34" charset="0"/>
                          <a:ea typeface="+mn-ea"/>
                          <a:cs typeface="+mn-cs"/>
                        </a:rPr>
                        <a:t>Comenta con seguridad las semejanzas que identifica en el hábitat de algunos animales. </a:t>
                      </a:r>
                      <a:endParaRPr lang="es-ES_tradnl" sz="2000" kern="1200" dirty="0">
                        <a:solidFill>
                          <a:schemeClr val="tx1"/>
                        </a:solidFill>
                        <a:effectLst/>
                        <a:latin typeface="Century Gothic" panose="020B0502020202020204"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0" y="352110"/>
            <a:ext cx="572464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SAMANTA RAMIREZ</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13 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832525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892808"/>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_tradnl" sz="2000" dirty="0" smtClean="0">
                          <a:latin typeface="Century Gothic" panose="020B0502020202020204" pitchFamily="34" charset="0"/>
                        </a:rPr>
                        <a:t>Describe y explica las características comunes</a:t>
                      </a:r>
                      <a:r>
                        <a:rPr lang="es-ES_tradnl" sz="2000" baseline="0" dirty="0" smtClean="0">
                          <a:latin typeface="Century Gothic" panose="020B0502020202020204" pitchFamily="34" charset="0"/>
                        </a:rPr>
                        <a:t> que identifica entre seres vivos y elementos que observa en la naturaleza</a:t>
                      </a:r>
                      <a:endParaRPr lang="es-MX" sz="2000" b="1" dirty="0" smtClean="0">
                        <a:latin typeface="Century Gothic" panose="020B0502020202020204" pitchFamily="34"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hábitat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semejanzas que</a:t>
                      </a:r>
                      <a:r>
                        <a:rPr lang="es-ES" sz="2000" baseline="0" dirty="0" smtClean="0">
                          <a:latin typeface="Century Gothic" panose="020B0502020202020204" pitchFamily="34" charset="0"/>
                        </a:rPr>
                        <a:t> identifica en el hábitat de algunos animales.</a:t>
                      </a:r>
                      <a:endParaRPr lang="es-ES_tradnl" sz="2000" dirty="0" smtClean="0">
                        <a:latin typeface="Century Gothic" panose="020B0502020202020204" pitchFamily="34" charset="0"/>
                      </a:endParaRPr>
                    </a:p>
                    <a:p>
                      <a:pPr marL="342900" lvl="0" indent="-342900" algn="just">
                        <a:lnSpc>
                          <a:spcPct val="107000"/>
                        </a:lnSpc>
                        <a:spcAft>
                          <a:spcPts val="0"/>
                        </a:spcAft>
                        <a:buFont typeface="Arial" panose="020B0604020202020204" pitchFamily="34" charset="0"/>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Reconoce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la importancia de cuidar el planeta</a:t>
                      </a:r>
                    </a:p>
                    <a:p>
                      <a:pPr marL="342900" lvl="0" indent="-342900" algn="just">
                        <a:lnSpc>
                          <a:spcPct val="107000"/>
                        </a:lnSpc>
                        <a:spcAft>
                          <a:spcPts val="0"/>
                        </a:spcAft>
                        <a:buFont typeface="Arial" panose="020B0604020202020204" pitchFamily="34" charset="0"/>
                        <a:buChar char="•"/>
                      </a:pP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Menciona algunos hábitats de los animales.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2515470012"/>
              </p:ext>
            </p:extLst>
          </p:nvPr>
        </p:nvGraphicFramePr>
        <p:xfrm>
          <a:off x="0" y="5961949"/>
          <a:ext cx="6858000" cy="1372347"/>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Menciona</a:t>
                      </a:r>
                      <a:r>
                        <a:rPr lang="es-MX" sz="2000" kern="1200" baseline="0" dirty="0" smtClean="0">
                          <a:solidFill>
                            <a:schemeClr val="tx1"/>
                          </a:solidFill>
                          <a:effectLst/>
                          <a:latin typeface="Century Gothic" panose="020B0502020202020204" pitchFamily="34" charset="0"/>
                          <a:ea typeface="+mn-ea"/>
                          <a:cs typeface="+mn-cs"/>
                        </a:rPr>
                        <a:t> el hábitat de un animal como el camaleón y logra identificar algunas de sus características. </a:t>
                      </a:r>
                      <a:endParaRPr lang="es-ES_tradnl" sz="2000" kern="1200" dirty="0">
                        <a:solidFill>
                          <a:schemeClr val="tx1"/>
                        </a:solidFill>
                        <a:effectLst/>
                        <a:latin typeface="Century Gothic" panose="020B0502020202020204"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0" y="352110"/>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EUNICE JETZIBA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13 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558270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892808"/>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_tradnl" sz="2000" dirty="0" smtClean="0">
                          <a:latin typeface="Century Gothic" panose="020B0502020202020204" pitchFamily="34" charset="0"/>
                        </a:rPr>
                        <a:t>Describe y explica las características comunes</a:t>
                      </a:r>
                      <a:r>
                        <a:rPr lang="es-ES_tradnl" sz="2000" baseline="0" dirty="0" smtClean="0">
                          <a:latin typeface="Century Gothic" panose="020B0502020202020204" pitchFamily="34" charset="0"/>
                        </a:rPr>
                        <a:t> que identifica entre seres vivos y elementos que observa en la naturaleza</a:t>
                      </a:r>
                      <a:endParaRPr lang="es-MX" sz="2000" b="1" dirty="0" smtClean="0">
                        <a:latin typeface="Century Gothic" panose="020B0502020202020204" pitchFamily="34"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hábitat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semejanzas que</a:t>
                      </a:r>
                      <a:r>
                        <a:rPr lang="es-ES" sz="2000" baseline="0" dirty="0" smtClean="0">
                          <a:latin typeface="Century Gothic" panose="020B0502020202020204" pitchFamily="34" charset="0"/>
                        </a:rPr>
                        <a:t> identifica en el hábitat de algunos animales.</a:t>
                      </a:r>
                      <a:endParaRPr lang="es-ES_tradnl" sz="2000" dirty="0" smtClean="0">
                        <a:latin typeface="Century Gothic" panose="020B0502020202020204" pitchFamily="34" charset="0"/>
                      </a:endParaRPr>
                    </a:p>
                    <a:p>
                      <a:pPr marL="342900" lvl="0" indent="-342900" algn="just">
                        <a:lnSpc>
                          <a:spcPct val="107000"/>
                        </a:lnSpc>
                        <a:spcAft>
                          <a:spcPts val="0"/>
                        </a:spcAft>
                        <a:buFont typeface="Arial" panose="020B0604020202020204" pitchFamily="34" charset="0"/>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Reconoce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la importancia de cuidar el planeta</a:t>
                      </a:r>
                    </a:p>
                    <a:p>
                      <a:pPr marL="342900" lvl="0" indent="-342900" algn="just">
                        <a:lnSpc>
                          <a:spcPct val="107000"/>
                        </a:lnSpc>
                        <a:spcAft>
                          <a:spcPts val="0"/>
                        </a:spcAft>
                        <a:buFont typeface="Arial" panose="020B0604020202020204" pitchFamily="34" charset="0"/>
                        <a:buChar char="•"/>
                      </a:pP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Menciona algunos hábitats de los animales.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2426469943"/>
              </p:ext>
            </p:extLst>
          </p:nvPr>
        </p:nvGraphicFramePr>
        <p:xfrm>
          <a:off x="0" y="5961949"/>
          <a:ext cx="6858000" cy="1372347"/>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Identifica</a:t>
                      </a:r>
                      <a:r>
                        <a:rPr lang="es-MX" sz="2000" kern="1200" baseline="0" dirty="0" smtClean="0">
                          <a:solidFill>
                            <a:schemeClr val="tx1"/>
                          </a:solidFill>
                          <a:effectLst/>
                          <a:latin typeface="Century Gothic" panose="020B0502020202020204" pitchFamily="34" charset="0"/>
                          <a:ea typeface="+mn-ea"/>
                          <a:cs typeface="+mn-cs"/>
                        </a:rPr>
                        <a:t> que es un hábitat y logra observar las semejanzas que hay en los hábitats de algunos animales. </a:t>
                      </a:r>
                      <a:endParaRPr lang="es-ES_tradnl" sz="2000" kern="1200" dirty="0">
                        <a:solidFill>
                          <a:schemeClr val="tx1"/>
                        </a:solidFill>
                        <a:effectLst/>
                        <a:latin typeface="Century Gothic" panose="020B0502020202020204" pitchFamily="34"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0" y="352110"/>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MARIA ISABELLA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13 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776047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892808"/>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_tradnl" sz="2000" dirty="0" smtClean="0">
                          <a:latin typeface="Century Gothic" panose="020B0502020202020204" pitchFamily="34" charset="0"/>
                        </a:rPr>
                        <a:t>Describe y explica las características comunes</a:t>
                      </a:r>
                      <a:r>
                        <a:rPr lang="es-ES_tradnl" sz="2000" baseline="0" dirty="0" smtClean="0">
                          <a:latin typeface="Century Gothic" panose="020B0502020202020204" pitchFamily="34" charset="0"/>
                        </a:rPr>
                        <a:t> que identifica entre seres vivos y elementos que observa en la naturaleza</a:t>
                      </a:r>
                      <a:endParaRPr lang="es-MX" sz="2000" b="1" dirty="0" smtClean="0">
                        <a:latin typeface="Century Gothic" panose="020B0502020202020204" pitchFamily="34"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hábitat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semejanzas que</a:t>
                      </a:r>
                      <a:r>
                        <a:rPr lang="es-ES" sz="2000" baseline="0" dirty="0" smtClean="0">
                          <a:latin typeface="Century Gothic" panose="020B0502020202020204" pitchFamily="34" charset="0"/>
                        </a:rPr>
                        <a:t> identifica en el hábitat de algunos animales.</a:t>
                      </a:r>
                      <a:endParaRPr lang="es-ES_tradnl" sz="2000" dirty="0" smtClean="0">
                        <a:latin typeface="Century Gothic" panose="020B0502020202020204" pitchFamily="34" charset="0"/>
                      </a:endParaRPr>
                    </a:p>
                    <a:p>
                      <a:pPr marL="342900" lvl="0" indent="-342900" algn="just">
                        <a:lnSpc>
                          <a:spcPct val="107000"/>
                        </a:lnSpc>
                        <a:spcAft>
                          <a:spcPts val="0"/>
                        </a:spcAft>
                        <a:buFont typeface="Arial" panose="020B0604020202020204" pitchFamily="34" charset="0"/>
                        <a:buChar cha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Reconoce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la importancia de cuidar el planeta</a:t>
                      </a:r>
                    </a:p>
                    <a:p>
                      <a:pPr marL="342900" lvl="0" indent="-342900" algn="just">
                        <a:lnSpc>
                          <a:spcPct val="107000"/>
                        </a:lnSpc>
                        <a:spcAft>
                          <a:spcPts val="0"/>
                        </a:spcAft>
                        <a:buFont typeface="Arial" panose="020B0604020202020204" pitchFamily="34" charset="0"/>
                        <a:buChar char="•"/>
                      </a:pP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Menciona algunos hábitats de los animales.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169830656"/>
              </p:ext>
            </p:extLst>
          </p:nvPr>
        </p:nvGraphicFramePr>
        <p:xfrm>
          <a:off x="0" y="5961949"/>
          <a:ext cx="6858000" cy="1630680"/>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Menciona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que el hábitat es el lugar donde viven los animales y que debemos de cuidar el planeta y el agua para que </a:t>
                      </a:r>
                      <a:r>
                        <a:rPr lang="es-MX" sz="2000" baseline="0" smtClean="0">
                          <a:effectLst/>
                          <a:latin typeface="Century Gothic" panose="020B0502020202020204" pitchFamily="34" charset="0"/>
                          <a:ea typeface="Calibri" panose="020F0502020204030204" pitchFamily="34" charset="0"/>
                          <a:cs typeface="Times New Roman" panose="02020603050405020304" pitchFamily="18" charset="0"/>
                        </a:rPr>
                        <a:t>los animales no se mueran.</a:t>
                      </a:r>
                      <a:endParaRPr lang="es-MX" sz="2000" dirty="0" smtClean="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err="1" smtClean="0">
                <a:latin typeface="Century Gothic" panose="020B0502020202020204" pitchFamily="34" charset="0"/>
                <a:ea typeface="Calibri" panose="020F0502020204030204" pitchFamily="34" charset="0"/>
                <a:cs typeface="Times New Roman" panose="02020603050405020304" pitchFamily="18" charset="0"/>
              </a:rPr>
              <a:t>Dalary</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 Alexandra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13 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1187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extLst>
              <p:ext uri="{D42A27DB-BD31-4B8C-83A1-F6EECF244321}">
                <p14:modId xmlns:p14="http://schemas.microsoft.com/office/powerpoint/2010/main" val="1878016364"/>
              </p:ext>
            </p:extLst>
          </p:nvPr>
        </p:nvGraphicFramePr>
        <p:xfrm>
          <a:off x="0" y="1080197"/>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1803977482"/>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391910705"/>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Comenta noticias que se difunden en periódicos, radio, televisión y otros medios.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4948103"/>
                  </a:ext>
                </a:extLst>
              </a:tr>
            </a:tbl>
          </a:graphicData>
        </a:graphic>
      </p:graphicFrame>
      <p:graphicFrame>
        <p:nvGraphicFramePr>
          <p:cNvPr id="7" name="Tabla 6"/>
          <p:cNvGraphicFramePr>
            <a:graphicFrameLocks noGrp="1"/>
          </p:cNvGraphicFramePr>
          <p:nvPr>
            <p:extLst>
              <p:ext uri="{D42A27DB-BD31-4B8C-83A1-F6EECF244321}">
                <p14:modId xmlns:p14="http://schemas.microsoft.com/office/powerpoint/2010/main" val="2685446375"/>
              </p:ext>
            </p:extLst>
          </p:nvPr>
        </p:nvGraphicFramePr>
        <p:xfrm>
          <a:off x="0" y="3003485"/>
          <a:ext cx="6860858" cy="3756450"/>
        </p:xfrm>
        <a:graphic>
          <a:graphicData uri="http://schemas.openxmlformats.org/drawingml/2006/table">
            <a:tbl>
              <a:tblPr firstRow="1" firstCol="1" bandRow="1"/>
              <a:tblGrid>
                <a:gridCol w="6860858">
                  <a:extLst>
                    <a:ext uri="{9D8B030D-6E8A-4147-A177-3AD203B41FA5}">
                      <a16:colId xmlns:a16="http://schemas.microsoft.com/office/drawing/2014/main" val="3645882750"/>
                    </a:ext>
                  </a:extLst>
                </a:gridCol>
              </a:tblGrid>
              <a:tr h="168954">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2061973"/>
                  </a:ext>
                </a:extLst>
              </a:tr>
              <a:tr h="337907">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Logra comentar noticias que se difunden en periódicos, radios, televisión y otros medios y sin ayuda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9567155"/>
                  </a:ext>
                </a:extLst>
              </a:tr>
              <a:tr h="168954">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45207"/>
                  </a:ext>
                </a:extLst>
              </a:tr>
              <a:tr h="1689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Identifica que es una noticia, sus características y para que nos sirve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2887003"/>
                  </a:ext>
                </a:extLst>
              </a:tr>
              <a:tr h="337907">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Realiza un análisis acerca de los medios de comunicación y su utilidad aportando información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4561590"/>
                  </a:ext>
                </a:extLst>
              </a:tr>
              <a:tr h="168954">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6420216"/>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937660812"/>
              </p:ext>
            </p:extLst>
          </p:nvPr>
        </p:nvGraphicFramePr>
        <p:xfrm>
          <a:off x="0" y="6676115"/>
          <a:ext cx="6858000" cy="2327208"/>
        </p:xfrm>
        <a:graphic>
          <a:graphicData uri="http://schemas.openxmlformats.org/drawingml/2006/table">
            <a:tbl>
              <a:tblPr firstRow="1" firstCol="1" bandRow="1"/>
              <a:tblGrid>
                <a:gridCol w="6858000">
                  <a:extLst>
                    <a:ext uri="{9D8B030D-6E8A-4147-A177-3AD203B41FA5}">
                      <a16:colId xmlns:a16="http://schemas.microsoft.com/office/drawing/2014/main" val="1289241870"/>
                    </a:ext>
                  </a:extLst>
                </a:gridCol>
              </a:tblGrid>
              <a:tr h="2327208">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Menciona a partir de sus saberes previos que es una noticia, que es algo que nos sucedió, y durante el video de la noticia, se expresa con seguridad al hablar dando a conocer una noticia.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0069509"/>
                  </a:ext>
                </a:extLst>
              </a:tr>
            </a:tbl>
          </a:graphicData>
        </a:graphic>
      </p:graphicFrame>
      <p:sp>
        <p:nvSpPr>
          <p:cNvPr id="9" name="Rectangle 2"/>
          <p:cNvSpPr>
            <a:spLocks noChangeArrowheads="1"/>
          </p:cNvSpPr>
          <p:nvPr/>
        </p:nvSpPr>
        <p:spPr bwMode="auto">
          <a:xfrm>
            <a:off x="0" y="-71304"/>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FERNANDA MENDOZA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04 MARZO </a:t>
            </a:r>
            <a:endParaRPr kumimoji="0" lang="es-ES_tradnl" altLang="es-ES_tradnl" sz="2000"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795971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892808"/>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_tradnl" sz="2000" dirty="0" smtClean="0">
                          <a:latin typeface="Century Gothic" panose="020B0502020202020204" pitchFamily="34" charset="0"/>
                        </a:rPr>
                        <a:t>Describe y explica las características comunes</a:t>
                      </a:r>
                      <a:r>
                        <a:rPr lang="es-ES_tradnl" sz="2000" baseline="0" dirty="0" smtClean="0">
                          <a:latin typeface="Century Gothic" panose="020B0502020202020204" pitchFamily="34" charset="0"/>
                        </a:rPr>
                        <a:t> que identifica entre seres vivos y elementos que observa en la naturaleza</a:t>
                      </a:r>
                      <a:endParaRPr lang="es-MX" sz="2000" b="1" dirty="0" smtClean="0">
                        <a:latin typeface="Century Gothic" panose="020B0502020202020204" pitchFamily="34"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300897625"/>
              </p:ext>
            </p:extLst>
          </p:nvPr>
        </p:nvGraphicFramePr>
        <p:xfrm>
          <a:off x="0" y="3324294"/>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hábitat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semejanzas que</a:t>
                      </a:r>
                      <a:r>
                        <a:rPr lang="es-ES" sz="2000" baseline="0" dirty="0" smtClean="0">
                          <a:latin typeface="Century Gothic" panose="020B0502020202020204" pitchFamily="34" charset="0"/>
                        </a:rPr>
                        <a:t> identifica en las plantas</a:t>
                      </a: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Reconoce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la importancia de cuidar las plantas </a:t>
                      </a:r>
                    </a:p>
                    <a:p>
                      <a:pPr marL="342900" lvl="0" indent="-342900" algn="just">
                        <a:lnSpc>
                          <a:spcPct val="107000"/>
                        </a:lnSpc>
                        <a:spcAft>
                          <a:spcPts val="0"/>
                        </a:spcAft>
                        <a:buFont typeface="Arial" panose="020B0604020202020204" pitchFamily="34" charset="0"/>
                        <a:buChar char="•"/>
                      </a:pP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Menciona algunos plantas que conoce</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3753002032"/>
              </p:ext>
            </p:extLst>
          </p:nvPr>
        </p:nvGraphicFramePr>
        <p:xfrm>
          <a:off x="0" y="5961949"/>
          <a:ext cx="6858000" cy="1630680"/>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Menciona</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que conoce algunas plantas como la nochebuena, e identifica como se clasifican las plantas, arbustos, hierbas y arboles. </a:t>
                      </a:r>
                      <a:endParaRPr lang="es-MX" sz="2000" dirty="0" smtClean="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err="1" smtClean="0">
                <a:latin typeface="Century Gothic" panose="020B0502020202020204" pitchFamily="34" charset="0"/>
                <a:ea typeface="Calibri" panose="020F0502020204030204" pitchFamily="34" charset="0"/>
                <a:cs typeface="Times New Roman" panose="02020603050405020304" pitchFamily="18" charset="0"/>
              </a:rPr>
              <a:t>Dalary</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 Alexandra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20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341448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892808"/>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_tradnl" sz="2000" dirty="0" smtClean="0">
                          <a:latin typeface="Century Gothic" panose="020B0502020202020204" pitchFamily="34" charset="0"/>
                        </a:rPr>
                        <a:t>Describe y explica las características comunes</a:t>
                      </a:r>
                      <a:r>
                        <a:rPr lang="es-ES_tradnl" sz="2000" baseline="0" dirty="0" smtClean="0">
                          <a:latin typeface="Century Gothic" panose="020B0502020202020204" pitchFamily="34" charset="0"/>
                        </a:rPr>
                        <a:t> que identifica entre seres vivos y elementos que observa en la naturaleza</a:t>
                      </a:r>
                      <a:endParaRPr lang="es-MX" sz="2000" b="1" dirty="0" smtClean="0">
                        <a:latin typeface="Century Gothic" panose="020B0502020202020204" pitchFamily="34"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hábitat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semejanzas que</a:t>
                      </a:r>
                      <a:r>
                        <a:rPr lang="es-ES" sz="2000" baseline="0" dirty="0" smtClean="0">
                          <a:latin typeface="Century Gothic" panose="020B0502020202020204" pitchFamily="34" charset="0"/>
                        </a:rPr>
                        <a:t> identifica en las plantas</a:t>
                      </a: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Reconoce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la importancia de cuidar las plantas </a:t>
                      </a:r>
                    </a:p>
                    <a:p>
                      <a:pPr marL="342900" lvl="0" indent="-342900" algn="just">
                        <a:lnSpc>
                          <a:spcPct val="107000"/>
                        </a:lnSpc>
                        <a:spcAft>
                          <a:spcPts val="0"/>
                        </a:spcAft>
                        <a:buFont typeface="Arial" panose="020B0604020202020204" pitchFamily="34" charset="0"/>
                        <a:buChar char="•"/>
                      </a:pP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Menciona algunos plantas que conoce</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4064484989"/>
              </p:ext>
            </p:extLst>
          </p:nvPr>
        </p:nvGraphicFramePr>
        <p:xfrm>
          <a:off x="0" y="5961949"/>
          <a:ext cx="6858000" cy="1630680"/>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Logra mencionar</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que conoce la planta de sábila, y menciona sus características físicas de la planta e identifica como se clasifican las plantas. </a:t>
                      </a:r>
                      <a:endParaRPr lang="es-MX" sz="2000" dirty="0" smtClean="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387798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Samanta</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20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774060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892808"/>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_tradnl" sz="2000" dirty="0" smtClean="0">
                          <a:latin typeface="Century Gothic" panose="020B0502020202020204" pitchFamily="34" charset="0"/>
                        </a:rPr>
                        <a:t>Describe y explica las características comunes</a:t>
                      </a:r>
                      <a:r>
                        <a:rPr lang="es-ES_tradnl" sz="2000" baseline="0" dirty="0" smtClean="0">
                          <a:latin typeface="Century Gothic" panose="020B0502020202020204" pitchFamily="34" charset="0"/>
                        </a:rPr>
                        <a:t> que identifica entre seres vivos y elementos que observa en la naturaleza</a:t>
                      </a:r>
                      <a:endParaRPr lang="es-MX" sz="2000" b="1" dirty="0" smtClean="0">
                        <a:latin typeface="Century Gothic" panose="020B0502020202020204" pitchFamily="34"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hábitat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semejanzas que</a:t>
                      </a:r>
                      <a:r>
                        <a:rPr lang="es-ES" sz="2000" baseline="0" dirty="0" smtClean="0">
                          <a:latin typeface="Century Gothic" panose="020B0502020202020204" pitchFamily="34" charset="0"/>
                        </a:rPr>
                        <a:t> identifica en las plantas</a:t>
                      </a: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Reconoce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la importancia de cuidar las plantas </a:t>
                      </a:r>
                    </a:p>
                    <a:p>
                      <a:pPr marL="342900" lvl="0" indent="-342900" algn="just">
                        <a:lnSpc>
                          <a:spcPct val="107000"/>
                        </a:lnSpc>
                        <a:spcAft>
                          <a:spcPts val="0"/>
                        </a:spcAft>
                        <a:buFont typeface="Arial" panose="020B0604020202020204" pitchFamily="34" charset="0"/>
                        <a:buChar char="•"/>
                      </a:pP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Menciona algunos plantas que conoce</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3652700925"/>
              </p:ext>
            </p:extLst>
          </p:nvPr>
        </p:nvGraphicFramePr>
        <p:xfrm>
          <a:off x="0" y="5961949"/>
          <a:ext cx="6858000" cy="1630680"/>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Menciona que tipos de plantas conoce y describe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el cactus diciendo que lo ha visto en los ranchos, y logra identificar como se clasifican las plantas. </a:t>
                      </a:r>
                      <a:endParaRPr lang="es-MX" sz="2000" dirty="0" smtClean="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Abner </a:t>
            </a:r>
            <a:r>
              <a:rPr lang="es-MX" altLang="es-ES_tradnl" sz="2000" b="1" dirty="0" err="1" smtClean="0">
                <a:latin typeface="Century Gothic" panose="020B0502020202020204" pitchFamily="34" charset="0"/>
                <a:ea typeface="Calibri" panose="020F0502020204030204" pitchFamily="34" charset="0"/>
                <a:cs typeface="Times New Roman" panose="02020603050405020304" pitchFamily="18" charset="0"/>
              </a:rPr>
              <a:t>Lissandro</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20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855923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892808"/>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_tradnl" sz="2000" dirty="0" smtClean="0">
                          <a:latin typeface="Century Gothic" panose="020B0502020202020204" pitchFamily="34" charset="0"/>
                        </a:rPr>
                        <a:t>Describe y explica las características comunes</a:t>
                      </a:r>
                      <a:r>
                        <a:rPr lang="es-ES_tradnl" sz="2000" baseline="0" dirty="0" smtClean="0">
                          <a:latin typeface="Century Gothic" panose="020B0502020202020204" pitchFamily="34" charset="0"/>
                        </a:rPr>
                        <a:t> que identifica entre seres vivos y elementos que observa en la naturaleza</a:t>
                      </a:r>
                      <a:endParaRPr lang="es-MX" sz="2000" b="1" dirty="0" smtClean="0">
                        <a:latin typeface="Century Gothic" panose="020B0502020202020204" pitchFamily="34"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de hábitat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semejanzas que</a:t>
                      </a:r>
                      <a:r>
                        <a:rPr lang="es-ES" sz="2000" baseline="0" dirty="0" smtClean="0">
                          <a:latin typeface="Century Gothic" panose="020B0502020202020204" pitchFamily="34" charset="0"/>
                        </a:rPr>
                        <a:t> identifica en las plantas</a:t>
                      </a: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Reconoce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la importancia de cuidar las plantas </a:t>
                      </a:r>
                    </a:p>
                    <a:p>
                      <a:pPr marL="342900" lvl="0" indent="-342900" algn="just">
                        <a:lnSpc>
                          <a:spcPct val="107000"/>
                        </a:lnSpc>
                        <a:spcAft>
                          <a:spcPts val="0"/>
                        </a:spcAft>
                        <a:buFont typeface="Arial" panose="020B0604020202020204" pitchFamily="34" charset="0"/>
                        <a:buChar char="•"/>
                      </a:pP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Menciona algunos plantas que conoce</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190283893"/>
              </p:ext>
            </p:extLst>
          </p:nvPr>
        </p:nvGraphicFramePr>
        <p:xfrm>
          <a:off x="0" y="5961949"/>
          <a:ext cx="6858000" cy="1630680"/>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Menciona que tipos de plantas conoce</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tales como plantas carnívoras, las flores, y los arbustos lo dice sin ayuda y muy segura. Identifica la clasificación de </a:t>
                      </a:r>
                      <a:r>
                        <a:rPr lang="es-MX" sz="2000" baseline="0" smtClean="0">
                          <a:effectLst/>
                          <a:latin typeface="Century Gothic" panose="020B0502020202020204" pitchFamily="34" charset="0"/>
                          <a:ea typeface="Calibri" panose="020F0502020204030204" pitchFamily="34" charset="0"/>
                          <a:cs typeface="Times New Roman" panose="02020603050405020304" pitchFamily="18" charset="0"/>
                        </a:rPr>
                        <a:t>las plantas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err="1" smtClean="0">
                <a:latin typeface="Century Gothic" panose="020B0502020202020204" pitchFamily="34" charset="0"/>
                <a:ea typeface="Calibri" panose="020F0502020204030204" pitchFamily="34" charset="0"/>
                <a:cs typeface="Times New Roman" panose="02020603050405020304" pitchFamily="18" charset="0"/>
              </a:rPr>
              <a:t>Maria</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 </a:t>
            </a:r>
            <a:r>
              <a:rPr lang="es-MX" altLang="es-ES_tradnl" sz="2000" b="1" dirty="0" err="1" smtClean="0">
                <a:latin typeface="Century Gothic" panose="020B0502020202020204" pitchFamily="34" charset="0"/>
                <a:ea typeface="Calibri" panose="020F0502020204030204" pitchFamily="34" charset="0"/>
                <a:cs typeface="Times New Roman" panose="02020603050405020304" pitchFamily="18" charset="0"/>
              </a:rPr>
              <a:t>Isabella</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20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ABRIL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497075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extLst>
              <p:ext uri="{D42A27DB-BD31-4B8C-83A1-F6EECF244321}">
                <p14:modId xmlns:p14="http://schemas.microsoft.com/office/powerpoint/2010/main" val="2164415652"/>
              </p:ext>
            </p:extLst>
          </p:nvPr>
        </p:nvGraphicFramePr>
        <p:xfrm>
          <a:off x="0" y="1338911"/>
          <a:ext cx="6858000" cy="1566672"/>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kern="1200" dirty="0" smtClean="0">
                          <a:solidFill>
                            <a:schemeClr val="tx1"/>
                          </a:solidFill>
                          <a:effectLst/>
                          <a:latin typeface="Century Gothic" panose="020B0502020202020204" pitchFamily="34" charset="0"/>
                          <a:ea typeface="+mn-ea"/>
                          <a:cs typeface="+mn-cs"/>
                        </a:rPr>
                        <a:t>Identifica</a:t>
                      </a:r>
                      <a:r>
                        <a:rPr lang="es-MX" sz="2000" kern="1200" baseline="0" dirty="0" smtClean="0">
                          <a:solidFill>
                            <a:schemeClr val="tx1"/>
                          </a:solidFill>
                          <a:effectLst/>
                          <a:latin typeface="Century Gothic" panose="020B0502020202020204" pitchFamily="34" charset="0"/>
                          <a:ea typeface="+mn-ea"/>
                          <a:cs typeface="+mn-cs"/>
                        </a:rPr>
                        <a:t> y explica efectos favorables y desfavorables de la acción humana sobre el medio ambiente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979613748"/>
              </p:ext>
            </p:extLst>
          </p:nvPr>
        </p:nvGraphicFramePr>
        <p:xfrm>
          <a:off x="0" y="3324294"/>
          <a:ext cx="6858000" cy="2240979"/>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contaminación</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a:t>
                      </a:r>
                      <a:r>
                        <a:rPr lang="es-ES" sz="2000" dirty="0" smtClean="0">
                          <a:latin typeface="Century Gothic" panose="020B0502020202020204" pitchFamily="34" charset="0"/>
                        </a:rPr>
                        <a:t>las acciones desfavorables</a:t>
                      </a:r>
                      <a:r>
                        <a:rPr lang="es-ES" sz="2000" baseline="0" dirty="0" smtClean="0">
                          <a:latin typeface="Century Gothic" panose="020B0502020202020204" pitchFamily="34" charset="0"/>
                        </a:rPr>
                        <a:t> de la acción humana sobre el medio ambiente </a:t>
                      </a:r>
                      <a:endParaRPr lang="es-ES" sz="2000" baseline="0" dirty="0" smtClean="0">
                        <a:latin typeface="Century Gothic" panose="020B0502020202020204" pitchFamily="34" charset="0"/>
                      </a:endParaRP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favorables</a:t>
                      </a:r>
                      <a:r>
                        <a:rPr lang="es-ES" sz="2000" baseline="0" dirty="0" smtClean="0">
                          <a:latin typeface="Century Gothic" panose="020B0502020202020204" pitchFamily="34" charset="0"/>
                        </a:rPr>
                        <a:t> de la acción humana sobre el medio ambiente </a:t>
                      </a:r>
                      <a:endParaRPr lang="es-ES" sz="2000" baseline="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1546503567"/>
              </p:ext>
            </p:extLst>
          </p:nvPr>
        </p:nvGraphicFramePr>
        <p:xfrm>
          <a:off x="0" y="5961949"/>
          <a:ext cx="6858000" cy="1372347"/>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Hare referencia a las acciones desfavorables</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que realiza el ser humano hacia el medio ambiente como tirar la basura.</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Samanta </a:t>
            </a:r>
            <a:r>
              <a:rPr lang="es-MX" altLang="es-ES_tradnl" sz="2000" b="1" dirty="0" err="1" smtClean="0">
                <a:latin typeface="Century Gothic" panose="020B0502020202020204" pitchFamily="34" charset="0"/>
                <a:ea typeface="Calibri" panose="020F0502020204030204" pitchFamily="34" charset="0"/>
                <a:cs typeface="Times New Roman" panose="02020603050405020304" pitchFamily="18" charset="0"/>
              </a:rPr>
              <a:t>Ramirez</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04 MAYO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038197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566672"/>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kern="1200" dirty="0" smtClean="0">
                          <a:solidFill>
                            <a:schemeClr val="tx1"/>
                          </a:solidFill>
                          <a:effectLst/>
                          <a:latin typeface="Century Gothic" panose="020B0502020202020204" pitchFamily="34" charset="0"/>
                          <a:ea typeface="+mn-ea"/>
                          <a:cs typeface="+mn-cs"/>
                        </a:rPr>
                        <a:t>Identifica</a:t>
                      </a:r>
                      <a:r>
                        <a:rPr lang="es-MX" sz="2000" kern="1200" baseline="0" dirty="0" smtClean="0">
                          <a:solidFill>
                            <a:schemeClr val="tx1"/>
                          </a:solidFill>
                          <a:effectLst/>
                          <a:latin typeface="Century Gothic" panose="020B0502020202020204" pitchFamily="34" charset="0"/>
                          <a:ea typeface="+mn-ea"/>
                          <a:cs typeface="+mn-cs"/>
                        </a:rPr>
                        <a:t> y explica efectos favorables y desfavorables de la acción humana sobre el medio ambiente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contaminación</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a:t>
                      </a:r>
                      <a:r>
                        <a:rPr lang="es-ES" sz="2000" dirty="0" smtClean="0">
                          <a:latin typeface="Century Gothic" panose="020B0502020202020204" pitchFamily="34" charset="0"/>
                        </a:rPr>
                        <a:t>las acciones desfavorables</a:t>
                      </a:r>
                      <a:r>
                        <a:rPr lang="es-ES" sz="2000" baseline="0" dirty="0" smtClean="0">
                          <a:latin typeface="Century Gothic" panose="020B0502020202020204" pitchFamily="34" charset="0"/>
                        </a:rPr>
                        <a:t> de la acción humana sobre el medio ambiente </a:t>
                      </a:r>
                      <a:endParaRPr lang="es-ES" sz="2000" baseline="0" dirty="0" smtClean="0">
                        <a:latin typeface="Century Gothic" panose="020B0502020202020204" pitchFamily="34" charset="0"/>
                      </a:endParaRP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favorables</a:t>
                      </a:r>
                      <a:r>
                        <a:rPr lang="es-ES" sz="2000" baseline="0" dirty="0" smtClean="0">
                          <a:latin typeface="Century Gothic" panose="020B0502020202020204" pitchFamily="34" charset="0"/>
                        </a:rPr>
                        <a:t> de la acción humana sobre el medio ambiente </a:t>
                      </a:r>
                      <a:endParaRPr lang="es-ES" sz="2000" baseline="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2592365627"/>
              </p:ext>
            </p:extLst>
          </p:nvPr>
        </p:nvGraphicFramePr>
        <p:xfrm>
          <a:off x="0" y="5961949"/>
          <a:ext cx="6858000" cy="1605471"/>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Hare referencia a las acciones desfavorables</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que realiza el ser humano hacia el medio ambiente como el no cuidar el agua, y que si se contamina los peces se mueren.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Abner </a:t>
            </a:r>
            <a:r>
              <a:rPr lang="es-MX" altLang="es-ES_tradnl" sz="2000" b="1" dirty="0" err="1" smtClean="0">
                <a:latin typeface="Century Gothic" panose="020B0502020202020204" pitchFamily="34" charset="0"/>
                <a:ea typeface="Calibri" panose="020F0502020204030204" pitchFamily="34" charset="0"/>
                <a:cs typeface="Times New Roman" panose="02020603050405020304" pitchFamily="18" charset="0"/>
              </a:rPr>
              <a:t>Lissandro</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04 MAYO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644257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566672"/>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kern="1200" dirty="0" smtClean="0">
                          <a:solidFill>
                            <a:schemeClr val="tx1"/>
                          </a:solidFill>
                          <a:effectLst/>
                          <a:latin typeface="Century Gothic" panose="020B0502020202020204" pitchFamily="34" charset="0"/>
                          <a:ea typeface="+mn-ea"/>
                          <a:cs typeface="+mn-cs"/>
                        </a:rPr>
                        <a:t>Identifica</a:t>
                      </a:r>
                      <a:r>
                        <a:rPr lang="es-MX" sz="2000" kern="1200" baseline="0" dirty="0" smtClean="0">
                          <a:solidFill>
                            <a:schemeClr val="tx1"/>
                          </a:solidFill>
                          <a:effectLst/>
                          <a:latin typeface="Century Gothic" panose="020B0502020202020204" pitchFamily="34" charset="0"/>
                          <a:ea typeface="+mn-ea"/>
                          <a:cs typeface="+mn-cs"/>
                        </a:rPr>
                        <a:t> y explica efectos favorables y desfavorables de la acción humana sobre el medio ambiente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contaminación</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a:t>
                      </a:r>
                      <a:r>
                        <a:rPr lang="es-ES" sz="2000" dirty="0" smtClean="0">
                          <a:latin typeface="Century Gothic" panose="020B0502020202020204" pitchFamily="34" charset="0"/>
                        </a:rPr>
                        <a:t>las acciones desfavorables</a:t>
                      </a:r>
                      <a:r>
                        <a:rPr lang="es-ES" sz="2000" baseline="0" dirty="0" smtClean="0">
                          <a:latin typeface="Century Gothic" panose="020B0502020202020204" pitchFamily="34" charset="0"/>
                        </a:rPr>
                        <a:t> de la acción humana sobre el medio ambiente </a:t>
                      </a:r>
                      <a:endParaRPr lang="es-ES" sz="2000" baseline="0" dirty="0" smtClean="0">
                        <a:latin typeface="Century Gothic" panose="020B0502020202020204" pitchFamily="34" charset="0"/>
                      </a:endParaRP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favorables</a:t>
                      </a:r>
                      <a:r>
                        <a:rPr lang="es-ES" sz="2000" baseline="0" dirty="0" smtClean="0">
                          <a:latin typeface="Century Gothic" panose="020B0502020202020204" pitchFamily="34" charset="0"/>
                        </a:rPr>
                        <a:t> de la acción humana sobre el medio ambiente </a:t>
                      </a:r>
                      <a:endParaRPr lang="es-ES" sz="2000" baseline="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155585738"/>
              </p:ext>
            </p:extLst>
          </p:nvPr>
        </p:nvGraphicFramePr>
        <p:xfrm>
          <a:off x="0" y="5961949"/>
          <a:ext cx="6858000" cy="1605471"/>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Comenta acciones</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favorables que puede realizar el ser humano para cuidar el medio ambiente, como clasificar la basura en orgánica e inorgánica, en los botes de colores.</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err="1" smtClean="0">
                <a:latin typeface="Century Gothic" panose="020B0502020202020204" pitchFamily="34" charset="0"/>
                <a:ea typeface="Calibri" panose="020F0502020204030204" pitchFamily="34" charset="0"/>
                <a:cs typeface="Times New Roman" panose="02020603050405020304" pitchFamily="18" charset="0"/>
              </a:rPr>
              <a:t>Dalary</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 Alexandra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04 MAYO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236288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566672"/>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kern="1200" dirty="0" smtClean="0">
                          <a:solidFill>
                            <a:schemeClr val="tx1"/>
                          </a:solidFill>
                          <a:effectLst/>
                          <a:latin typeface="Century Gothic" panose="020B0502020202020204" pitchFamily="34" charset="0"/>
                          <a:ea typeface="+mn-ea"/>
                          <a:cs typeface="+mn-cs"/>
                        </a:rPr>
                        <a:t>Identifica</a:t>
                      </a:r>
                      <a:r>
                        <a:rPr lang="es-MX" sz="2000" kern="1200" baseline="0" dirty="0" smtClean="0">
                          <a:solidFill>
                            <a:schemeClr val="tx1"/>
                          </a:solidFill>
                          <a:effectLst/>
                          <a:latin typeface="Century Gothic" panose="020B0502020202020204" pitchFamily="34" charset="0"/>
                          <a:ea typeface="+mn-ea"/>
                          <a:cs typeface="+mn-cs"/>
                        </a:rPr>
                        <a:t> y explica efectos favorables y desfavorables de la acción humana sobre el medio ambiente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contaminación</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a:t>
                      </a:r>
                      <a:r>
                        <a:rPr lang="es-ES" sz="2000" dirty="0" smtClean="0">
                          <a:latin typeface="Century Gothic" panose="020B0502020202020204" pitchFamily="34" charset="0"/>
                        </a:rPr>
                        <a:t>las acciones desfavorables</a:t>
                      </a:r>
                      <a:r>
                        <a:rPr lang="es-ES" sz="2000" baseline="0" dirty="0" smtClean="0">
                          <a:latin typeface="Century Gothic" panose="020B0502020202020204" pitchFamily="34" charset="0"/>
                        </a:rPr>
                        <a:t> de la acción humana sobre el medio ambiente </a:t>
                      </a:r>
                      <a:endParaRPr lang="es-ES" sz="2000" baseline="0" dirty="0" smtClean="0">
                        <a:latin typeface="Century Gothic" panose="020B0502020202020204" pitchFamily="34" charset="0"/>
                      </a:endParaRP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favorables</a:t>
                      </a:r>
                      <a:r>
                        <a:rPr lang="es-ES" sz="2000" baseline="0" dirty="0" smtClean="0">
                          <a:latin typeface="Century Gothic" panose="020B0502020202020204" pitchFamily="34" charset="0"/>
                        </a:rPr>
                        <a:t> de la acción humana sobre el medio ambiente </a:t>
                      </a:r>
                      <a:endParaRPr lang="es-ES" sz="2000" baseline="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210002109"/>
              </p:ext>
            </p:extLst>
          </p:nvPr>
        </p:nvGraphicFramePr>
        <p:xfrm>
          <a:off x="0" y="5961949"/>
          <a:ext cx="6858000" cy="1605471"/>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Hare referencia a las acciones desfavorables</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que realiza el ser humano hacia el medio ambiente como quemar la basura ya que contamina el aire que respiramos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Eunice </a:t>
            </a:r>
            <a:r>
              <a:rPr lang="es-MX" altLang="es-ES_tradnl" sz="2000" b="1" dirty="0" err="1" smtClean="0">
                <a:latin typeface="Century Gothic" panose="020B0502020202020204" pitchFamily="34" charset="0"/>
                <a:ea typeface="Calibri" panose="020F0502020204030204" pitchFamily="34" charset="0"/>
                <a:cs typeface="Times New Roman" panose="02020603050405020304" pitchFamily="18" charset="0"/>
              </a:rPr>
              <a:t>Jetziba</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04 MAYO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7439723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566672"/>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kern="1200" dirty="0" smtClean="0">
                          <a:solidFill>
                            <a:schemeClr val="tx1"/>
                          </a:solidFill>
                          <a:effectLst/>
                          <a:latin typeface="Century Gothic" panose="020B0502020202020204" pitchFamily="34" charset="0"/>
                          <a:ea typeface="+mn-ea"/>
                          <a:cs typeface="+mn-cs"/>
                        </a:rPr>
                        <a:t>Identifica</a:t>
                      </a:r>
                      <a:r>
                        <a:rPr lang="es-MX" sz="2000" kern="1200" baseline="0" dirty="0" smtClean="0">
                          <a:solidFill>
                            <a:schemeClr val="tx1"/>
                          </a:solidFill>
                          <a:effectLst/>
                          <a:latin typeface="Century Gothic" panose="020B0502020202020204" pitchFamily="34" charset="0"/>
                          <a:ea typeface="+mn-ea"/>
                          <a:cs typeface="+mn-cs"/>
                        </a:rPr>
                        <a:t> y explica efectos favorables y desfavorables de la acción humana sobre el medio ambiente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contaminación</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a:t>
                      </a:r>
                      <a:r>
                        <a:rPr lang="es-ES" sz="2000" dirty="0" smtClean="0">
                          <a:latin typeface="Century Gothic" panose="020B0502020202020204" pitchFamily="34" charset="0"/>
                        </a:rPr>
                        <a:t>las acciones desfavorables</a:t>
                      </a:r>
                      <a:r>
                        <a:rPr lang="es-ES" sz="2000" baseline="0" dirty="0" smtClean="0">
                          <a:latin typeface="Century Gothic" panose="020B0502020202020204" pitchFamily="34" charset="0"/>
                        </a:rPr>
                        <a:t> de la acción humana sobre el medio ambiente </a:t>
                      </a:r>
                      <a:endParaRPr lang="es-ES" sz="2000" baseline="0" dirty="0" smtClean="0">
                        <a:latin typeface="Century Gothic" panose="020B0502020202020204" pitchFamily="34" charset="0"/>
                      </a:endParaRP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favorables</a:t>
                      </a:r>
                      <a:r>
                        <a:rPr lang="es-ES" sz="2000" baseline="0" dirty="0" smtClean="0">
                          <a:latin typeface="Century Gothic" panose="020B0502020202020204" pitchFamily="34" charset="0"/>
                        </a:rPr>
                        <a:t> de la acción humana sobre el medio ambiente </a:t>
                      </a:r>
                      <a:endParaRPr lang="es-ES" sz="2000" baseline="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3277536359"/>
              </p:ext>
            </p:extLst>
          </p:nvPr>
        </p:nvGraphicFramePr>
        <p:xfrm>
          <a:off x="0" y="5961949"/>
          <a:ext cx="6858000" cy="1931607"/>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Hare referencia a las acciones desfavorables</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que realiza el ser humano hacia el medio ambiente como no cuidar a los animales ni el lugar donde viven.</a:t>
                      </a:r>
                    </a:p>
                    <a:p>
                      <a:pPr algn="just">
                        <a:lnSpc>
                          <a:spcPct val="107000"/>
                        </a:lnSpc>
                        <a:spcAft>
                          <a:spcPts val="0"/>
                        </a:spcAft>
                      </a:pP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El día de la clase virtual se mostro mas participativo y con mayor confianza.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387798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Oliver </a:t>
            </a:r>
            <a:r>
              <a:rPr lang="es-MX" altLang="es-ES_tradnl" sz="2000" b="1" dirty="0" err="1" smtClean="0">
                <a:latin typeface="Century Gothic" panose="020B0502020202020204" pitchFamily="34" charset="0"/>
                <a:ea typeface="Calibri" panose="020F0502020204030204" pitchFamily="34" charset="0"/>
                <a:cs typeface="Times New Roman" panose="02020603050405020304" pitchFamily="18" charset="0"/>
              </a:rPr>
              <a:t>Dario</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MARTES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04 MAYO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52723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566672"/>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kern="1200" dirty="0" smtClean="0">
                          <a:solidFill>
                            <a:schemeClr val="tx1"/>
                          </a:solidFill>
                          <a:effectLst/>
                          <a:latin typeface="Century Gothic" panose="020B0502020202020204" pitchFamily="34" charset="0"/>
                          <a:ea typeface="+mn-ea"/>
                          <a:cs typeface="+mn-cs"/>
                        </a:rPr>
                        <a:t>Identifica</a:t>
                      </a:r>
                      <a:r>
                        <a:rPr lang="es-MX" sz="2000" kern="1200" baseline="0" dirty="0" smtClean="0">
                          <a:solidFill>
                            <a:schemeClr val="tx1"/>
                          </a:solidFill>
                          <a:effectLst/>
                          <a:latin typeface="Century Gothic" panose="020B0502020202020204" pitchFamily="34" charset="0"/>
                          <a:ea typeface="+mn-ea"/>
                          <a:cs typeface="+mn-cs"/>
                        </a:rPr>
                        <a:t> y explica efectos favorables y desfavorables de la acción humana sobre el medio ambiente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contaminación</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a:t>
                      </a:r>
                      <a:r>
                        <a:rPr lang="es-ES" sz="2000" dirty="0" smtClean="0">
                          <a:latin typeface="Century Gothic" panose="020B0502020202020204" pitchFamily="34" charset="0"/>
                        </a:rPr>
                        <a:t>las acciones desfavorables</a:t>
                      </a:r>
                      <a:r>
                        <a:rPr lang="es-ES" sz="2000" baseline="0" dirty="0" smtClean="0">
                          <a:latin typeface="Century Gothic" panose="020B0502020202020204" pitchFamily="34" charset="0"/>
                        </a:rPr>
                        <a:t> de la acción humana sobre el medio ambiente </a:t>
                      </a:r>
                      <a:endParaRPr lang="es-ES" sz="2000" baseline="0" dirty="0" smtClean="0">
                        <a:latin typeface="Century Gothic" panose="020B0502020202020204" pitchFamily="34" charset="0"/>
                      </a:endParaRP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favorables</a:t>
                      </a:r>
                      <a:r>
                        <a:rPr lang="es-ES" sz="2000" baseline="0" dirty="0" smtClean="0">
                          <a:latin typeface="Century Gothic" panose="020B0502020202020204" pitchFamily="34" charset="0"/>
                        </a:rPr>
                        <a:t> de la acción humana sobre el medio ambiente </a:t>
                      </a:r>
                      <a:endParaRPr lang="es-ES" sz="2000" baseline="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2522703002"/>
              </p:ext>
            </p:extLst>
          </p:nvPr>
        </p:nvGraphicFramePr>
        <p:xfrm>
          <a:off x="0" y="5961949"/>
          <a:ext cx="6858000" cy="1931607"/>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Hare referencia a las acciones desfavorables</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que realiza el ser humano hacia el medio ambiente como tirar la basura.</a:t>
                      </a:r>
                    </a:p>
                    <a:p>
                      <a:pPr algn="just">
                        <a:lnSpc>
                          <a:spcPct val="107000"/>
                        </a:lnSpc>
                        <a:spcAft>
                          <a:spcPts val="0"/>
                        </a:spcAft>
                      </a:pP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Durante la clase participo activamente y realizaba las actividades muy rápido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387798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Carlos Milán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JUEVES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06 MAYO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9798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0" y="1080197"/>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1803977482"/>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391910705"/>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Comenta noticias que se difunden en periódicos, radio, televisión y otros medios.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4948103"/>
                  </a:ext>
                </a:extLst>
              </a:tr>
            </a:tbl>
          </a:graphicData>
        </a:graphic>
      </p:graphicFrame>
      <p:graphicFrame>
        <p:nvGraphicFramePr>
          <p:cNvPr id="7" name="Tabla 6"/>
          <p:cNvGraphicFramePr>
            <a:graphicFrameLocks noGrp="1"/>
          </p:cNvGraphicFramePr>
          <p:nvPr>
            <p:extLst>
              <p:ext uri="{D42A27DB-BD31-4B8C-83A1-F6EECF244321}">
                <p14:modId xmlns:p14="http://schemas.microsoft.com/office/powerpoint/2010/main" val="123941790"/>
              </p:ext>
            </p:extLst>
          </p:nvPr>
        </p:nvGraphicFramePr>
        <p:xfrm>
          <a:off x="0" y="3003485"/>
          <a:ext cx="6860858" cy="3750564"/>
        </p:xfrm>
        <a:graphic>
          <a:graphicData uri="http://schemas.openxmlformats.org/drawingml/2006/table">
            <a:tbl>
              <a:tblPr firstRow="1" firstCol="1" bandRow="1"/>
              <a:tblGrid>
                <a:gridCol w="6860858">
                  <a:extLst>
                    <a:ext uri="{9D8B030D-6E8A-4147-A177-3AD203B41FA5}">
                      <a16:colId xmlns:a16="http://schemas.microsoft.com/office/drawing/2014/main" val="3645882750"/>
                    </a:ext>
                  </a:extLst>
                </a:gridCol>
              </a:tblGrid>
              <a:tr h="626552">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2061973"/>
                  </a:ext>
                </a:extLst>
              </a:tr>
              <a:tr h="939829">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Logra comentar noticias que se difunden en periódicos, radios, televisión y otros medios y sin ayuda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9567155"/>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45207"/>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es una noticia, sus características y para que nos sirve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2887003"/>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Realiza un análisis acerca de los medios de comunicación y su utilidad aportando información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4561590"/>
                  </a:ext>
                </a:extLst>
              </a:tr>
              <a:tr h="162292">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6420216"/>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07392977"/>
              </p:ext>
            </p:extLst>
          </p:nvPr>
        </p:nvGraphicFramePr>
        <p:xfrm>
          <a:off x="0" y="6759935"/>
          <a:ext cx="6858000" cy="2481072"/>
        </p:xfrm>
        <a:graphic>
          <a:graphicData uri="http://schemas.openxmlformats.org/drawingml/2006/table">
            <a:tbl>
              <a:tblPr firstRow="1" firstCol="1" bandRow="1"/>
              <a:tblGrid>
                <a:gridCol w="6858000">
                  <a:extLst>
                    <a:ext uri="{9D8B030D-6E8A-4147-A177-3AD203B41FA5}">
                      <a16:colId xmlns:a16="http://schemas.microsoft.com/office/drawing/2014/main" val="1289241870"/>
                    </a:ext>
                  </a:extLst>
                </a:gridCol>
              </a:tblGrid>
              <a:tr h="2327208">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Menciona a partir de sus saberes previos que las noticias las podemos ver en la televisión o el periódico. </a:t>
                      </a:r>
                      <a:endParaRPr lang="es-ES_tradnl" sz="2000" kern="1200" dirty="0" smtClean="0">
                        <a:solidFill>
                          <a:schemeClr val="tx1"/>
                        </a:solidFill>
                        <a:effectLst/>
                        <a:latin typeface="Century Gothic" panose="020B0502020202020204" pitchFamily="34" charset="0"/>
                        <a:ea typeface="+mn-ea"/>
                        <a:cs typeface="+mn-cs"/>
                      </a:endParaRPr>
                    </a:p>
                    <a:p>
                      <a:r>
                        <a:rPr lang="es-MX" sz="2000" kern="1200" dirty="0" smtClean="0">
                          <a:solidFill>
                            <a:schemeClr val="tx1"/>
                          </a:solidFill>
                          <a:effectLst/>
                          <a:latin typeface="Century Gothic" panose="020B0502020202020204" pitchFamily="34" charset="0"/>
                          <a:ea typeface="+mn-ea"/>
                          <a:cs typeface="+mn-cs"/>
                        </a:rPr>
                        <a:t>Identifica algunas de las partes de la noticia a través de un video educativo.</a:t>
                      </a:r>
                      <a:endParaRPr lang="es-ES_tradnl" sz="2000" kern="1200" dirty="0" smtClean="0">
                        <a:solidFill>
                          <a:schemeClr val="tx1"/>
                        </a:solidFill>
                        <a:effectLst/>
                        <a:latin typeface="Century Gothic" panose="020B0502020202020204" pitchFamily="34" charset="0"/>
                        <a:ea typeface="+mn-ea"/>
                        <a:cs typeface="+mn-cs"/>
                      </a:endParaRPr>
                    </a:p>
                    <a:p>
                      <a:r>
                        <a:rPr lang="es-MX" sz="2000" kern="1200" dirty="0" smtClean="0">
                          <a:solidFill>
                            <a:schemeClr val="tx1"/>
                          </a:solidFill>
                          <a:effectLst/>
                          <a:latin typeface="Century Gothic" panose="020B0502020202020204" pitchFamily="34" charset="0"/>
                          <a:ea typeface="+mn-ea"/>
                          <a:cs typeface="+mn-cs"/>
                        </a:rPr>
                        <a:t> </a:t>
                      </a:r>
                      <a:endParaRPr lang="es-ES_tradnl" sz="2000" kern="1200" dirty="0" smtClean="0">
                        <a:solidFill>
                          <a:schemeClr val="tx1"/>
                        </a:solidFill>
                        <a:effectLst/>
                        <a:latin typeface="Century Gothic" panose="020B0502020202020204" pitchFamily="34" charset="0"/>
                        <a:ea typeface="+mn-ea"/>
                        <a:cs typeface="+mn-cs"/>
                      </a:endParaRPr>
                    </a:p>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0069509"/>
                  </a:ext>
                </a:extLst>
              </a:tr>
            </a:tbl>
          </a:graphicData>
        </a:graphic>
      </p:graphicFrame>
      <p:sp>
        <p:nvSpPr>
          <p:cNvPr id="9" name="Rectangle 2"/>
          <p:cNvSpPr>
            <a:spLocks noChangeArrowheads="1"/>
          </p:cNvSpPr>
          <p:nvPr/>
        </p:nvSpPr>
        <p:spPr bwMode="auto">
          <a:xfrm>
            <a:off x="0" y="-71304"/>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MAYDELIN GABRIELA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04 MARZO </a:t>
            </a:r>
            <a:endParaRPr kumimoji="0" lang="es-ES_tradnl" altLang="es-ES_tradnl" sz="2000"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8023181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566672"/>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kern="1200" dirty="0" smtClean="0">
                          <a:solidFill>
                            <a:schemeClr val="tx1"/>
                          </a:solidFill>
                          <a:effectLst/>
                          <a:latin typeface="Century Gothic" panose="020B0502020202020204" pitchFamily="34" charset="0"/>
                          <a:ea typeface="+mn-ea"/>
                          <a:cs typeface="+mn-cs"/>
                        </a:rPr>
                        <a:t>Identifica</a:t>
                      </a:r>
                      <a:r>
                        <a:rPr lang="es-MX" sz="2000" kern="1200" baseline="0" dirty="0" smtClean="0">
                          <a:solidFill>
                            <a:schemeClr val="tx1"/>
                          </a:solidFill>
                          <a:effectLst/>
                          <a:latin typeface="Century Gothic" panose="020B0502020202020204" pitchFamily="34" charset="0"/>
                          <a:ea typeface="+mn-ea"/>
                          <a:cs typeface="+mn-cs"/>
                        </a:rPr>
                        <a:t> y explica efectos favorables y desfavorables de la acción humana sobre el medio ambiente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contaminación</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a:t>
                      </a:r>
                      <a:r>
                        <a:rPr lang="es-ES" sz="2000" dirty="0" smtClean="0">
                          <a:latin typeface="Century Gothic" panose="020B0502020202020204" pitchFamily="34" charset="0"/>
                        </a:rPr>
                        <a:t>las acciones desfavorables</a:t>
                      </a:r>
                      <a:r>
                        <a:rPr lang="es-ES" sz="2000" baseline="0" dirty="0" smtClean="0">
                          <a:latin typeface="Century Gothic" panose="020B0502020202020204" pitchFamily="34" charset="0"/>
                        </a:rPr>
                        <a:t> de la acción humana sobre el medio ambiente </a:t>
                      </a:r>
                      <a:endParaRPr lang="es-ES" sz="2000" baseline="0" dirty="0" smtClean="0">
                        <a:latin typeface="Century Gothic" panose="020B0502020202020204" pitchFamily="34" charset="0"/>
                      </a:endParaRP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favorables</a:t>
                      </a:r>
                      <a:r>
                        <a:rPr lang="es-ES" sz="2000" baseline="0" dirty="0" smtClean="0">
                          <a:latin typeface="Century Gothic" panose="020B0502020202020204" pitchFamily="34" charset="0"/>
                        </a:rPr>
                        <a:t> de la acción humana sobre el medio ambiente </a:t>
                      </a:r>
                      <a:endParaRPr lang="es-ES" sz="2000" baseline="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nvPr>
        </p:nvGraphicFramePr>
        <p:xfrm>
          <a:off x="0" y="5961949"/>
          <a:ext cx="6858000" cy="1372347"/>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Hare referencia a las acciones desfavorables</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que realiza el ser humano hacia el medio ambiente como tirar la basura.</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480131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err="1" smtClean="0">
                <a:latin typeface="Century Gothic" panose="020B0502020202020204" pitchFamily="34" charset="0"/>
                <a:ea typeface="Calibri" panose="020F0502020204030204" pitchFamily="34" charset="0"/>
                <a:cs typeface="Times New Roman" panose="02020603050405020304" pitchFamily="18" charset="0"/>
              </a:rPr>
              <a:t>Maydelin</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 Sánchez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JUEVES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06 MAYO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7880547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566672"/>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kern="1200" dirty="0" smtClean="0">
                          <a:solidFill>
                            <a:schemeClr val="tx1"/>
                          </a:solidFill>
                          <a:effectLst/>
                          <a:latin typeface="Century Gothic" panose="020B0502020202020204" pitchFamily="34" charset="0"/>
                          <a:ea typeface="+mn-ea"/>
                          <a:cs typeface="+mn-cs"/>
                        </a:rPr>
                        <a:t>Identifica</a:t>
                      </a:r>
                      <a:r>
                        <a:rPr lang="es-MX" sz="2000" kern="1200" baseline="0" dirty="0" smtClean="0">
                          <a:solidFill>
                            <a:schemeClr val="tx1"/>
                          </a:solidFill>
                          <a:effectLst/>
                          <a:latin typeface="Century Gothic" panose="020B0502020202020204" pitchFamily="34" charset="0"/>
                          <a:ea typeface="+mn-ea"/>
                          <a:cs typeface="+mn-cs"/>
                        </a:rPr>
                        <a:t> y explica efectos favorables y desfavorables de la acción humana sobre el medio ambiente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contaminación</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a:t>
                      </a:r>
                      <a:r>
                        <a:rPr lang="es-ES" sz="2000" dirty="0" smtClean="0">
                          <a:latin typeface="Century Gothic" panose="020B0502020202020204" pitchFamily="34" charset="0"/>
                        </a:rPr>
                        <a:t>las acciones desfavorables</a:t>
                      </a:r>
                      <a:r>
                        <a:rPr lang="es-ES" sz="2000" baseline="0" dirty="0" smtClean="0">
                          <a:latin typeface="Century Gothic" panose="020B0502020202020204" pitchFamily="34" charset="0"/>
                        </a:rPr>
                        <a:t> de la acción humana sobre el medio ambiente </a:t>
                      </a:r>
                      <a:endParaRPr lang="es-ES" sz="2000" baseline="0" dirty="0" smtClean="0">
                        <a:latin typeface="Century Gothic" panose="020B0502020202020204" pitchFamily="34" charset="0"/>
                      </a:endParaRP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favorables</a:t>
                      </a:r>
                      <a:r>
                        <a:rPr lang="es-ES" sz="2000" baseline="0" dirty="0" smtClean="0">
                          <a:latin typeface="Century Gothic" panose="020B0502020202020204" pitchFamily="34" charset="0"/>
                        </a:rPr>
                        <a:t> de la acción humana sobre el medio ambiente </a:t>
                      </a:r>
                      <a:endParaRPr lang="es-ES" sz="2000" baseline="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nvPr>
        </p:nvGraphicFramePr>
        <p:xfrm>
          <a:off x="0" y="5961949"/>
          <a:ext cx="6858000" cy="1372347"/>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Hare referencia a las acciones desfavorables</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que realiza el ser humano hacia el medio ambiente como tirar la basura.</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319510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Gael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JUEVES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06 MAYO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9718103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566672"/>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kern="1200" dirty="0" smtClean="0">
                          <a:solidFill>
                            <a:schemeClr val="tx1"/>
                          </a:solidFill>
                          <a:effectLst/>
                          <a:latin typeface="Century Gothic" panose="020B0502020202020204" pitchFamily="34" charset="0"/>
                          <a:ea typeface="+mn-ea"/>
                          <a:cs typeface="+mn-cs"/>
                        </a:rPr>
                        <a:t>Identifica</a:t>
                      </a:r>
                      <a:r>
                        <a:rPr lang="es-MX" sz="2000" kern="1200" baseline="0" dirty="0" smtClean="0">
                          <a:solidFill>
                            <a:schemeClr val="tx1"/>
                          </a:solidFill>
                          <a:effectLst/>
                          <a:latin typeface="Century Gothic" panose="020B0502020202020204" pitchFamily="34" charset="0"/>
                          <a:ea typeface="+mn-ea"/>
                          <a:cs typeface="+mn-cs"/>
                        </a:rPr>
                        <a:t> y explica efectos favorables y desfavorables de la acción humana sobre el medio ambiente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contaminación</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a:t>
                      </a:r>
                      <a:r>
                        <a:rPr lang="es-ES" sz="2000" dirty="0" smtClean="0">
                          <a:latin typeface="Century Gothic" panose="020B0502020202020204" pitchFamily="34" charset="0"/>
                        </a:rPr>
                        <a:t>las acciones desfavorables</a:t>
                      </a:r>
                      <a:r>
                        <a:rPr lang="es-ES" sz="2000" baseline="0" dirty="0" smtClean="0">
                          <a:latin typeface="Century Gothic" panose="020B0502020202020204" pitchFamily="34" charset="0"/>
                        </a:rPr>
                        <a:t> de la acción humana sobre el medio ambiente </a:t>
                      </a:r>
                      <a:endParaRPr lang="es-ES" sz="2000" baseline="0" dirty="0" smtClean="0">
                        <a:latin typeface="Century Gothic" panose="020B0502020202020204" pitchFamily="34" charset="0"/>
                      </a:endParaRP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favorables</a:t>
                      </a:r>
                      <a:r>
                        <a:rPr lang="es-ES" sz="2000" baseline="0" dirty="0" smtClean="0">
                          <a:latin typeface="Century Gothic" panose="020B0502020202020204" pitchFamily="34" charset="0"/>
                        </a:rPr>
                        <a:t> de la acción humana sobre el medio ambiente </a:t>
                      </a:r>
                      <a:endParaRPr lang="es-ES" sz="2000" baseline="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nvPr>
        </p:nvGraphicFramePr>
        <p:xfrm>
          <a:off x="0" y="5961949"/>
          <a:ext cx="6858000" cy="1372347"/>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Hare referencia a las acciones desfavorables</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que realiza el ser humano hacia el medio ambiente como tirar la basura.</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387798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Santiago Arriaga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JUEVES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06 MAYO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437056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566672"/>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kern="1200" dirty="0" smtClean="0">
                          <a:solidFill>
                            <a:schemeClr val="tx1"/>
                          </a:solidFill>
                          <a:effectLst/>
                          <a:latin typeface="Century Gothic" panose="020B0502020202020204" pitchFamily="34" charset="0"/>
                          <a:ea typeface="+mn-ea"/>
                          <a:cs typeface="+mn-cs"/>
                        </a:rPr>
                        <a:t>Identifica</a:t>
                      </a:r>
                      <a:r>
                        <a:rPr lang="es-MX" sz="2000" kern="1200" baseline="0" dirty="0" smtClean="0">
                          <a:solidFill>
                            <a:schemeClr val="tx1"/>
                          </a:solidFill>
                          <a:effectLst/>
                          <a:latin typeface="Century Gothic" panose="020B0502020202020204" pitchFamily="34" charset="0"/>
                          <a:ea typeface="+mn-ea"/>
                          <a:cs typeface="+mn-cs"/>
                        </a:rPr>
                        <a:t> y explica efectos favorables y desfavorables de la acción humana sobre el medio ambiente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contaminación</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a:t>
                      </a:r>
                      <a:r>
                        <a:rPr lang="es-ES" sz="2000" dirty="0" smtClean="0">
                          <a:latin typeface="Century Gothic" panose="020B0502020202020204" pitchFamily="34" charset="0"/>
                        </a:rPr>
                        <a:t>las acciones desfavorables</a:t>
                      </a:r>
                      <a:r>
                        <a:rPr lang="es-ES" sz="2000" baseline="0" dirty="0" smtClean="0">
                          <a:latin typeface="Century Gothic" panose="020B0502020202020204" pitchFamily="34" charset="0"/>
                        </a:rPr>
                        <a:t> de la acción humana sobre el medio ambiente </a:t>
                      </a:r>
                      <a:endParaRPr lang="es-ES" sz="2000" baseline="0" dirty="0" smtClean="0">
                        <a:latin typeface="Century Gothic" panose="020B0502020202020204" pitchFamily="34" charset="0"/>
                      </a:endParaRP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favorables</a:t>
                      </a:r>
                      <a:r>
                        <a:rPr lang="es-ES" sz="2000" baseline="0" dirty="0" smtClean="0">
                          <a:latin typeface="Century Gothic" panose="020B0502020202020204" pitchFamily="34" charset="0"/>
                        </a:rPr>
                        <a:t> de la acción humana sobre el medio ambiente </a:t>
                      </a:r>
                      <a:endParaRPr lang="es-ES" sz="2000" baseline="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2714873162"/>
              </p:ext>
            </p:extLst>
          </p:nvPr>
        </p:nvGraphicFramePr>
        <p:xfrm>
          <a:off x="0" y="5961949"/>
          <a:ext cx="6858000" cy="1372347"/>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Hare referencia a las acciones desfavorables</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que realiza el ser humano hacia el medio ambiente como el fuego que contamina el aire.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387798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Irina Alejandra</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JUEVES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06 MAYO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1676060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566672"/>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kern="1200" dirty="0" smtClean="0">
                          <a:solidFill>
                            <a:schemeClr val="tx1"/>
                          </a:solidFill>
                          <a:effectLst/>
                          <a:latin typeface="Century Gothic" panose="020B0502020202020204" pitchFamily="34" charset="0"/>
                          <a:ea typeface="+mn-ea"/>
                          <a:cs typeface="+mn-cs"/>
                        </a:rPr>
                        <a:t>Identifica</a:t>
                      </a:r>
                      <a:r>
                        <a:rPr lang="es-MX" sz="2000" kern="1200" baseline="0" dirty="0" smtClean="0">
                          <a:solidFill>
                            <a:schemeClr val="tx1"/>
                          </a:solidFill>
                          <a:effectLst/>
                          <a:latin typeface="Century Gothic" panose="020B0502020202020204" pitchFamily="34" charset="0"/>
                          <a:ea typeface="+mn-ea"/>
                          <a:cs typeface="+mn-cs"/>
                        </a:rPr>
                        <a:t> y explica efectos favorables y desfavorables de la acción humana sobre el medio ambiente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contaminación</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a:t>
                      </a:r>
                      <a:r>
                        <a:rPr lang="es-ES" sz="2000" dirty="0" smtClean="0">
                          <a:latin typeface="Century Gothic" panose="020B0502020202020204" pitchFamily="34" charset="0"/>
                        </a:rPr>
                        <a:t>las acciones desfavorables</a:t>
                      </a:r>
                      <a:r>
                        <a:rPr lang="es-ES" sz="2000" baseline="0" dirty="0" smtClean="0">
                          <a:latin typeface="Century Gothic" panose="020B0502020202020204" pitchFamily="34" charset="0"/>
                        </a:rPr>
                        <a:t> de la acción humana sobre el medio ambiente </a:t>
                      </a:r>
                      <a:endParaRPr lang="es-ES" sz="2000" baseline="0" dirty="0" smtClean="0">
                        <a:latin typeface="Century Gothic" panose="020B0502020202020204" pitchFamily="34" charset="0"/>
                      </a:endParaRP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favorables</a:t>
                      </a:r>
                      <a:r>
                        <a:rPr lang="es-ES" sz="2000" baseline="0" dirty="0" smtClean="0">
                          <a:latin typeface="Century Gothic" panose="020B0502020202020204" pitchFamily="34" charset="0"/>
                        </a:rPr>
                        <a:t> de la acción humana sobre el medio ambiente </a:t>
                      </a:r>
                      <a:endParaRPr lang="es-ES" sz="2000" baseline="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2676978640"/>
              </p:ext>
            </p:extLst>
          </p:nvPr>
        </p:nvGraphicFramePr>
        <p:xfrm>
          <a:off x="0" y="5961949"/>
          <a:ext cx="6858000" cy="1372347"/>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Reconoce el concepto de lo que es la contaminación</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e identifica que tipos de contaminación existen como de agua, suelo y aire.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387798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Fernanda Mendoza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JUEVES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06 MAYO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7873540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a 6"/>
          <p:cNvGraphicFramePr>
            <a:graphicFrameLocks noGrp="1"/>
          </p:cNvGraphicFramePr>
          <p:nvPr/>
        </p:nvGraphicFramePr>
        <p:xfrm>
          <a:off x="0" y="1338911"/>
          <a:ext cx="6858000" cy="1566672"/>
        </p:xfrm>
        <a:graphic>
          <a:graphicData uri="http://schemas.openxmlformats.org/drawingml/2006/table">
            <a:tbl>
              <a:tblPr firstRow="1" firstCol="1" bandRow="1"/>
              <a:tblGrid>
                <a:gridCol w="6858000">
                  <a:extLst>
                    <a:ext uri="{9D8B030D-6E8A-4147-A177-3AD203B41FA5}">
                      <a16:colId xmlns:a16="http://schemas.microsoft.com/office/drawing/2014/main" val="1776332707"/>
                    </a:ext>
                  </a:extLst>
                </a:gridCol>
              </a:tblGrid>
              <a:tr h="558249">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Exploración y conocimiento del mundo natural y social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892663561"/>
                  </a:ext>
                </a:extLst>
              </a:tr>
              <a:tr h="8140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MX" sz="2000" kern="1200" dirty="0" smtClean="0">
                          <a:solidFill>
                            <a:schemeClr val="tx1"/>
                          </a:solidFill>
                          <a:effectLst/>
                          <a:latin typeface="Century Gothic" panose="020B0502020202020204" pitchFamily="34" charset="0"/>
                          <a:ea typeface="+mn-ea"/>
                          <a:cs typeface="+mn-cs"/>
                        </a:rPr>
                        <a:t>Identifica</a:t>
                      </a:r>
                      <a:r>
                        <a:rPr lang="es-MX" sz="2000" kern="1200" baseline="0" dirty="0" smtClean="0">
                          <a:solidFill>
                            <a:schemeClr val="tx1"/>
                          </a:solidFill>
                          <a:effectLst/>
                          <a:latin typeface="Century Gothic" panose="020B0502020202020204" pitchFamily="34" charset="0"/>
                          <a:ea typeface="+mn-ea"/>
                          <a:cs typeface="+mn-cs"/>
                        </a:rPr>
                        <a:t> y explica efectos favorables y desfavorables de la acción humana sobre el medio ambiente </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076604"/>
                  </a:ext>
                </a:extLst>
              </a:tr>
            </a:tbl>
          </a:graphicData>
        </a:graphic>
      </p:graphicFrame>
      <p:graphicFrame>
        <p:nvGraphicFramePr>
          <p:cNvPr id="8" name="Tabla 7"/>
          <p:cNvGraphicFramePr>
            <a:graphicFrameLocks noGrp="1"/>
          </p:cNvGraphicFramePr>
          <p:nvPr/>
        </p:nvGraphicFramePr>
        <p:xfrm>
          <a:off x="0" y="3324294"/>
          <a:ext cx="6858000" cy="2282952"/>
        </p:xfrm>
        <a:graphic>
          <a:graphicData uri="http://schemas.openxmlformats.org/drawingml/2006/table">
            <a:tbl>
              <a:tblPr firstRow="1" firstCol="1" bandRow="1"/>
              <a:tblGrid>
                <a:gridCol w="6858000">
                  <a:extLst>
                    <a:ext uri="{9D8B030D-6E8A-4147-A177-3AD203B41FA5}">
                      <a16:colId xmlns:a16="http://schemas.microsoft.com/office/drawing/2014/main" val="343823528"/>
                    </a:ext>
                  </a:extLst>
                </a:gridCol>
              </a:tblGrid>
              <a:tr h="274171">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3867221"/>
                  </a:ext>
                </a:extLst>
              </a:tr>
              <a:tr h="274171">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Reconoce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el</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concepto </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contaminación</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5642111"/>
                  </a:ext>
                </a:extLst>
              </a:tr>
              <a:tr h="822512">
                <a:tc>
                  <a:txBody>
                    <a:bodyPr/>
                    <a:lstStyle/>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a:t>
                      </a:r>
                      <a:r>
                        <a:rPr lang="es-ES" sz="2000" dirty="0" smtClean="0">
                          <a:latin typeface="Century Gothic" panose="020B0502020202020204" pitchFamily="34" charset="0"/>
                        </a:rPr>
                        <a:t>las acciones desfavorables</a:t>
                      </a:r>
                      <a:r>
                        <a:rPr lang="es-ES" sz="2000" baseline="0" dirty="0" smtClean="0">
                          <a:latin typeface="Century Gothic" panose="020B0502020202020204" pitchFamily="34" charset="0"/>
                        </a:rPr>
                        <a:t> de la acción humana sobre el medio ambiente </a:t>
                      </a:r>
                      <a:endParaRPr lang="es-ES" sz="2000" baseline="0" dirty="0" smtClean="0">
                        <a:latin typeface="Century Gothic" panose="020B0502020202020204" pitchFamily="34" charset="0"/>
                      </a:endParaRPr>
                    </a:p>
                    <a:p>
                      <a:pPr marL="342900" marR="0" lvl="0" indent="-342900" algn="just" defTabSz="6858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ES" sz="2000" dirty="0" smtClean="0">
                          <a:latin typeface="Century Gothic" panose="020B0502020202020204" pitchFamily="34" charset="0"/>
                        </a:rPr>
                        <a:t>Comenta las acciones favorables</a:t>
                      </a:r>
                      <a:r>
                        <a:rPr lang="es-ES" sz="2000" baseline="0" dirty="0" smtClean="0">
                          <a:latin typeface="Century Gothic" panose="020B0502020202020204" pitchFamily="34" charset="0"/>
                        </a:rPr>
                        <a:t> de la acción humana sobre el medio ambiente </a:t>
                      </a:r>
                      <a:endParaRPr lang="es-ES" sz="2000" baseline="0" dirty="0" smtClean="0">
                        <a:latin typeface="Century Gothic" panose="020B0502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3852703"/>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3203634287"/>
              </p:ext>
            </p:extLst>
          </p:nvPr>
        </p:nvGraphicFramePr>
        <p:xfrm>
          <a:off x="0" y="5961949"/>
          <a:ext cx="6858000" cy="1931607"/>
        </p:xfrm>
        <a:graphic>
          <a:graphicData uri="http://schemas.openxmlformats.org/drawingml/2006/table">
            <a:tbl>
              <a:tblPr firstRow="1" firstCol="1" bandRow="1"/>
              <a:tblGrid>
                <a:gridCol w="6858000">
                  <a:extLst>
                    <a:ext uri="{9D8B030D-6E8A-4147-A177-3AD203B41FA5}">
                      <a16:colId xmlns:a16="http://schemas.microsoft.com/office/drawing/2014/main" val="4288239155"/>
                    </a:ext>
                  </a:extLst>
                </a:gridCol>
              </a:tblGrid>
              <a:tr h="1372347">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t>
                      </a: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alumno</a:t>
                      </a:r>
                    </a:p>
                    <a:p>
                      <a:pPr algn="just">
                        <a:lnSpc>
                          <a:spcPct val="107000"/>
                        </a:lnSpc>
                        <a:spcAft>
                          <a:spcPts val="0"/>
                        </a:spcAft>
                      </a:pPr>
                      <a:r>
                        <a:rPr lang="es-MX" sz="2000" dirty="0" smtClean="0">
                          <a:effectLst/>
                          <a:latin typeface="Century Gothic" panose="020B0502020202020204" pitchFamily="34" charset="0"/>
                          <a:ea typeface="Calibri" panose="020F0502020204030204" pitchFamily="34" charset="0"/>
                          <a:cs typeface="Times New Roman" panose="02020603050405020304" pitchFamily="18" charset="0"/>
                        </a:rPr>
                        <a:t>Hare referencia a las acciones desfavorables</a:t>
                      </a: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 que realiza el ser humano hacia el medio ambiente como tirar la basura.</a:t>
                      </a:r>
                    </a:p>
                    <a:p>
                      <a:pPr algn="just">
                        <a:lnSpc>
                          <a:spcPct val="107000"/>
                        </a:lnSpc>
                        <a:spcAft>
                          <a:spcPts val="0"/>
                        </a:spcAft>
                      </a:pPr>
                      <a:r>
                        <a:rPr lang="es-MX" sz="2000" baseline="0" dirty="0" smtClean="0">
                          <a:effectLst/>
                          <a:latin typeface="Century Gothic" panose="020B0502020202020204" pitchFamily="34" charset="0"/>
                          <a:ea typeface="Calibri" panose="020F0502020204030204" pitchFamily="34" charset="0"/>
                          <a:cs typeface="Times New Roman" panose="02020603050405020304" pitchFamily="18" charset="0"/>
                        </a:rPr>
                        <a:t>E identifica los tipos de contaminación que existen como agua, suelo y aire.</a:t>
                      </a:r>
                      <a:endParaRPr lang="es-ES_tradnl" sz="2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359638"/>
                  </a:ext>
                </a:extLst>
              </a:tr>
            </a:tbl>
          </a:graphicData>
        </a:graphic>
      </p:graphicFrame>
      <p:sp>
        <p:nvSpPr>
          <p:cNvPr id="10" name="Rectangle 2"/>
          <p:cNvSpPr>
            <a:spLocks noChangeArrowheads="1"/>
          </p:cNvSpPr>
          <p:nvPr/>
        </p:nvSpPr>
        <p:spPr bwMode="auto">
          <a:xfrm>
            <a:off x="404446" y="354026"/>
            <a:ext cx="387798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Luciano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p>
          <a:p>
            <a:pPr marL="0" marR="0" lvl="0" indent="0"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a:t>
            </a: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JUEVES </a:t>
            </a:r>
            <a:r>
              <a:rPr lang="es-MX" altLang="es-ES_tradnl" sz="2000" b="1" dirty="0" smtClean="0">
                <a:latin typeface="Century Gothic" panose="020B0502020202020204" pitchFamily="34" charset="0"/>
                <a:ea typeface="Calibri" panose="020F0502020204030204" pitchFamily="34" charset="0"/>
                <a:cs typeface="Times New Roman" panose="02020603050405020304" pitchFamily="18" charset="0"/>
              </a:rPr>
              <a:t>06 MAYO</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1349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extLst>
              <p:ext uri="{D42A27DB-BD31-4B8C-83A1-F6EECF244321}">
                <p14:modId xmlns:p14="http://schemas.microsoft.com/office/powerpoint/2010/main" val="1562823076"/>
              </p:ext>
            </p:extLst>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extLst>
              <p:ext uri="{D42A27DB-BD31-4B8C-83A1-F6EECF244321}">
                <p14:modId xmlns:p14="http://schemas.microsoft.com/office/powerpoint/2010/main" val="3656512676"/>
              </p:ext>
            </p:extLst>
          </p:nvPr>
        </p:nvGraphicFramePr>
        <p:xfrm>
          <a:off x="0" y="2730882"/>
          <a:ext cx="6858000" cy="3432214"/>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Identifica que es un poema y las características que lo conforman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r h="170854">
                <a:tc>
                  <a:txBody>
                    <a:bodyPr/>
                    <a:lstStyle/>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6055518"/>
                  </a:ext>
                </a:extLst>
              </a:tr>
              <a:tr h="170854">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783992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2910961629"/>
              </p:ext>
            </p:extLst>
          </p:nvPr>
        </p:nvGraphicFramePr>
        <p:xfrm>
          <a:off x="0" y="6079276"/>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las partes de un poema y menciona una rima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414717"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MAYDELIN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11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22020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0" y="2730882"/>
          <a:ext cx="6858000" cy="3432214"/>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Identifica que es un poema y las características que lo conforman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r h="170854">
                <a:tc>
                  <a:txBody>
                    <a:bodyPr/>
                    <a:lstStyle/>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6055518"/>
                  </a:ext>
                </a:extLst>
              </a:tr>
              <a:tr h="170854">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783992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3069728357"/>
              </p:ext>
            </p:extLst>
          </p:nvPr>
        </p:nvGraphicFramePr>
        <p:xfrm>
          <a:off x="0" y="6360630"/>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Participa de manera activa, y logra expresarse con seguridad y menciona una rima manzana-botana. </a:t>
                      </a:r>
                      <a:endParaRPr lang="es-ES_tradnl" sz="2000" kern="1200" dirty="0" smtClean="0">
                        <a:solidFill>
                          <a:schemeClr val="tx1"/>
                        </a:solidFill>
                        <a:effectLst/>
                        <a:latin typeface="Century Gothic" panose="020B0502020202020204" pitchFamily="34" charset="0"/>
                        <a:ea typeface="+mn-ea"/>
                        <a:cs typeface="+mn-cs"/>
                      </a:endParaRPr>
                    </a:p>
                    <a:p>
                      <a:pPr algn="just">
                        <a:lnSpc>
                          <a:spcPct val="107000"/>
                        </a:lnSpc>
                        <a:spcAft>
                          <a:spcPts val="0"/>
                        </a:spcAft>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3488455"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IRINA ALEJANDRA</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11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40046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0" y="1080197"/>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1803977482"/>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Pensamiento matemático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391910705"/>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Comenta noticias que se difunden en periódicos, radio, televisión y otros medios.</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4948103"/>
                  </a:ext>
                </a:extLst>
              </a:tr>
            </a:tbl>
          </a:graphicData>
        </a:graphic>
      </p:graphicFrame>
      <p:graphicFrame>
        <p:nvGraphicFramePr>
          <p:cNvPr id="7" name="Tabla 6"/>
          <p:cNvGraphicFramePr>
            <a:graphicFrameLocks noGrp="1"/>
          </p:cNvGraphicFramePr>
          <p:nvPr/>
        </p:nvGraphicFramePr>
        <p:xfrm>
          <a:off x="0" y="3003485"/>
          <a:ext cx="6860858" cy="3750564"/>
        </p:xfrm>
        <a:graphic>
          <a:graphicData uri="http://schemas.openxmlformats.org/drawingml/2006/table">
            <a:tbl>
              <a:tblPr firstRow="1" firstCol="1" bandRow="1"/>
              <a:tblGrid>
                <a:gridCol w="6860858">
                  <a:extLst>
                    <a:ext uri="{9D8B030D-6E8A-4147-A177-3AD203B41FA5}">
                      <a16:colId xmlns:a16="http://schemas.microsoft.com/office/drawing/2014/main" val="3645882750"/>
                    </a:ext>
                  </a:extLst>
                </a:gridCol>
              </a:tblGrid>
              <a:tr h="626552">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2061973"/>
                  </a:ext>
                </a:extLst>
              </a:tr>
              <a:tr h="939829">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Logra comentar noticias que se difunden en periódicos, radios, televisión y otros medios y sin ayuda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9567155"/>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45207"/>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Identifica que es una noticia, sus características y para que nos sirve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2887003"/>
                  </a:ext>
                </a:extLst>
              </a:tr>
              <a:tr h="626552">
                <a:tc>
                  <a:txBody>
                    <a:bodyPr/>
                    <a:lstStyle/>
                    <a:p>
                      <a:pPr marL="342900" lvl="0" indent="-342900" algn="just">
                        <a:lnSpc>
                          <a:spcPct val="107000"/>
                        </a:lnSpc>
                        <a:spcAft>
                          <a:spcPts val="0"/>
                        </a:spcAft>
                        <a:buFont typeface="Symbol" panose="05050102010706020507" pitchFamily="18" charset="2"/>
                        <a:buChar char=""/>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Realiza un análisis acerca de los medios de comunicación y su utilidad aportando información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4561590"/>
                  </a:ext>
                </a:extLst>
              </a:tr>
              <a:tr h="162292">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6420216"/>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1573646517"/>
              </p:ext>
            </p:extLst>
          </p:nvPr>
        </p:nvGraphicFramePr>
        <p:xfrm>
          <a:off x="0" y="6759935"/>
          <a:ext cx="6858000" cy="2327208"/>
        </p:xfrm>
        <a:graphic>
          <a:graphicData uri="http://schemas.openxmlformats.org/drawingml/2006/table">
            <a:tbl>
              <a:tblPr firstRow="1" firstCol="1" bandRow="1"/>
              <a:tblGrid>
                <a:gridCol w="6858000">
                  <a:extLst>
                    <a:ext uri="{9D8B030D-6E8A-4147-A177-3AD203B41FA5}">
                      <a16:colId xmlns:a16="http://schemas.microsoft.com/office/drawing/2014/main" val="1289241870"/>
                    </a:ext>
                  </a:extLst>
                </a:gridCol>
              </a:tblGrid>
              <a:tr h="2327208">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Menciona a partir de sus saberes previos que es una noticia, que es cuando alguien choca o le pasa algo.</a:t>
                      </a:r>
                      <a:endParaRPr lang="es-ES_tradnl" sz="2000" kern="1200" dirty="0" smtClean="0">
                        <a:solidFill>
                          <a:schemeClr val="tx1"/>
                        </a:solidFill>
                        <a:effectLst/>
                        <a:latin typeface="Century Gothic" panose="020B0502020202020204" pitchFamily="34" charset="0"/>
                        <a:ea typeface="+mn-ea"/>
                        <a:cs typeface="+mn-cs"/>
                      </a:endParaRPr>
                    </a:p>
                    <a:p>
                      <a:r>
                        <a:rPr lang="es-MX" sz="2000" kern="1200" dirty="0" smtClean="0">
                          <a:solidFill>
                            <a:schemeClr val="tx1"/>
                          </a:solidFill>
                          <a:effectLst/>
                          <a:latin typeface="Century Gothic" panose="020B0502020202020204" pitchFamily="34" charset="0"/>
                          <a:ea typeface="+mn-ea"/>
                          <a:cs typeface="+mn-cs"/>
                        </a:rPr>
                        <a:t>Logra comentar una noticia que se difunde a través del periódico sin ayuda interpretando lo que dice. </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0069509"/>
                  </a:ext>
                </a:extLst>
              </a:tr>
            </a:tbl>
          </a:graphicData>
        </a:graphic>
      </p:graphicFrame>
      <p:sp>
        <p:nvSpPr>
          <p:cNvPr id="9" name="Rectangle 2"/>
          <p:cNvSpPr>
            <a:spLocks noChangeArrowheads="1"/>
          </p:cNvSpPr>
          <p:nvPr/>
        </p:nvSpPr>
        <p:spPr bwMode="auto">
          <a:xfrm>
            <a:off x="0" y="-71304"/>
            <a:ext cx="6647974"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DALARY ALEXANDRA AGUILLON PALOMO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04 MARZO </a:t>
            </a:r>
            <a:endParaRPr kumimoji="0" lang="es-ES_tradnl" altLang="es-ES_tradnl" sz="2000"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9683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a 5"/>
          <p:cNvGraphicFramePr>
            <a:graphicFrameLocks noGrp="1"/>
          </p:cNvGraphicFramePr>
          <p:nvPr/>
        </p:nvGraphicFramePr>
        <p:xfrm>
          <a:off x="-14283" y="774066"/>
          <a:ext cx="6858000" cy="1956816"/>
        </p:xfrm>
        <a:graphic>
          <a:graphicData uri="http://schemas.openxmlformats.org/drawingml/2006/table">
            <a:tbl>
              <a:tblPr firstRow="1" firstCol="1" bandRow="1"/>
              <a:tblGrid>
                <a:gridCol w="6858000">
                  <a:extLst>
                    <a:ext uri="{9D8B030D-6E8A-4147-A177-3AD203B41FA5}">
                      <a16:colId xmlns:a16="http://schemas.microsoft.com/office/drawing/2014/main" val="3043589966"/>
                    </a:ext>
                  </a:extLst>
                </a:gridCol>
              </a:tblGrid>
              <a:tr h="150495">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Campo formativo/área de desarrollo: Lenguaje y comunicación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139609831"/>
                  </a:ext>
                </a:extLst>
              </a:tr>
              <a:tr h="460375">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Aprendizaje esperado:</a:t>
                      </a:r>
                      <a:r>
                        <a:rPr lang="es-MX" sz="2000" kern="12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7953743"/>
                  </a:ext>
                </a:extLst>
              </a:tr>
            </a:tbl>
          </a:graphicData>
        </a:graphic>
      </p:graphicFrame>
      <p:graphicFrame>
        <p:nvGraphicFramePr>
          <p:cNvPr id="7" name="Tabla 6"/>
          <p:cNvGraphicFramePr>
            <a:graphicFrameLocks noGrp="1"/>
          </p:cNvGraphicFramePr>
          <p:nvPr/>
        </p:nvGraphicFramePr>
        <p:xfrm>
          <a:off x="0" y="2730882"/>
          <a:ext cx="6858000" cy="3432214"/>
        </p:xfrm>
        <a:graphic>
          <a:graphicData uri="http://schemas.openxmlformats.org/drawingml/2006/table">
            <a:tbl>
              <a:tblPr firstRow="1" firstCol="1" bandRow="1"/>
              <a:tblGrid>
                <a:gridCol w="6858000">
                  <a:extLst>
                    <a:ext uri="{9D8B030D-6E8A-4147-A177-3AD203B41FA5}">
                      <a16:colId xmlns:a16="http://schemas.microsoft.com/office/drawing/2014/main" val="3342435162"/>
                    </a:ext>
                  </a:extLst>
                </a:gridCol>
              </a:tblGrid>
              <a:tr h="170854">
                <a:tc>
                  <a:txBody>
                    <a:bodyPr/>
                    <a:lstStyle/>
                    <a:p>
                      <a:pPr algn="just">
                        <a:lnSpc>
                          <a:spcPct val="107000"/>
                        </a:lnSpc>
                        <a:spcAft>
                          <a:spcPts val="0"/>
                        </a:spcAft>
                      </a:pPr>
                      <a:r>
                        <a:rPr lang="es-MX" sz="2000">
                          <a:effectLst/>
                          <a:latin typeface="Century Gothic" panose="020B0502020202020204" pitchFamily="34" charset="0"/>
                          <a:ea typeface="Calibri" panose="020F0502020204030204" pitchFamily="34" charset="0"/>
                          <a:cs typeface="Times New Roman" panose="02020603050405020304" pitchFamily="18" charset="0"/>
                        </a:rPr>
                        <a:t>Indicadores: (se redactan en base al aprendizaje esperado)</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640305"/>
                  </a:ext>
                </a:extLst>
              </a:tr>
              <a:tr h="341706">
                <a:tc>
                  <a:txBody>
                    <a:bodyPr/>
                    <a:lstStyle/>
                    <a:p>
                      <a:pPr marL="342900" lvl="0" indent="-342900" algn="just">
                        <a:lnSpc>
                          <a:spcPct val="107000"/>
                        </a:lnSpc>
                        <a:spcAft>
                          <a:spcPts val="0"/>
                        </a:spcAft>
                        <a:buFont typeface="Symbol" panose="05050102010706020507" pitchFamily="18" charset="2"/>
                        <a:buChar char=""/>
                      </a:pPr>
                      <a:r>
                        <a:rPr lang="es-ES" sz="2000" dirty="0">
                          <a:effectLst/>
                          <a:latin typeface="Century Gothic" panose="020B0502020202020204" pitchFamily="34" charset="0"/>
                          <a:ea typeface="Calibri" panose="020F0502020204030204" pitchFamily="34" charset="0"/>
                          <a:cs typeface="Times New Roman" panose="02020603050405020304" pitchFamily="18" charset="0"/>
                        </a:rPr>
                        <a:t>Describe personajes y lugares que imagina al escuchar cuentos, fábulas, leyendas y otros relatos literarios.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0081129"/>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El vocabulario que utiliza es claro y preciso y logra expresarse con seguridad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169001"/>
                  </a:ext>
                </a:extLst>
              </a:tr>
              <a:tr h="170854">
                <a:tc>
                  <a:txBody>
                    <a:bodyPr/>
                    <a:lstStyle/>
                    <a:p>
                      <a:pPr marL="342900" lvl="0" indent="-342900" algn="just">
                        <a:lnSpc>
                          <a:spcPct val="107000"/>
                        </a:lnSpc>
                        <a:spcAft>
                          <a:spcPts val="0"/>
                        </a:spcAft>
                        <a:buFont typeface="Symbol" panose="05050102010706020507" pitchFamily="18" charset="2"/>
                        <a:buChar char=""/>
                      </a:pPr>
                      <a:r>
                        <a:rPr lang="es-MX" sz="2000">
                          <a:effectLst/>
                          <a:latin typeface="Century Gothic" panose="020B0502020202020204" pitchFamily="34" charset="0"/>
                          <a:ea typeface="Calibri" panose="020F0502020204030204" pitchFamily="34" charset="0"/>
                          <a:cs typeface="Times New Roman" panose="02020603050405020304" pitchFamily="18" charset="0"/>
                        </a:rPr>
                        <a:t>Identifica que es un poema y las características que lo conforman </a:t>
                      </a:r>
                      <a:endParaRPr lang="es-ES_tradnl" sz="200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2343398"/>
                  </a:ext>
                </a:extLst>
              </a:tr>
              <a:tr h="170854">
                <a:tc>
                  <a:txBody>
                    <a:bodyPr/>
                    <a:lstStyle/>
                    <a:p>
                      <a:pPr algn="just">
                        <a:lnSpc>
                          <a:spcPct val="107000"/>
                        </a:lnSpc>
                        <a:spcAft>
                          <a:spcPts val="0"/>
                        </a:spcAft>
                      </a:pPr>
                      <a:r>
                        <a:rPr lang="es-ES_tradnl" sz="2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6055518"/>
                  </a:ext>
                </a:extLst>
              </a:tr>
              <a:tr h="170854">
                <a:tc>
                  <a:txBody>
                    <a:bodyPr/>
                    <a:lstStyle/>
                    <a:p>
                      <a:pPr marL="342900" lvl="0" indent="-342900" algn="just">
                        <a:lnSpc>
                          <a:spcPct val="107000"/>
                        </a:lnSpc>
                        <a:spcAft>
                          <a:spcPts val="0"/>
                        </a:spcAft>
                        <a:buFont typeface="Symbol" panose="05050102010706020507" pitchFamily="18" charset="2"/>
                        <a:buChar char=""/>
                      </a:pPr>
                      <a:r>
                        <a:rPr lang="es-MX" sz="1000" dirty="0">
                          <a:effectLst/>
                          <a:latin typeface="Century Gothic" panose="020B0502020202020204" pitchFamily="34" charset="0"/>
                          <a:ea typeface="Calibri" panose="020F0502020204030204" pitchFamily="34" charset="0"/>
                          <a:cs typeface="Times New Roman" panose="02020603050405020304" pitchFamily="18" charset="0"/>
                        </a:rPr>
                        <a:t> </a:t>
                      </a:r>
                      <a:endParaRPr lang="es-ES_tradnl"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7839928"/>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1352199720"/>
              </p:ext>
            </p:extLst>
          </p:nvPr>
        </p:nvGraphicFramePr>
        <p:xfrm>
          <a:off x="0" y="6360630"/>
          <a:ext cx="6858000" cy="2212806"/>
        </p:xfrm>
        <a:graphic>
          <a:graphicData uri="http://schemas.openxmlformats.org/drawingml/2006/table">
            <a:tbl>
              <a:tblPr firstRow="1" firstCol="1" bandRow="1"/>
              <a:tblGrid>
                <a:gridCol w="6858000">
                  <a:extLst>
                    <a:ext uri="{9D8B030D-6E8A-4147-A177-3AD203B41FA5}">
                      <a16:colId xmlns:a16="http://schemas.microsoft.com/office/drawing/2014/main" val="818452542"/>
                    </a:ext>
                  </a:extLst>
                </a:gridCol>
              </a:tblGrid>
              <a:tr h="2212806">
                <a:tc>
                  <a:txBody>
                    <a:bodyPr/>
                    <a:lstStyle/>
                    <a:p>
                      <a:pPr algn="just">
                        <a:lnSpc>
                          <a:spcPct val="107000"/>
                        </a:lnSpc>
                        <a:spcAft>
                          <a:spcPts val="0"/>
                        </a:spcAft>
                      </a:pPr>
                      <a:r>
                        <a:rPr lang="es-MX" sz="2000" dirty="0">
                          <a:effectLst/>
                          <a:latin typeface="Century Gothic" panose="020B0502020202020204" pitchFamily="34" charset="0"/>
                          <a:ea typeface="Calibri" panose="020F0502020204030204" pitchFamily="34" charset="0"/>
                          <a:cs typeface="Times New Roman" panose="02020603050405020304" pitchFamily="18" charset="0"/>
                        </a:rPr>
                        <a:t>Describe el proceso del alumno</a:t>
                      </a:r>
                      <a:endParaRPr lang="es-ES_tradnl" sz="2000" dirty="0">
                        <a:effectLst/>
                        <a:latin typeface="Calibri" panose="020F0502020204030204" pitchFamily="34" charset="0"/>
                        <a:ea typeface="Calibri" panose="020F0502020204030204" pitchFamily="34" charset="0"/>
                        <a:cs typeface="Times New Roman" panose="02020603050405020304" pitchFamily="18" charset="0"/>
                      </a:endParaRPr>
                    </a:p>
                    <a:p>
                      <a:r>
                        <a:rPr lang="es-MX" sz="2000" kern="1200" dirty="0" smtClean="0">
                          <a:solidFill>
                            <a:schemeClr val="tx1"/>
                          </a:solidFill>
                          <a:effectLst/>
                          <a:latin typeface="Century Gothic" panose="020B0502020202020204" pitchFamily="34" charset="0"/>
                          <a:ea typeface="+mn-ea"/>
                          <a:cs typeface="+mn-cs"/>
                        </a:rPr>
                        <a:t>Identifica las partes de un poema y sus características y menciona una rima vestido- helado.</a:t>
                      </a:r>
                      <a:endParaRPr lang="es-ES_tradnl" sz="2000" kern="1200" dirty="0">
                        <a:solidFill>
                          <a:schemeClr val="tx1"/>
                        </a:solidFill>
                        <a:effectLst/>
                        <a:latin typeface="Century Gothic" panose="020B0502020202020204" pitchFamily="34" charset="0"/>
                        <a:ea typeface="+mn-ea"/>
                        <a:cs typeface="+mn-cs"/>
                      </a:endParaRPr>
                    </a:p>
                  </a:txBody>
                  <a:tcPr marL="59205" marR="592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1228148"/>
                  </a:ext>
                </a:extLst>
              </a:tr>
            </a:tbl>
          </a:graphicData>
        </a:graphic>
      </p:graphicFrame>
      <p:sp>
        <p:nvSpPr>
          <p:cNvPr id="9" name="Rectangle 2"/>
          <p:cNvSpPr>
            <a:spLocks noChangeArrowheads="1"/>
          </p:cNvSpPr>
          <p:nvPr/>
        </p:nvSpPr>
        <p:spPr bwMode="auto">
          <a:xfrm>
            <a:off x="0" y="67209"/>
            <a:ext cx="6364243"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Alumno: DALARY ALEXANDRA AGUILLON PALOMO</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ES_tradnl" sz="2000" b="1" i="0" u="none" strike="noStrike" cap="none" normalizeH="0" baseline="0" dirty="0" smtClean="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Fecha: JUEVES 11 MARZO </a:t>
            </a:r>
            <a:endParaRPr kumimoji="0" lang="es-ES_tradnl" altLang="es-ES_tradnl" sz="2000" b="1" i="0" u="none" strike="noStrike" cap="none" normalizeH="0" baseline="0" dirty="0" smtClean="0">
              <a:ln>
                <a:noFill/>
              </a:ln>
              <a:solidFill>
                <a:schemeClr val="tx1"/>
              </a:solidFill>
              <a:effectLst/>
              <a:latin typeface="Century Gothic" panose="020B0502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_tradnl" altLang="es-ES_tradnl"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8988265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84</TotalTime>
  <Words>5407</Words>
  <Application>Microsoft Office PowerPoint</Application>
  <PresentationFormat>Carta (216 x 279 mm)</PresentationFormat>
  <Paragraphs>576</Paragraphs>
  <Slides>55</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55</vt:i4>
      </vt:variant>
    </vt:vector>
  </HeadingPairs>
  <TitlesOfParts>
    <vt:vector size="63" baseType="lpstr">
      <vt:lpstr>Arial</vt:lpstr>
      <vt:lpstr>Calibri</vt:lpstr>
      <vt:lpstr>Calibri Light</vt:lpstr>
      <vt:lpstr>Century Gothic</vt:lpstr>
      <vt:lpstr>DK Lemon Yellow Sun</vt:lpstr>
      <vt:lpstr>Symbol</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yadiraapolomoo@gmail.com</dc:creator>
  <cp:lastModifiedBy>yadiraapolomoo@gmail.com</cp:lastModifiedBy>
  <cp:revision>11</cp:revision>
  <dcterms:created xsi:type="dcterms:W3CDTF">2021-03-18T21:38:39Z</dcterms:created>
  <dcterms:modified xsi:type="dcterms:W3CDTF">2021-05-06T16:08:54Z</dcterms:modified>
</cp:coreProperties>
</file>