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B061057-2215-47E2-B7FC-5DB5587B049D}"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1032165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B061057-2215-47E2-B7FC-5DB5587B049D}"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195234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B061057-2215-47E2-B7FC-5DB5587B049D}"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259293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B061057-2215-47E2-B7FC-5DB5587B049D}"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45630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B061057-2215-47E2-B7FC-5DB5587B049D}" type="datetimeFigureOut">
              <a:rPr lang="es-MX" smtClean="0"/>
              <a:t>07/05/2021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26554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B061057-2215-47E2-B7FC-5DB5587B049D}"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09605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B061057-2215-47E2-B7FC-5DB5587B049D}" type="datetimeFigureOut">
              <a:rPr lang="es-MX" smtClean="0"/>
              <a:t>07/05/2021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53257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B061057-2215-47E2-B7FC-5DB5587B049D}" type="datetimeFigureOut">
              <a:rPr lang="es-MX" smtClean="0"/>
              <a:t>07/05/2021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256589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061057-2215-47E2-B7FC-5DB5587B049D}" type="datetimeFigureOut">
              <a:rPr lang="es-MX" smtClean="0"/>
              <a:t>07/05/2021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13128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B061057-2215-47E2-B7FC-5DB5587B049D}"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219333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B061057-2215-47E2-B7FC-5DB5587B049D}" type="datetimeFigureOut">
              <a:rPr lang="es-MX" smtClean="0"/>
              <a:t>07/05/2021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CD070E7-01BB-4F0E-89E5-A22FCF3EC7C1}" type="slidenum">
              <a:rPr lang="es-MX" smtClean="0"/>
              <a:t>‹Nº›</a:t>
            </a:fld>
            <a:endParaRPr lang="es-MX"/>
          </a:p>
        </p:txBody>
      </p:sp>
    </p:spTree>
    <p:extLst>
      <p:ext uri="{BB962C8B-B14F-4D97-AF65-F5344CB8AC3E}">
        <p14:creationId xmlns:p14="http://schemas.microsoft.com/office/powerpoint/2010/main" val="3690862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61057-2215-47E2-B7FC-5DB5587B049D}" type="datetimeFigureOut">
              <a:rPr lang="es-MX" smtClean="0"/>
              <a:t>07/05/2021</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070E7-01BB-4F0E-89E5-A22FCF3EC7C1}" type="slidenum">
              <a:rPr lang="es-MX" smtClean="0"/>
              <a:t>‹Nº›</a:t>
            </a:fld>
            <a:endParaRPr lang="es-MX"/>
          </a:p>
        </p:txBody>
      </p:sp>
    </p:spTree>
    <p:extLst>
      <p:ext uri="{BB962C8B-B14F-4D97-AF65-F5344CB8AC3E}">
        <p14:creationId xmlns:p14="http://schemas.microsoft.com/office/powerpoint/2010/main" val="3227949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ienda de juguetes | Vector Premium">
            <a:extLst>
              <a:ext uri="{FF2B5EF4-FFF2-40B4-BE49-F238E27FC236}">
                <a16:creationId xmlns:a16="http://schemas.microsoft.com/office/drawing/2014/main" id="{D1963B2E-736F-450B-B5AE-7F83261C74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35A25805-85AC-4884-9BB8-E0B84B2CADD2}"/>
              </a:ext>
            </a:extLst>
          </p:cNvPr>
          <p:cNvSpPr/>
          <p:nvPr/>
        </p:nvSpPr>
        <p:spPr>
          <a:xfrm>
            <a:off x="1782416" y="437321"/>
            <a:ext cx="5579167" cy="1736646"/>
          </a:xfrm>
          <a:prstGeom prst="roundRect">
            <a:avLst/>
          </a:prstGeom>
          <a:solidFill>
            <a:schemeClr val="accent1">
              <a:lumMod val="60000"/>
              <a:lumOff val="40000"/>
            </a:schemeClr>
          </a:solidFill>
          <a:ln w="76200">
            <a:solidFill>
              <a:srgbClr val="FFC000"/>
            </a:solidFill>
          </a:ln>
        </p:spPr>
        <p:txBody>
          <a:bodyPr wrap="square">
            <a:spAutoFit/>
          </a:bodyPr>
          <a:lstStyle/>
          <a:p>
            <a:pPr algn="ctr"/>
            <a:r>
              <a:rPr lang="es-MX" sz="3200" dirty="0">
                <a:solidFill>
                  <a:schemeClr val="tx1">
                    <a:lumMod val="95000"/>
                    <a:lumOff val="5000"/>
                  </a:schemeClr>
                </a:solidFill>
                <a:latin typeface="Berlin Sans FB" panose="020E0602020502020306" pitchFamily="34" charset="0"/>
              </a:rPr>
              <a:t>PLAN DE TRABAJO </a:t>
            </a:r>
          </a:p>
          <a:p>
            <a:pPr algn="ctr"/>
            <a:r>
              <a:rPr lang="es-MX" sz="3200" dirty="0">
                <a:solidFill>
                  <a:schemeClr val="tx1">
                    <a:lumMod val="95000"/>
                    <a:lumOff val="5000"/>
                  </a:schemeClr>
                </a:solidFill>
                <a:latin typeface="Berlin Sans FB" panose="020E0602020502020306" pitchFamily="34" charset="0"/>
              </a:rPr>
              <a:t>SEMANA DEL </a:t>
            </a:r>
          </a:p>
          <a:p>
            <a:pPr algn="ctr"/>
            <a:r>
              <a:rPr lang="es-MX" sz="3200" dirty="0">
                <a:solidFill>
                  <a:schemeClr val="tx1">
                    <a:lumMod val="95000"/>
                    <a:lumOff val="5000"/>
                  </a:schemeClr>
                </a:solidFill>
                <a:latin typeface="Berlin Sans FB" panose="020E0602020502020306" pitchFamily="34" charset="0"/>
              </a:rPr>
              <a:t>10 AL 14 DE MAYO DEL 2021</a:t>
            </a:r>
            <a:endParaRPr lang="es-MX" sz="1000" dirty="0">
              <a:solidFill>
                <a:schemeClr val="tx1">
                  <a:lumMod val="95000"/>
                  <a:lumOff val="5000"/>
                </a:schemeClr>
              </a:solidFill>
              <a:latin typeface="Berlin Sans FB" panose="020E0602020502020306" pitchFamily="34" charset="0"/>
            </a:endParaRPr>
          </a:p>
        </p:txBody>
      </p:sp>
    </p:spTree>
    <p:extLst>
      <p:ext uri="{BB962C8B-B14F-4D97-AF65-F5344CB8AC3E}">
        <p14:creationId xmlns:p14="http://schemas.microsoft.com/office/powerpoint/2010/main" val="79349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02EC4772-7B07-4D75-9EEF-C83D8DB22FE6}"/>
              </a:ext>
            </a:extLst>
          </p:cNvPr>
          <p:cNvSpPr/>
          <p:nvPr/>
        </p:nvSpPr>
        <p:spPr>
          <a:xfrm>
            <a:off x="0" y="151179"/>
            <a:ext cx="9144000" cy="6555641"/>
          </a:xfrm>
          <a:prstGeom prst="rect">
            <a:avLst/>
          </a:prstGeom>
        </p:spPr>
        <p:txBody>
          <a:bodyPr wrap="square">
            <a:spAutoFit/>
          </a:bodyPr>
          <a:lstStyle/>
          <a:p>
            <a:pPr algn="ctr"/>
            <a:r>
              <a:rPr lang="es-ES" sz="2800" dirty="0">
                <a:latin typeface="Berlin Sans FB" panose="020E0602020502020306" pitchFamily="34" charset="0"/>
              </a:rPr>
              <a:t>ESCUELA NORMAL DE EDUCACIÓN PREESCOLAR DEL ESTADO</a:t>
            </a:r>
          </a:p>
          <a:p>
            <a:pPr algn="ctr"/>
            <a:r>
              <a:rPr lang="es-ES" sz="2800" dirty="0">
                <a:latin typeface="Berlin Sans FB" panose="020E0602020502020306" pitchFamily="34" charset="0"/>
              </a:rPr>
              <a:t>LICENCIATURA EN EDUCACIÓN PREESCOLAR</a:t>
            </a:r>
          </a:p>
          <a:p>
            <a:pPr algn="ctr"/>
            <a:r>
              <a:rPr lang="es-ES" sz="2800" dirty="0">
                <a:latin typeface="Berlin Sans FB" panose="020E0602020502020306" pitchFamily="34" charset="0"/>
              </a:rPr>
              <a:t> </a:t>
            </a:r>
          </a:p>
          <a:p>
            <a:pPr algn="ctr"/>
            <a:endParaRPr lang="es-ES" sz="2800" dirty="0">
              <a:latin typeface="Berlin Sans FB" panose="020E0602020502020306" pitchFamily="34" charset="0"/>
            </a:endParaRPr>
          </a:p>
          <a:p>
            <a:pPr algn="ctr"/>
            <a:r>
              <a:rPr lang="es-ES" sz="2800" dirty="0">
                <a:latin typeface="Berlin Sans FB" panose="020E0602020502020306" pitchFamily="34" charset="0"/>
              </a:rPr>
              <a:t>JARDIN DE NIÑOS: María L. Pérez de Arreola</a:t>
            </a:r>
          </a:p>
          <a:p>
            <a:pPr algn="ctr"/>
            <a:r>
              <a:rPr lang="es-ES" sz="2800" dirty="0">
                <a:latin typeface="Berlin Sans FB" panose="020E0602020502020306" pitchFamily="34" charset="0"/>
              </a:rPr>
              <a:t>CLAVE:05EJNO118Z              ZONA ESCOLAR:107</a:t>
            </a:r>
          </a:p>
          <a:p>
            <a:pPr algn="ctr"/>
            <a:r>
              <a:rPr lang="es-ES" sz="2800" dirty="0">
                <a:latin typeface="Berlin Sans FB" panose="020E0602020502020306" pitchFamily="34" charset="0"/>
              </a:rPr>
              <a:t>NOMBRE DE LA EDUCADORA TITULAR:  Rocío Ruiz Reyes</a:t>
            </a:r>
          </a:p>
          <a:p>
            <a:pPr algn="ctr"/>
            <a:r>
              <a:rPr lang="es-ES" sz="2800" dirty="0">
                <a:latin typeface="Berlin Sans FB" panose="020E0602020502020306" pitchFamily="34" charset="0"/>
              </a:rPr>
              <a:t>GRADO EN EL QUE REALIZA LAS PRACTICAS: 1º y 2º B</a:t>
            </a:r>
          </a:p>
          <a:p>
            <a:pPr algn="ctr"/>
            <a:r>
              <a:rPr lang="es-ES" sz="2800" dirty="0">
                <a:latin typeface="Berlin Sans FB" panose="020E0602020502020306" pitchFamily="34" charset="0"/>
              </a:rPr>
              <a:t>TOTAL, DE NIÑOS:32 NIÑOS: NIÑAS: </a:t>
            </a:r>
          </a:p>
          <a:p>
            <a:pPr algn="ctr"/>
            <a:r>
              <a:rPr lang="es-ES" sz="2800" dirty="0">
                <a:latin typeface="Berlin Sans FB" panose="020E0602020502020306" pitchFamily="34" charset="0"/>
              </a:rPr>
              <a:t>NOMBRE DE LA ALUMNA PRACTICANTE: Daniela Gonzalez Escobedo</a:t>
            </a:r>
          </a:p>
          <a:p>
            <a:pPr algn="ctr"/>
            <a:r>
              <a:rPr lang="es-ES" sz="2800" dirty="0">
                <a:latin typeface="Berlin Sans FB" panose="020E0602020502020306" pitchFamily="34" charset="0"/>
              </a:rPr>
              <a:t>GRADO: 4º SECCION: B NUMERO DE LISTA: 10</a:t>
            </a:r>
          </a:p>
          <a:p>
            <a:pPr algn="ctr"/>
            <a:r>
              <a:rPr lang="es-ES" sz="2800" dirty="0">
                <a:latin typeface="Berlin Sans FB" panose="020E0602020502020306" pitchFamily="34" charset="0"/>
              </a:rPr>
              <a:t>PERIODO DE PRACTICA DEL OCTAVO SEMESTRE: 10 AL 14 DE MAYO</a:t>
            </a:r>
          </a:p>
        </p:txBody>
      </p:sp>
      <p:pic>
        <p:nvPicPr>
          <p:cNvPr id="8" name="image1.png">
            <a:extLst>
              <a:ext uri="{FF2B5EF4-FFF2-40B4-BE49-F238E27FC236}">
                <a16:creationId xmlns:a16="http://schemas.microsoft.com/office/drawing/2014/main" id="{9DE0B69A-4C8B-4A54-8A54-FDEC2C7DD7CB}"/>
              </a:ext>
            </a:extLst>
          </p:cNvPr>
          <p:cNvPicPr/>
          <p:nvPr/>
        </p:nvPicPr>
        <p:blipFill>
          <a:blip r:embed="rId2"/>
          <a:srcRect/>
          <a:stretch>
            <a:fillRect/>
          </a:stretch>
        </p:blipFill>
        <p:spPr>
          <a:xfrm>
            <a:off x="3895041" y="1445944"/>
            <a:ext cx="1353917" cy="926195"/>
          </a:xfrm>
          <a:prstGeom prst="rect">
            <a:avLst/>
          </a:prstGeom>
          <a:ln/>
        </p:spPr>
      </p:pic>
    </p:spTree>
    <p:extLst>
      <p:ext uri="{BB962C8B-B14F-4D97-AF65-F5344CB8AC3E}">
        <p14:creationId xmlns:p14="http://schemas.microsoft.com/office/powerpoint/2010/main" val="128044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6">
            <a:extLst>
              <a:ext uri="{FF2B5EF4-FFF2-40B4-BE49-F238E27FC236}">
                <a16:creationId xmlns:a16="http://schemas.microsoft.com/office/drawing/2014/main" id="{422BD45E-0602-44F3-8E2F-CBE73B363AD8}"/>
              </a:ext>
            </a:extLst>
          </p:cNvPr>
          <p:cNvGraphicFramePr>
            <a:graphicFrameLocks noGrp="1"/>
          </p:cNvGraphicFramePr>
          <p:nvPr>
            <p:extLst>
              <p:ext uri="{D42A27DB-BD31-4B8C-83A1-F6EECF244321}">
                <p14:modId xmlns:p14="http://schemas.microsoft.com/office/powerpoint/2010/main" val="2472180471"/>
              </p:ext>
            </p:extLst>
          </p:nvPr>
        </p:nvGraphicFramePr>
        <p:xfrm>
          <a:off x="0" y="1"/>
          <a:ext cx="9143998" cy="5010646"/>
        </p:xfrm>
        <a:graphic>
          <a:graphicData uri="http://schemas.openxmlformats.org/drawingml/2006/table">
            <a:tbl>
              <a:tblPr bandRow="1">
                <a:tableStyleId>{5940675A-B579-460E-94D1-54222C63F5DA}</a:tableStyleId>
              </a:tblPr>
              <a:tblGrid>
                <a:gridCol w="1345298">
                  <a:extLst>
                    <a:ext uri="{9D8B030D-6E8A-4147-A177-3AD203B41FA5}">
                      <a16:colId xmlns:a16="http://schemas.microsoft.com/office/drawing/2014/main" val="178537276"/>
                    </a:ext>
                  </a:extLst>
                </a:gridCol>
                <a:gridCol w="1559740">
                  <a:extLst>
                    <a:ext uri="{9D8B030D-6E8A-4147-A177-3AD203B41FA5}">
                      <a16:colId xmlns:a16="http://schemas.microsoft.com/office/drawing/2014/main" val="3028238145"/>
                    </a:ext>
                  </a:extLst>
                </a:gridCol>
                <a:gridCol w="1559740">
                  <a:extLst>
                    <a:ext uri="{9D8B030D-6E8A-4147-A177-3AD203B41FA5}">
                      <a16:colId xmlns:a16="http://schemas.microsoft.com/office/drawing/2014/main" val="1691573395"/>
                    </a:ext>
                  </a:extLst>
                </a:gridCol>
                <a:gridCol w="1559740">
                  <a:extLst>
                    <a:ext uri="{9D8B030D-6E8A-4147-A177-3AD203B41FA5}">
                      <a16:colId xmlns:a16="http://schemas.microsoft.com/office/drawing/2014/main" val="239473640"/>
                    </a:ext>
                  </a:extLst>
                </a:gridCol>
                <a:gridCol w="1559740">
                  <a:extLst>
                    <a:ext uri="{9D8B030D-6E8A-4147-A177-3AD203B41FA5}">
                      <a16:colId xmlns:a16="http://schemas.microsoft.com/office/drawing/2014/main" val="3210072167"/>
                    </a:ext>
                  </a:extLst>
                </a:gridCol>
                <a:gridCol w="1559740">
                  <a:extLst>
                    <a:ext uri="{9D8B030D-6E8A-4147-A177-3AD203B41FA5}">
                      <a16:colId xmlns:a16="http://schemas.microsoft.com/office/drawing/2014/main" val="772371942"/>
                    </a:ext>
                  </a:extLst>
                </a:gridCol>
              </a:tblGrid>
              <a:tr h="398229">
                <a:tc>
                  <a:txBody>
                    <a:bodyPr/>
                    <a:lstStyle/>
                    <a:p>
                      <a:pPr algn="ctr"/>
                      <a:endParaRPr lang="es-MX" dirty="0"/>
                    </a:p>
                  </a:txBody>
                  <a:tcPr>
                    <a:solidFill>
                      <a:schemeClr val="accent2">
                        <a:lumMod val="60000"/>
                        <a:lumOff val="40000"/>
                      </a:schemeClr>
                    </a:solidFill>
                  </a:tcPr>
                </a:tc>
                <a:tc>
                  <a:txBody>
                    <a:bodyPr/>
                    <a:lstStyle/>
                    <a:p>
                      <a:pPr algn="ctr"/>
                      <a:r>
                        <a:rPr lang="es-MX" dirty="0">
                          <a:latin typeface="Berlin Sans FB" panose="020E0602020502020306" pitchFamily="34" charset="0"/>
                        </a:rPr>
                        <a:t>LUNES</a:t>
                      </a:r>
                    </a:p>
                  </a:txBody>
                  <a:tcPr>
                    <a:solidFill>
                      <a:schemeClr val="accent2">
                        <a:lumMod val="60000"/>
                        <a:lumOff val="40000"/>
                      </a:schemeClr>
                    </a:solidFill>
                  </a:tcPr>
                </a:tc>
                <a:tc>
                  <a:txBody>
                    <a:bodyPr/>
                    <a:lstStyle/>
                    <a:p>
                      <a:pPr algn="ctr"/>
                      <a:r>
                        <a:rPr lang="es-MX" dirty="0">
                          <a:latin typeface="Berlin Sans FB" panose="020E0602020502020306" pitchFamily="34" charset="0"/>
                        </a:rPr>
                        <a:t>MARTES</a:t>
                      </a:r>
                    </a:p>
                  </a:txBody>
                  <a:tcPr>
                    <a:solidFill>
                      <a:schemeClr val="accent2">
                        <a:lumMod val="60000"/>
                        <a:lumOff val="40000"/>
                      </a:schemeClr>
                    </a:solidFill>
                  </a:tcPr>
                </a:tc>
                <a:tc>
                  <a:txBody>
                    <a:bodyPr/>
                    <a:lstStyle/>
                    <a:p>
                      <a:pPr algn="ctr"/>
                      <a:r>
                        <a:rPr lang="es-MX" dirty="0">
                          <a:latin typeface="Berlin Sans FB" panose="020E0602020502020306" pitchFamily="34" charset="0"/>
                        </a:rPr>
                        <a:t>MIERCOLES</a:t>
                      </a:r>
                    </a:p>
                  </a:txBody>
                  <a:tcPr>
                    <a:solidFill>
                      <a:schemeClr val="accent2">
                        <a:lumMod val="60000"/>
                        <a:lumOff val="40000"/>
                      </a:schemeClr>
                    </a:solidFill>
                  </a:tcPr>
                </a:tc>
                <a:tc>
                  <a:txBody>
                    <a:bodyPr/>
                    <a:lstStyle/>
                    <a:p>
                      <a:pPr algn="ctr"/>
                      <a:r>
                        <a:rPr lang="es-MX" dirty="0">
                          <a:latin typeface="Berlin Sans FB" panose="020E0602020502020306" pitchFamily="34" charset="0"/>
                        </a:rPr>
                        <a:t>JUEVES</a:t>
                      </a:r>
                    </a:p>
                  </a:txBody>
                  <a:tcPr>
                    <a:solidFill>
                      <a:schemeClr val="accent2">
                        <a:lumMod val="60000"/>
                        <a:lumOff val="40000"/>
                      </a:schemeClr>
                    </a:solidFill>
                  </a:tcPr>
                </a:tc>
                <a:tc>
                  <a:txBody>
                    <a:bodyPr/>
                    <a:lstStyle/>
                    <a:p>
                      <a:pPr algn="ctr"/>
                      <a:r>
                        <a:rPr lang="es-MX" dirty="0">
                          <a:latin typeface="Berlin Sans FB" panose="020E0602020502020306" pitchFamily="34" charset="0"/>
                        </a:rPr>
                        <a:t>VIERNES</a:t>
                      </a:r>
                    </a:p>
                  </a:txBody>
                  <a:tcPr>
                    <a:solidFill>
                      <a:schemeClr val="accent2">
                        <a:lumMod val="60000"/>
                        <a:lumOff val="40000"/>
                      </a:schemeClr>
                    </a:solidFill>
                  </a:tcPr>
                </a:tc>
                <a:extLst>
                  <a:ext uri="{0D108BD9-81ED-4DB2-BD59-A6C34878D82A}">
                    <a16:rowId xmlns:a16="http://schemas.microsoft.com/office/drawing/2014/main" val="2210961461"/>
                  </a:ext>
                </a:extLst>
              </a:tr>
              <a:tr h="2231665">
                <a:tc>
                  <a:txBody>
                    <a:bodyPr/>
                    <a:lstStyle/>
                    <a:p>
                      <a:pPr algn="ctr"/>
                      <a:r>
                        <a:rPr lang="es-MX" dirty="0">
                          <a:latin typeface="Berlin Sans FB" panose="020E0602020502020306" pitchFamily="34" charset="0"/>
                        </a:rPr>
                        <a:t>Aprendizaje esperado</a:t>
                      </a:r>
                    </a:p>
                  </a:txBody>
                  <a:tcPr>
                    <a:solidFill>
                      <a:schemeClr val="accent2">
                        <a:lumMod val="60000"/>
                        <a:lumOff val="40000"/>
                      </a:schemeClr>
                    </a:solidFill>
                  </a:tcPr>
                </a:tc>
                <a:tc>
                  <a:txBody>
                    <a:bodyPr/>
                    <a:lstStyle/>
                    <a:p>
                      <a:pPr algn="ctr"/>
                      <a:r>
                        <a:rPr lang="es-ES" sz="1200" dirty="0">
                          <a:latin typeface="Berlin Sans FB" panose="020E0602020502020306" pitchFamily="34" charset="0"/>
                        </a:rPr>
                        <a:t>Ed. Socioemocional</a:t>
                      </a:r>
                    </a:p>
                    <a:p>
                      <a:pPr algn="ctr"/>
                      <a:r>
                        <a:rPr lang="es-ES" sz="1200" dirty="0">
                          <a:latin typeface="Berlin Sans FB" panose="020E0602020502020306" pitchFamily="34" charset="0"/>
                        </a:rPr>
                        <a:t>Aprendizaje esperado: Colabora en actividades del grupo y escolares, propone ideas y considera las de los demás …</a:t>
                      </a:r>
                      <a:endParaRPr lang="es-MX" sz="1200" dirty="0">
                        <a:latin typeface="Berlin Sans FB" panose="020E0602020502020306" pitchFamily="34" charset="0"/>
                      </a:endParaRP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kern="1200" dirty="0">
                          <a:solidFill>
                            <a:schemeClr val="tx1"/>
                          </a:solidFill>
                          <a:latin typeface="Berlin Sans FB" panose="020E0602020502020306" pitchFamily="34" charset="0"/>
                          <a:ea typeface="+mn-ea"/>
                          <a:cs typeface="+mn-cs"/>
                        </a:rPr>
                        <a:t>Pensamiento matemático</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Aprendizaje esperado:</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Mide objetos</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o distancias mediante el uso de</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unidades no convencionales. </a:t>
                      </a:r>
                    </a:p>
                  </a:txBody>
                  <a:tcPr>
                    <a:noFill/>
                  </a:tcPr>
                </a:tc>
                <a:tc>
                  <a:txBody>
                    <a:bodyPr/>
                    <a:lstStyle/>
                    <a:p>
                      <a:pPr algn="ctr"/>
                      <a:r>
                        <a:rPr lang="es-MX" sz="1200" dirty="0">
                          <a:latin typeface="Berlin Sans FB" panose="020E0602020502020306" pitchFamily="34" charset="0"/>
                        </a:rPr>
                        <a:t>Lenguaje y comunicación</a:t>
                      </a:r>
                    </a:p>
                    <a:p>
                      <a:pPr algn="ctr"/>
                      <a:r>
                        <a:rPr lang="es-MX" sz="1200" dirty="0">
                          <a:latin typeface="Berlin Sans FB" panose="020E0602020502020306" pitchFamily="34" charset="0"/>
                        </a:rPr>
                        <a:t>Aprendizajes esperado: </a:t>
                      </a:r>
                      <a:r>
                        <a:rPr lang="es-ES" sz="1200" dirty="0">
                          <a:latin typeface="Berlin Sans FB" panose="020E0602020502020306" pitchFamily="34" charset="0"/>
                        </a:rPr>
                        <a:t>Cuenta</a:t>
                      </a:r>
                    </a:p>
                    <a:p>
                      <a:pPr algn="ctr"/>
                      <a:r>
                        <a:rPr lang="es-ES" sz="1200" dirty="0">
                          <a:latin typeface="Berlin Sans FB" panose="020E0602020502020306" pitchFamily="34" charset="0"/>
                        </a:rPr>
                        <a:t>historias de invención propia y expresa</a:t>
                      </a:r>
                    </a:p>
                    <a:p>
                      <a:pPr algn="ctr"/>
                      <a:r>
                        <a:rPr lang="es-ES" sz="1200" dirty="0">
                          <a:latin typeface="Berlin Sans FB" panose="020E0602020502020306" pitchFamily="34" charset="0"/>
                        </a:rPr>
                        <a:t>opiniones sobre las de otros compañeros.</a:t>
                      </a:r>
                    </a:p>
                    <a:p>
                      <a:pPr algn="ctr"/>
                      <a:endParaRPr lang="es-MX" sz="1200" dirty="0">
                        <a:latin typeface="Berlin Sans FB" panose="020E0602020502020306" pitchFamily="34" charset="0"/>
                      </a:endParaRPr>
                    </a:p>
                  </a:txBody>
                  <a:tcPr>
                    <a:noFill/>
                  </a:tcPr>
                </a:tc>
                <a:tc>
                  <a:txBody>
                    <a:bodyPr/>
                    <a:lstStyle/>
                    <a:p>
                      <a:pPr marL="0" algn="ctr" defTabSz="914400" rtl="0" eaLnBrk="1" latinLnBrk="0" hangingPunct="1"/>
                      <a:r>
                        <a:rPr lang="es-ES" sz="1100" kern="1200" dirty="0">
                          <a:solidFill>
                            <a:schemeClr val="tx1"/>
                          </a:solidFill>
                          <a:latin typeface="Berlin Sans FB" panose="020E0602020502020306" pitchFamily="34" charset="0"/>
                          <a:ea typeface="+mn-ea"/>
                          <a:cs typeface="+mn-cs"/>
                        </a:rPr>
                        <a:t>Exploración y comprensión del mundo natural y social.</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Aprendizajes esperado: Explica los beneficios de los servicios con que se</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cuenta en su localidad. </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kern="1200" dirty="0">
                          <a:solidFill>
                            <a:schemeClr val="tx1"/>
                          </a:solidFill>
                          <a:latin typeface="Berlin Sans FB" panose="020E0602020502020306" pitchFamily="34" charset="0"/>
                          <a:ea typeface="+mn-ea"/>
                          <a:cs typeface="+mn-cs"/>
                        </a:rPr>
                        <a:t>Pensamiento matemático</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Aprendizaje esperado:</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Mide objetos</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o distancias mediante el uso de</a:t>
                      </a:r>
                    </a:p>
                    <a:p>
                      <a:pPr marL="0" algn="ctr" defTabSz="914400" rtl="0" eaLnBrk="1" latinLnBrk="0" hangingPunct="1"/>
                      <a:r>
                        <a:rPr lang="es-ES" sz="1100" kern="1200" dirty="0">
                          <a:solidFill>
                            <a:schemeClr val="tx1"/>
                          </a:solidFill>
                          <a:latin typeface="Berlin Sans FB" panose="020E0602020502020306" pitchFamily="34" charset="0"/>
                          <a:ea typeface="+mn-ea"/>
                          <a:cs typeface="+mn-cs"/>
                        </a:rPr>
                        <a:t>unidades no convencionales. </a:t>
                      </a:r>
                    </a:p>
                    <a:p>
                      <a:pPr algn="ctr"/>
                      <a:endParaRPr lang="es-ES" sz="1100" kern="1200" dirty="0">
                        <a:solidFill>
                          <a:schemeClr val="tx1"/>
                        </a:solidFill>
                        <a:latin typeface="Berlin Sans FB" panose="020E0602020502020306" pitchFamily="34" charset="0"/>
                        <a:ea typeface="+mn-ea"/>
                        <a:cs typeface="+mn-cs"/>
                      </a:endParaRPr>
                    </a:p>
                  </a:txBody>
                  <a:tcPr>
                    <a:noFill/>
                  </a:tcPr>
                </a:tc>
                <a:extLst>
                  <a:ext uri="{0D108BD9-81ED-4DB2-BD59-A6C34878D82A}">
                    <a16:rowId xmlns:a16="http://schemas.microsoft.com/office/drawing/2014/main" val="1571764884"/>
                  </a:ext>
                </a:extLst>
              </a:tr>
              <a:tr h="2380752">
                <a:tc>
                  <a:txBody>
                    <a:bodyPr/>
                    <a:lstStyle/>
                    <a:p>
                      <a:pPr algn="ctr"/>
                      <a:r>
                        <a:rPr lang="es-MX" dirty="0">
                          <a:latin typeface="Berlin Sans FB" panose="020E0602020502020306" pitchFamily="34" charset="0"/>
                        </a:rPr>
                        <a:t>Actividades en conexión o video</a:t>
                      </a:r>
                    </a:p>
                  </a:txBody>
                  <a:tcPr>
                    <a:solidFill>
                      <a:schemeClr val="accent2">
                        <a:lumMod val="60000"/>
                        <a:lumOff val="40000"/>
                      </a:schemeClr>
                    </a:solidFill>
                  </a:tcPr>
                </a:tc>
                <a:tc>
                  <a:txBody>
                    <a:bodyPr/>
                    <a:lstStyle/>
                    <a:p>
                      <a:pPr algn="ctr"/>
                      <a:r>
                        <a:rPr lang="es-MX" sz="1200" dirty="0">
                          <a:latin typeface="Berlin Sans FB" panose="020E0602020502020306" pitchFamily="34" charset="0"/>
                        </a:rPr>
                        <a:t>CONEXION MEDIANTE MEET 10:00-11:00</a:t>
                      </a:r>
                    </a:p>
                    <a:p>
                      <a:pPr algn="ctr"/>
                      <a:r>
                        <a:rPr lang="es-MX" sz="1200" dirty="0">
                          <a:latin typeface="Berlin Sans FB" panose="020E0602020502020306" pitchFamily="34" charset="0"/>
                        </a:rPr>
                        <a:t>Actividad del día de las madres</a:t>
                      </a:r>
                    </a:p>
                    <a:p>
                      <a:pPr algn="ctr"/>
                      <a:r>
                        <a:rPr lang="es-MX" sz="1200" dirty="0">
                          <a:latin typeface="Berlin Sans FB" panose="020E0602020502020306" pitchFamily="34" charset="0"/>
                        </a:rPr>
                        <a:t>*Bienvenida</a:t>
                      </a:r>
                    </a:p>
                    <a:p>
                      <a:pPr algn="ctr"/>
                      <a:r>
                        <a:rPr lang="es-MX" sz="1200" dirty="0">
                          <a:latin typeface="Berlin Sans FB" panose="020E0602020502020306" pitchFamily="34" charset="0"/>
                        </a:rPr>
                        <a:t>*activación física </a:t>
                      </a:r>
                    </a:p>
                    <a:p>
                      <a:pPr algn="ctr"/>
                      <a:r>
                        <a:rPr lang="es-MX" sz="1200" dirty="0">
                          <a:latin typeface="Berlin Sans FB" panose="020E0602020502020306" pitchFamily="34" charset="0"/>
                        </a:rPr>
                        <a:t>*mañanitas </a:t>
                      </a:r>
                    </a:p>
                    <a:p>
                      <a:pPr algn="ctr"/>
                      <a:r>
                        <a:rPr lang="es-MX" sz="1200" dirty="0">
                          <a:latin typeface="Berlin Sans FB" panose="020E0602020502020306" pitchFamily="34" charset="0"/>
                        </a:rPr>
                        <a:t>*spa</a:t>
                      </a:r>
                    </a:p>
                    <a:p>
                      <a:pPr algn="ctr"/>
                      <a:r>
                        <a:rPr lang="es-MX" sz="1200" dirty="0">
                          <a:latin typeface="Berlin Sans FB" panose="020E0602020502020306" pitchFamily="34" charset="0"/>
                        </a:rPr>
                        <a:t>*video sobre mamá</a:t>
                      </a:r>
                    </a:p>
                  </a:txBody>
                  <a:tcPr>
                    <a:noFill/>
                  </a:tcPr>
                </a:tc>
                <a:tc>
                  <a:txBody>
                    <a:bodyPr/>
                    <a:lstStyle/>
                    <a:p>
                      <a:pPr algn="ctr"/>
                      <a:r>
                        <a:rPr lang="es-MX" sz="1200" dirty="0">
                          <a:latin typeface="Berlin Sans FB" panose="020E0602020502020306" pitchFamily="34" charset="0"/>
                        </a:rPr>
                        <a:t>ENVÍO DE </a:t>
                      </a:r>
                    </a:p>
                    <a:p>
                      <a:pPr algn="ctr"/>
                      <a:r>
                        <a:rPr lang="es-MX" sz="1200" dirty="0">
                          <a:latin typeface="Berlin Sans FB" panose="020E0602020502020306" pitchFamily="34" charset="0"/>
                        </a:rPr>
                        <a:t>VIDEO</a:t>
                      </a:r>
                    </a:p>
                    <a:p>
                      <a:pPr algn="ctr"/>
                      <a:r>
                        <a:rPr lang="es-MX" sz="1200" dirty="0">
                          <a:latin typeface="Berlin Sans FB" panose="020E0602020502020306" pitchFamily="34" charset="0"/>
                        </a:rPr>
                        <a:t>Video realizando medición de diversos objetos con un juguete elegido </a:t>
                      </a:r>
                    </a:p>
                    <a:p>
                      <a:pPr algn="ctr"/>
                      <a:endParaRPr lang="es-MX" sz="1200" dirty="0">
                        <a:latin typeface="Berlin Sans FB" panose="020E0602020502020306" pitchFamily="34" charset="0"/>
                      </a:endParaRPr>
                    </a:p>
                  </a:txBody>
                  <a:tcPr/>
                </a:tc>
                <a:tc>
                  <a:txBody>
                    <a:bodyPr/>
                    <a:lstStyle/>
                    <a:p>
                      <a:pPr algn="ctr"/>
                      <a:r>
                        <a:rPr lang="es-MX" sz="1200" dirty="0">
                          <a:latin typeface="Berlin Sans FB" panose="020E0602020502020306" pitchFamily="34" charset="0"/>
                        </a:rPr>
                        <a:t>CONEXION MEDIANTE MEET </a:t>
                      </a:r>
                    </a:p>
                    <a:p>
                      <a:pPr algn="ctr"/>
                      <a:r>
                        <a:rPr lang="es-MX" sz="1200" dirty="0">
                          <a:latin typeface="Berlin Sans FB" panose="020E0602020502020306" pitchFamily="34" charset="0"/>
                        </a:rPr>
                        <a:t>9.30- 10:35</a:t>
                      </a:r>
                    </a:p>
                    <a:p>
                      <a:pPr algn="ctr"/>
                      <a:r>
                        <a:rPr lang="es-MX" sz="1200" dirty="0">
                          <a:latin typeface="Berlin Sans FB" panose="020E0602020502020306" pitchFamily="34" charset="0"/>
                        </a:rPr>
                        <a:t>Previo a clase elige un juguete</a:t>
                      </a:r>
                    </a:p>
                    <a:p>
                      <a:pPr algn="ctr"/>
                      <a:r>
                        <a:rPr lang="es-MX" sz="1200" dirty="0">
                          <a:latin typeface="Berlin Sans FB" panose="020E0602020502020306" pitchFamily="34" charset="0"/>
                        </a:rPr>
                        <a:t>Expresa una historia sobre dicho juguete</a:t>
                      </a:r>
                    </a:p>
                    <a:p>
                      <a:pPr algn="ctr"/>
                      <a:r>
                        <a:rPr lang="es-MX" sz="1200" dirty="0">
                          <a:latin typeface="Berlin Sans FB" panose="020E0602020502020306" pitchFamily="34" charset="0"/>
                        </a:rPr>
                        <a:t>menciona que Historia fue su favorita de sus compañeros</a:t>
                      </a:r>
                    </a:p>
                  </a:txBody>
                  <a:tcPr>
                    <a:noFill/>
                  </a:tcPr>
                </a:tc>
                <a:tc>
                  <a:txBody>
                    <a:bodyPr/>
                    <a:lstStyle/>
                    <a:p>
                      <a:pPr algn="ctr"/>
                      <a:r>
                        <a:rPr lang="es-MX" sz="1200" dirty="0">
                          <a:latin typeface="Berlin Sans FB" panose="020E0602020502020306" pitchFamily="34" charset="0"/>
                        </a:rPr>
                        <a:t>ENVÍO DE </a:t>
                      </a:r>
                    </a:p>
                    <a:p>
                      <a:pPr algn="ctr"/>
                      <a:r>
                        <a:rPr lang="es-MX" sz="1200" dirty="0">
                          <a:latin typeface="Berlin Sans FB" panose="020E0602020502020306" pitchFamily="34" charset="0"/>
                        </a:rPr>
                        <a:t>VIDEO</a:t>
                      </a:r>
                    </a:p>
                    <a:p>
                      <a:pPr algn="ctr"/>
                      <a:endParaRPr lang="es-MX" sz="1200" dirty="0">
                        <a:latin typeface="Berlin Sans FB" panose="020E0602020502020306" pitchFamily="34" charset="0"/>
                      </a:endParaRPr>
                    </a:p>
                  </a:txBody>
                  <a:tcPr/>
                </a:tc>
                <a:tc>
                  <a:txBody>
                    <a:bodyPr/>
                    <a:lstStyle/>
                    <a:p>
                      <a:pPr algn="ctr"/>
                      <a:r>
                        <a:rPr lang="es-MX" sz="1200" dirty="0">
                          <a:latin typeface="Berlin Sans FB" panose="020E0602020502020306" pitchFamily="34" charset="0"/>
                        </a:rPr>
                        <a:t>EVALUACIÓN DE EVIDENCAS, COMUNICACIÓN CON LOS PADRES </a:t>
                      </a:r>
                    </a:p>
                  </a:txBody>
                  <a:tcPr/>
                </a:tc>
                <a:extLst>
                  <a:ext uri="{0D108BD9-81ED-4DB2-BD59-A6C34878D82A}">
                    <a16:rowId xmlns:a16="http://schemas.microsoft.com/office/drawing/2014/main" val="2588323147"/>
                  </a:ext>
                </a:extLst>
              </a:tr>
            </a:tbl>
          </a:graphicData>
        </a:graphic>
      </p:graphicFrame>
    </p:spTree>
    <p:extLst>
      <p:ext uri="{BB962C8B-B14F-4D97-AF65-F5344CB8AC3E}">
        <p14:creationId xmlns:p14="http://schemas.microsoft.com/office/powerpoint/2010/main" val="376215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13CF00A-A320-4D9E-8F20-329738AD956E}"/>
              </a:ext>
            </a:extLst>
          </p:cNvPr>
          <p:cNvGraphicFramePr>
            <a:graphicFrameLocks noGrp="1"/>
          </p:cNvGraphicFramePr>
          <p:nvPr>
            <p:extLst>
              <p:ext uri="{D42A27DB-BD31-4B8C-83A1-F6EECF244321}">
                <p14:modId xmlns:p14="http://schemas.microsoft.com/office/powerpoint/2010/main" val="2100799197"/>
              </p:ext>
            </p:extLst>
          </p:nvPr>
        </p:nvGraphicFramePr>
        <p:xfrm>
          <a:off x="-2" y="1"/>
          <a:ext cx="9144002" cy="6949860"/>
        </p:xfrm>
        <a:graphic>
          <a:graphicData uri="http://schemas.openxmlformats.org/drawingml/2006/table">
            <a:tbl>
              <a:tblPr firstRow="1" bandRow="1">
                <a:tableStyleId>{5940675A-B579-460E-94D1-54222C63F5DA}</a:tableStyleId>
              </a:tblPr>
              <a:tblGrid>
                <a:gridCol w="1172217">
                  <a:extLst>
                    <a:ext uri="{9D8B030D-6E8A-4147-A177-3AD203B41FA5}">
                      <a16:colId xmlns:a16="http://schemas.microsoft.com/office/drawing/2014/main" val="2693174218"/>
                    </a:ext>
                  </a:extLst>
                </a:gridCol>
                <a:gridCol w="1133663">
                  <a:extLst>
                    <a:ext uri="{9D8B030D-6E8A-4147-A177-3AD203B41FA5}">
                      <a16:colId xmlns:a16="http://schemas.microsoft.com/office/drawing/2014/main" val="1197416063"/>
                    </a:ext>
                  </a:extLst>
                </a:gridCol>
                <a:gridCol w="1656522">
                  <a:extLst>
                    <a:ext uri="{9D8B030D-6E8A-4147-A177-3AD203B41FA5}">
                      <a16:colId xmlns:a16="http://schemas.microsoft.com/office/drawing/2014/main" val="2338662622"/>
                    </a:ext>
                  </a:extLst>
                </a:gridCol>
                <a:gridCol w="1992886">
                  <a:extLst>
                    <a:ext uri="{9D8B030D-6E8A-4147-A177-3AD203B41FA5}">
                      <a16:colId xmlns:a16="http://schemas.microsoft.com/office/drawing/2014/main" val="2019408199"/>
                    </a:ext>
                  </a:extLst>
                </a:gridCol>
                <a:gridCol w="1594357">
                  <a:extLst>
                    <a:ext uri="{9D8B030D-6E8A-4147-A177-3AD203B41FA5}">
                      <a16:colId xmlns:a16="http://schemas.microsoft.com/office/drawing/2014/main" val="3338205940"/>
                    </a:ext>
                  </a:extLst>
                </a:gridCol>
                <a:gridCol w="1594357">
                  <a:extLst>
                    <a:ext uri="{9D8B030D-6E8A-4147-A177-3AD203B41FA5}">
                      <a16:colId xmlns:a16="http://schemas.microsoft.com/office/drawing/2014/main" val="111099089"/>
                    </a:ext>
                  </a:extLst>
                </a:gridCol>
              </a:tblGrid>
              <a:tr h="6034619">
                <a:tc>
                  <a:txBody>
                    <a:bodyPr/>
                    <a:lstStyle/>
                    <a:p>
                      <a:pPr algn="ctr"/>
                      <a:r>
                        <a:rPr lang="es-MX" sz="1400" dirty="0">
                          <a:latin typeface="Berlin Sans FB" panose="020E0602020502020306" pitchFamily="34" charset="0"/>
                        </a:rPr>
                        <a:t>Actividades para realizar en casa</a:t>
                      </a:r>
                    </a:p>
                  </a:txBody>
                  <a:tcPr>
                    <a:solidFill>
                      <a:schemeClr val="accent2">
                        <a:lumMod val="60000"/>
                        <a:lumOff val="40000"/>
                      </a:schemeClr>
                    </a:solidFill>
                  </a:tcPr>
                </a:tc>
                <a:tc>
                  <a:txBody>
                    <a:bodyPr/>
                    <a:lstStyle/>
                    <a:p>
                      <a:pPr algn="l">
                        <a:lnSpc>
                          <a:spcPct val="107000"/>
                        </a:lnSpc>
                        <a:spcAft>
                          <a:spcPts val="800"/>
                        </a:spcAft>
                      </a:pPr>
                      <a:r>
                        <a:rPr lang="es-ES" sz="1200" dirty="0">
                          <a:effectLst/>
                          <a:latin typeface="Berlin Sans FB" panose="020E0602020502020306" pitchFamily="34" charset="0"/>
                          <a:ea typeface="Calibri" panose="020F0502020204030204" pitchFamily="34" charset="0"/>
                          <a:cs typeface="Times New Roman" panose="02020603050405020304" pitchFamily="18" charset="0"/>
                        </a:rPr>
                        <a:t>Día libre para mamá </a:t>
                      </a:r>
                    </a:p>
                    <a:p>
                      <a:pPr algn="l">
                        <a:lnSpc>
                          <a:spcPct val="107000"/>
                        </a:lnSpc>
                        <a:spcAft>
                          <a:spcPts val="800"/>
                        </a:spcAft>
                      </a:pPr>
                      <a:endParaRPr lang="es-ES" sz="1200" dirty="0">
                        <a:effectLst/>
                        <a:latin typeface="Berlin Sans FB" panose="020E0602020502020306"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Inicio: </a:t>
                      </a:r>
                    </a:p>
                    <a:p>
                      <a:pPr marL="0" algn="l" defTabSz="914400" rtl="0" eaLnBrk="1" latinLnBrk="0" hangingPunct="1"/>
                      <a:r>
                        <a:rPr lang="es-ES" sz="1200" dirty="0">
                          <a:solidFill>
                            <a:schemeClr val="tx1">
                              <a:lumMod val="95000"/>
                              <a:lumOff val="5000"/>
                            </a:schemeClr>
                          </a:solidFill>
                          <a:latin typeface="Berlin Sans FB" panose="020E0602020502020306" pitchFamily="34" charset="0"/>
                        </a:rPr>
                        <a:t>Explicar al alumno qué el día de hoy recordará algunas maneras de medir. Preguntarle ¿Recuerdas que es medir? ¿con que objetos se puede medir? ¿Crees que se pueda medir con un juguete?  ¿Recuerdas qué es largo y corto? </a:t>
                      </a:r>
                    </a:p>
                    <a:p>
                      <a:pPr marL="0" algn="l" defTabSz="914400" rtl="0" eaLnBrk="1" latinLnBrk="0" hangingPunct="1"/>
                      <a:endParaRPr lang="es-MX"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Desarrollo:</a:t>
                      </a:r>
                    </a:p>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Escoger uno de sus juguetes.</a:t>
                      </a:r>
                    </a:p>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Mide diferentes objetos con dicho juguete, como lo es mesa, silla,  sillón, refrigerador</a:t>
                      </a:r>
                    </a:p>
                    <a:p>
                      <a:pPr marL="0" indent="0">
                        <a:buFont typeface="Arial" panose="020B0604020202020204" pitchFamily="34" charset="0"/>
                        <a:buNone/>
                      </a:pPr>
                      <a:endParaRPr lang="es-MX"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Cierra:</a:t>
                      </a:r>
                    </a:p>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Registra los resultados en la hoja de trabajo </a:t>
                      </a:r>
                    </a:p>
                    <a:p>
                      <a:pPr marL="0" indent="0">
                        <a:buFont typeface="Arial" panose="020B0604020202020204" pitchFamily="34" charset="0"/>
                        <a:buNone/>
                      </a:pPr>
                      <a:endParaRPr lang="es-MX" sz="1200" dirty="0">
                        <a:solidFill>
                          <a:schemeClr val="tx1">
                            <a:lumMod val="95000"/>
                            <a:lumOff val="5000"/>
                          </a:schemeClr>
                        </a:solidFill>
                        <a:latin typeface="Berlin Sans FB" panose="020E0602020502020306" pitchFamily="34" charset="0"/>
                      </a:endParaRPr>
                    </a:p>
                    <a:p>
                      <a:pPr marL="0" indent="0">
                        <a:buFont typeface="Arial" panose="020B0604020202020204" pitchFamily="34" charset="0"/>
                        <a:buNone/>
                      </a:pPr>
                      <a:r>
                        <a:rPr lang="es-MX" sz="1200" dirty="0">
                          <a:solidFill>
                            <a:schemeClr val="accent2">
                              <a:lumMod val="75000"/>
                            </a:schemeClr>
                          </a:solidFill>
                          <a:latin typeface="Berlin Sans FB" panose="020E0602020502020306" pitchFamily="34" charset="0"/>
                        </a:rPr>
                        <a:t>Estrategia de escritura</a:t>
                      </a:r>
                      <a:r>
                        <a:rPr lang="es-MX" sz="1200" dirty="0">
                          <a:solidFill>
                            <a:schemeClr val="tx1">
                              <a:lumMod val="95000"/>
                              <a:lumOff val="5000"/>
                            </a:schemeClr>
                          </a:solidFill>
                          <a:latin typeface="Berlin Sans FB" panose="020E0602020502020306" pitchFamily="34" charset="0"/>
                        </a:rPr>
                        <a:t>:</a:t>
                      </a:r>
                    </a:p>
                    <a:p>
                      <a:pPr marL="0" indent="0">
                        <a:buFont typeface="Arial" panose="020B0604020202020204" pitchFamily="34" charset="0"/>
                        <a:buNone/>
                      </a:pPr>
                      <a:r>
                        <a:rPr lang="es-MX" sz="1200" dirty="0">
                          <a:solidFill>
                            <a:schemeClr val="tx1">
                              <a:lumMod val="95000"/>
                              <a:lumOff val="5000"/>
                            </a:schemeClr>
                          </a:solidFill>
                          <a:latin typeface="Berlin Sans FB" panose="020E0602020502020306" pitchFamily="34" charset="0"/>
                        </a:rPr>
                        <a:t>Realiza en tu pizarrón el nombre de 2 juguetes encerrar las vocales que encuentre </a:t>
                      </a:r>
                      <a:endParaRPr lang="es-ES" sz="1200" dirty="0">
                        <a:solidFill>
                          <a:schemeClr val="tx1">
                            <a:lumMod val="95000"/>
                            <a:lumOff val="5000"/>
                          </a:schemeClr>
                        </a:solidFill>
                        <a:latin typeface="Berlin Sans FB" panose="020E0602020502020306" pitchFamily="34" charset="0"/>
                      </a:endParaRPr>
                    </a:p>
                  </a:txBody>
                  <a:tcPr/>
                </a:tc>
                <a:tc>
                  <a:txBody>
                    <a:bodyPr/>
                    <a:lstStyle/>
                    <a:p>
                      <a:pPr marL="0" indent="0">
                        <a:buFont typeface="Arial" panose="020B0604020202020204" pitchFamily="34" charset="0"/>
                        <a:buNone/>
                      </a:pPr>
                      <a:r>
                        <a:rPr lang="es-MX" sz="1200" dirty="0">
                          <a:latin typeface="Berlin Sans FB" panose="020E0602020502020306" pitchFamily="34" charset="0"/>
                        </a:rPr>
                        <a:t>Inicio: </a:t>
                      </a:r>
                    </a:p>
                    <a:p>
                      <a:pPr marL="0" indent="0">
                        <a:buFont typeface="Arial" panose="020B0604020202020204" pitchFamily="34" charset="0"/>
                        <a:buNone/>
                      </a:pPr>
                      <a:r>
                        <a:rPr lang="es-ES" sz="1200" dirty="0">
                          <a:latin typeface="Berlin Sans FB" panose="020E0602020502020306" pitchFamily="34" charset="0"/>
                        </a:rPr>
                        <a:t>Platicar con el alumno que el día de hoy jugará un juego muy divertido donde deberá crear una historia muy divertida </a:t>
                      </a:r>
                    </a:p>
                    <a:p>
                      <a:pPr marL="0" indent="0">
                        <a:buFont typeface="Arial" panose="020B0604020202020204" pitchFamily="34" charset="0"/>
                        <a:buNone/>
                      </a:pPr>
                      <a:r>
                        <a:rPr lang="es-ES" sz="1200" dirty="0">
                          <a:latin typeface="Berlin Sans FB" panose="020E0602020502020306" pitchFamily="34" charset="0"/>
                        </a:rPr>
                        <a:t>realizando un juego y cuestionar ¿Cómo inician las historias? ¿Cómo </a:t>
                      </a:r>
                    </a:p>
                    <a:p>
                      <a:pPr marL="0" indent="0">
                        <a:buFont typeface="Arial" panose="020B0604020202020204" pitchFamily="34" charset="0"/>
                        <a:buNone/>
                      </a:pPr>
                      <a:r>
                        <a:rPr lang="es-ES" sz="1200" dirty="0">
                          <a:latin typeface="Berlin Sans FB" panose="020E0602020502020306" pitchFamily="34" charset="0"/>
                        </a:rPr>
                        <a:t>terminan? </a:t>
                      </a:r>
                    </a:p>
                    <a:p>
                      <a:pPr marL="0" indent="0">
                        <a:buFont typeface="Arial" panose="020B0604020202020204" pitchFamily="34" charset="0"/>
                        <a:buNone/>
                      </a:pPr>
                      <a:endParaRPr lang="es-MX" sz="1200" dirty="0">
                        <a:latin typeface="Berlin Sans FB" panose="020E0602020502020306" pitchFamily="34" charset="0"/>
                      </a:endParaRPr>
                    </a:p>
                    <a:p>
                      <a:pPr marL="0" indent="0">
                        <a:buFont typeface="Arial" panose="020B0604020202020204" pitchFamily="34" charset="0"/>
                        <a:buNone/>
                      </a:pPr>
                      <a:r>
                        <a:rPr lang="es-MX" sz="1200" dirty="0">
                          <a:latin typeface="Berlin Sans FB" panose="020E0602020502020306" pitchFamily="34" charset="0"/>
                        </a:rPr>
                        <a:t>Desarrollo:</a:t>
                      </a:r>
                    </a:p>
                    <a:p>
                      <a:pPr marL="0" indent="0">
                        <a:buFont typeface="Arial" panose="020B0604020202020204" pitchFamily="34" charset="0"/>
                        <a:buNone/>
                      </a:pPr>
                      <a:r>
                        <a:rPr lang="es-ES" sz="1200" dirty="0">
                          <a:latin typeface="Berlin Sans FB" panose="020E0602020502020306" pitchFamily="34" charset="0"/>
                        </a:rPr>
                        <a:t>Mostrar al alumno el tablero anexo, armar el dado e indicarle que lo tire y según los puntos que salgan en el dado será la </a:t>
                      </a:r>
                    </a:p>
                    <a:p>
                      <a:pPr marL="0" indent="0">
                        <a:buFont typeface="Arial" panose="020B0604020202020204" pitchFamily="34" charset="0"/>
                        <a:buNone/>
                      </a:pPr>
                      <a:r>
                        <a:rPr lang="es-ES" sz="1200" dirty="0">
                          <a:latin typeface="Berlin Sans FB" panose="020E0602020502020306" pitchFamily="34" charset="0"/>
                        </a:rPr>
                        <a:t>historia que deberá inventar</a:t>
                      </a:r>
                    </a:p>
                    <a:p>
                      <a:pPr marL="0" indent="0">
                        <a:buFont typeface="Arial" panose="020B0604020202020204" pitchFamily="34" charset="0"/>
                        <a:buNone/>
                      </a:pPr>
                      <a:r>
                        <a:rPr lang="es-ES" sz="1200" dirty="0">
                          <a:latin typeface="Berlin Sans FB" panose="020E0602020502020306" pitchFamily="34" charset="0"/>
                        </a:rPr>
                        <a:t>Tirarlo para seleccionar personaje, tirarlo una segunda vez para seleccionar un problema y por tercera vez para seleccionar escenario. </a:t>
                      </a:r>
                    </a:p>
                    <a:p>
                      <a:pPr marL="0" indent="0">
                        <a:buFont typeface="Arial" panose="020B0604020202020204" pitchFamily="34" charset="0"/>
                        <a:buNone/>
                      </a:pPr>
                      <a:endParaRPr lang="es-ES" sz="1200" dirty="0">
                        <a:latin typeface="Berlin Sans FB" panose="020E0602020502020306" pitchFamily="34" charset="0"/>
                      </a:endParaRPr>
                    </a:p>
                    <a:p>
                      <a:pPr marL="0" indent="0">
                        <a:buFont typeface="Arial" panose="020B0604020202020204" pitchFamily="34" charset="0"/>
                        <a:buNone/>
                      </a:pPr>
                      <a:r>
                        <a:rPr lang="es-MX" sz="1200" dirty="0">
                          <a:latin typeface="Berlin Sans FB" panose="020E0602020502020306" pitchFamily="34" charset="0"/>
                        </a:rPr>
                        <a:t>Cierre:</a:t>
                      </a:r>
                    </a:p>
                    <a:p>
                      <a:pPr marL="0" indent="0">
                        <a:buFont typeface="Arial" panose="020B0604020202020204" pitchFamily="34" charset="0"/>
                        <a:buNone/>
                      </a:pPr>
                      <a:r>
                        <a:rPr lang="es-MX" sz="1200" dirty="0">
                          <a:latin typeface="Berlin Sans FB" panose="020E0602020502020306" pitchFamily="34" charset="0"/>
                        </a:rPr>
                        <a:t>Responde </a:t>
                      </a:r>
                      <a:r>
                        <a:rPr lang="es-ES" sz="1200" dirty="0">
                          <a:latin typeface="Berlin Sans FB" panose="020E0602020502020306" pitchFamily="34" charset="0"/>
                        </a:rPr>
                        <a:t>¿Te gustan las historias? ¿Qué historias conoces? </a:t>
                      </a:r>
                      <a:endParaRPr lang="es-MX" sz="1200" dirty="0">
                        <a:latin typeface="Berlin Sans FB" panose="020E0602020502020306" pitchFamily="34" charset="0"/>
                      </a:endParaRPr>
                    </a:p>
                    <a:p>
                      <a:pPr algn="ctr"/>
                      <a:endParaRPr lang="es-MX" sz="1400" dirty="0">
                        <a:latin typeface="Berlin Sans FB" panose="020E0602020502020306" pitchFamily="34" charset="0"/>
                      </a:endParaRPr>
                    </a:p>
                  </a:txBody>
                  <a:tcPr/>
                </a:tc>
                <a:tc>
                  <a:txBody>
                    <a:bodyPr/>
                    <a:lstStyle/>
                    <a:p>
                      <a:pPr marL="0" indent="0">
                        <a:buFont typeface="Arial" panose="020B0604020202020204" pitchFamily="34" charset="0"/>
                        <a:buNone/>
                      </a:pPr>
                      <a:r>
                        <a:rPr lang="es-MX" sz="1200" dirty="0">
                          <a:latin typeface="Berlin Sans FB" panose="020E0602020502020306" pitchFamily="34" charset="0"/>
                        </a:rPr>
                        <a:t>Inicio: </a:t>
                      </a:r>
                    </a:p>
                    <a:p>
                      <a:pPr marL="0" indent="0">
                        <a:buFont typeface="Arial" panose="020B0604020202020204" pitchFamily="34" charset="0"/>
                        <a:buNone/>
                      </a:pPr>
                      <a:r>
                        <a:rPr lang="es-MX" sz="1200" dirty="0">
                          <a:latin typeface="Berlin Sans FB" panose="020E0602020502020306" pitchFamily="34" charset="0"/>
                        </a:rPr>
                        <a:t>Observa diversas imágenes acerca de la juguetería y de las personas que trabajan en dicho lugar</a:t>
                      </a:r>
                    </a:p>
                    <a:p>
                      <a:pPr marL="0" indent="0">
                        <a:buFont typeface="Arial" panose="020B0604020202020204" pitchFamily="34" charset="0"/>
                        <a:buNone/>
                      </a:pPr>
                      <a:endParaRPr lang="es-MX" sz="1200" dirty="0">
                        <a:latin typeface="Berlin Sans FB" panose="020E0602020502020306" pitchFamily="34" charset="0"/>
                      </a:endParaRPr>
                    </a:p>
                    <a:p>
                      <a:pPr marL="0" indent="0">
                        <a:buFont typeface="Arial" panose="020B0604020202020204" pitchFamily="34" charset="0"/>
                        <a:buNone/>
                      </a:pPr>
                      <a:r>
                        <a:rPr lang="es-MX" sz="1200" dirty="0">
                          <a:latin typeface="Berlin Sans FB" panose="020E0602020502020306" pitchFamily="34" charset="0"/>
                        </a:rPr>
                        <a:t>Desarrollo:</a:t>
                      </a:r>
                    </a:p>
                    <a:p>
                      <a:pPr marL="0" indent="0">
                        <a:buFont typeface="Arial" panose="020B0604020202020204" pitchFamily="34" charset="0"/>
                        <a:buNone/>
                      </a:pPr>
                      <a:r>
                        <a:rPr lang="es-MX" sz="1200" dirty="0">
                          <a:latin typeface="Berlin Sans FB" panose="020E0602020502020306" pitchFamily="34" charset="0"/>
                        </a:rPr>
                        <a:t>Realizar un juego de la juguetería proponiendo diversos roles que toma el alumnos.</a:t>
                      </a:r>
                    </a:p>
                    <a:p>
                      <a:pPr marL="0" indent="0">
                        <a:buFont typeface="Arial" panose="020B0604020202020204" pitchFamily="34" charset="0"/>
                        <a:buNone/>
                      </a:pPr>
                      <a:r>
                        <a:rPr lang="es-MX" sz="1200" dirty="0">
                          <a:latin typeface="Berlin Sans FB" panose="020E0602020502020306" pitchFamily="34" charset="0"/>
                        </a:rPr>
                        <a:t>Como se observa en la ficha de trabajo.</a:t>
                      </a:r>
                    </a:p>
                    <a:p>
                      <a:pPr marL="0" indent="0">
                        <a:buFont typeface="Arial" panose="020B0604020202020204" pitchFamily="34" charset="0"/>
                        <a:buNone/>
                      </a:pPr>
                      <a:r>
                        <a:rPr lang="es-MX" sz="1200" dirty="0">
                          <a:latin typeface="Berlin Sans FB" panose="020E0602020502020306" pitchFamily="34" charset="0"/>
                        </a:rPr>
                        <a:t>Cajero</a:t>
                      </a:r>
                    </a:p>
                    <a:p>
                      <a:pPr marL="0" indent="0">
                        <a:buFont typeface="Arial" panose="020B0604020202020204" pitchFamily="34" charset="0"/>
                        <a:buNone/>
                      </a:pPr>
                      <a:r>
                        <a:rPr lang="es-MX" sz="1200" dirty="0">
                          <a:latin typeface="Berlin Sans FB" panose="020E0602020502020306" pitchFamily="34" charset="0"/>
                        </a:rPr>
                        <a:t>Limpieza</a:t>
                      </a:r>
                    </a:p>
                    <a:p>
                      <a:pPr marL="0" indent="0">
                        <a:buFont typeface="Arial" panose="020B0604020202020204" pitchFamily="34" charset="0"/>
                        <a:buNone/>
                      </a:pPr>
                      <a:r>
                        <a:rPr lang="es-MX" sz="1200" dirty="0">
                          <a:latin typeface="Berlin Sans FB" panose="020E0602020502020306" pitchFamily="34" charset="0"/>
                        </a:rPr>
                        <a:t>Acomodar juguetes</a:t>
                      </a:r>
                    </a:p>
                    <a:p>
                      <a:pPr marL="0" indent="0">
                        <a:buFont typeface="Arial" panose="020B0604020202020204" pitchFamily="34" charset="0"/>
                        <a:buNone/>
                      </a:pPr>
                      <a:r>
                        <a:rPr lang="es-MX" sz="1200" dirty="0">
                          <a:latin typeface="Berlin Sans FB" panose="020E0602020502020306" pitchFamily="34" charset="0"/>
                        </a:rPr>
                        <a:t>Realiza inventario</a:t>
                      </a:r>
                    </a:p>
                    <a:p>
                      <a:pPr marL="0" indent="0">
                        <a:buFont typeface="Arial" panose="020B0604020202020204" pitchFamily="34" charset="0"/>
                        <a:buNone/>
                      </a:pPr>
                      <a:r>
                        <a:rPr lang="es-MX" sz="1200" dirty="0">
                          <a:latin typeface="Berlin Sans FB" panose="020E0602020502020306" pitchFamily="34" charset="0"/>
                        </a:rPr>
                        <a:t>Poner en una caja los diferentes nombres,  cada integrante de la familia elige un papel y es el rol que desempeña.</a:t>
                      </a:r>
                    </a:p>
                    <a:p>
                      <a:pPr marL="0" indent="0">
                        <a:buFont typeface="Arial" panose="020B0604020202020204" pitchFamily="34" charset="0"/>
                        <a:buNone/>
                      </a:pPr>
                      <a:r>
                        <a:rPr lang="es-MX" sz="1200" dirty="0">
                          <a:latin typeface="Berlin Sans FB" panose="020E0602020502020306" pitchFamily="34" charset="0"/>
                        </a:rPr>
                        <a:t>Adaptar un lugar para realizar dicho juego.</a:t>
                      </a:r>
                    </a:p>
                    <a:p>
                      <a:pPr marL="0" indent="0">
                        <a:buFont typeface="Arial" panose="020B0604020202020204" pitchFamily="34" charset="0"/>
                        <a:buNone/>
                      </a:pPr>
                      <a:r>
                        <a:rPr lang="es-MX" sz="1200" dirty="0">
                          <a:latin typeface="Berlin Sans FB" panose="020E0602020502020306" pitchFamily="34" charset="0"/>
                        </a:rPr>
                        <a:t>Cierre:</a:t>
                      </a:r>
                    </a:p>
                    <a:p>
                      <a:pPr marL="0" indent="0">
                        <a:buFont typeface="Arial" panose="020B0604020202020204" pitchFamily="34" charset="0"/>
                        <a:buNone/>
                      </a:pPr>
                      <a:r>
                        <a:rPr lang="es-MX" sz="1200" dirty="0">
                          <a:latin typeface="Berlin Sans FB" panose="020E0602020502020306" pitchFamily="34" charset="0"/>
                        </a:rPr>
                        <a:t>Responde ¿te gusto jugar a la juguetería? ¿que rol te gusto mas?</a:t>
                      </a:r>
                    </a:p>
                  </a:txBody>
                  <a:tcPr/>
                </a:tc>
                <a:tc>
                  <a:txBody>
                    <a:bodyPr/>
                    <a:lstStyle/>
                    <a:p>
                      <a:pPr marL="0" indent="0">
                        <a:buFont typeface="+mj-lt"/>
                        <a:buNone/>
                      </a:pPr>
                      <a:r>
                        <a:rPr lang="es-ES" sz="1200" dirty="0">
                          <a:latin typeface="Berlin Sans FB" panose="020E0602020502020306" pitchFamily="34" charset="0"/>
                        </a:rPr>
                        <a:t>Inicio:</a:t>
                      </a:r>
                    </a:p>
                    <a:p>
                      <a:pPr marL="0" indent="0">
                        <a:buFont typeface="+mj-lt"/>
                        <a:buNone/>
                      </a:pPr>
                      <a:r>
                        <a:rPr lang="es-ES" sz="1200" dirty="0">
                          <a:latin typeface="Berlin Sans FB" panose="020E0602020502020306" pitchFamily="34" charset="0"/>
                        </a:rPr>
                        <a:t>Mencionar al alumno que el día de hoy realizara medición como anteriormente.</a:t>
                      </a:r>
                    </a:p>
                    <a:p>
                      <a:pPr marL="0" indent="0">
                        <a:buFont typeface="+mj-lt"/>
                        <a:buNone/>
                      </a:pPr>
                      <a:r>
                        <a:rPr lang="es-ES" sz="1200" dirty="0">
                          <a:latin typeface="Berlin Sans FB" panose="020E0602020502020306" pitchFamily="34" charset="0"/>
                        </a:rPr>
                        <a:t>Preguntarle ¿que mediste? ¿con que se mide?</a:t>
                      </a:r>
                    </a:p>
                    <a:p>
                      <a:pPr marL="0" indent="0">
                        <a:buFont typeface="+mj-lt"/>
                        <a:buNone/>
                      </a:pPr>
                      <a:endParaRPr lang="es-ES" sz="1200" dirty="0">
                        <a:latin typeface="Berlin Sans FB" panose="020E0602020502020306" pitchFamily="34" charset="0"/>
                      </a:endParaRPr>
                    </a:p>
                    <a:p>
                      <a:pPr marL="0" indent="0">
                        <a:buFont typeface="+mj-lt"/>
                        <a:buNone/>
                      </a:pPr>
                      <a:r>
                        <a:rPr lang="es-ES" sz="1200" dirty="0">
                          <a:latin typeface="Berlin Sans FB" panose="020E0602020502020306" pitchFamily="34" charset="0"/>
                        </a:rPr>
                        <a:t>Desarrollo: </a:t>
                      </a:r>
                    </a:p>
                    <a:p>
                      <a:pPr marL="0" indent="0">
                        <a:buFont typeface="Arial" panose="020B0604020202020204" pitchFamily="34" charset="0"/>
                        <a:buNone/>
                      </a:pPr>
                      <a:r>
                        <a:rPr lang="es-ES" sz="1200" dirty="0">
                          <a:latin typeface="Berlin Sans FB" panose="020E0602020502020306" pitchFamily="34" charset="0"/>
                        </a:rPr>
                        <a:t> Tener dos listones, hilo, cintas etc., de dos tamaños diferentes una de 10 cm y otra de 5 cm.</a:t>
                      </a:r>
                    </a:p>
                    <a:p>
                      <a:pPr marL="0" indent="0">
                        <a:buFont typeface="Arial" panose="020B0604020202020204" pitchFamily="34" charset="0"/>
                        <a:buNone/>
                      </a:pPr>
                      <a:r>
                        <a:rPr lang="es-ES" sz="1200" dirty="0">
                          <a:latin typeface="Berlin Sans FB" panose="020E0602020502020306" pitchFamily="34" charset="0"/>
                        </a:rPr>
                        <a:t>Medirá 5 juguetes que elija </a:t>
                      </a:r>
                    </a:p>
                    <a:p>
                      <a:pPr marL="0" indent="0">
                        <a:buFont typeface="+mj-lt"/>
                        <a:buNone/>
                      </a:pPr>
                      <a:endParaRPr lang="es-ES" sz="1200" dirty="0">
                        <a:latin typeface="Berlin Sans FB" panose="020E0602020502020306" pitchFamily="34" charset="0"/>
                      </a:endParaRPr>
                    </a:p>
                    <a:p>
                      <a:pPr marL="0" indent="0">
                        <a:buFont typeface="+mj-lt"/>
                        <a:buNone/>
                      </a:pPr>
                      <a:r>
                        <a:rPr lang="es-ES" sz="1200" dirty="0">
                          <a:latin typeface="Berlin Sans FB" panose="020E0602020502020306" pitchFamily="34" charset="0"/>
                        </a:rPr>
                        <a:t>Cierre:</a:t>
                      </a:r>
                    </a:p>
                    <a:p>
                      <a:pPr marL="0" indent="0">
                        <a:buFont typeface="+mj-lt"/>
                        <a:buNone/>
                      </a:pPr>
                      <a:r>
                        <a:rPr lang="es-ES" sz="1200" dirty="0">
                          <a:latin typeface="Berlin Sans FB" panose="020E0602020502020306" pitchFamily="34" charset="0"/>
                        </a:rPr>
                        <a:t> Menciona cuantos listones de cada uno miden los juguetes. </a:t>
                      </a:r>
                    </a:p>
                    <a:p>
                      <a:pPr marL="0" indent="0">
                        <a:buFont typeface="+mj-lt"/>
                        <a:buNone/>
                      </a:pPr>
                      <a:endParaRPr lang="es-ES" sz="1200" dirty="0">
                        <a:latin typeface="Berlin Sans FB" panose="020E0602020502020306" pitchFamily="34" charset="0"/>
                      </a:endParaRPr>
                    </a:p>
                    <a:p>
                      <a:pPr marL="0" indent="0">
                        <a:buFont typeface="+mj-lt"/>
                        <a:buNone/>
                      </a:pPr>
                      <a:r>
                        <a:rPr lang="es-ES" sz="1200" dirty="0">
                          <a:solidFill>
                            <a:schemeClr val="accent2">
                              <a:lumMod val="75000"/>
                            </a:schemeClr>
                          </a:solidFill>
                          <a:latin typeface="Berlin Sans FB" panose="020E0602020502020306" pitchFamily="34" charset="0"/>
                        </a:rPr>
                        <a:t>Estrategia de escritura:</a:t>
                      </a:r>
                    </a:p>
                    <a:p>
                      <a:pPr marL="0" indent="0">
                        <a:buFont typeface="+mj-lt"/>
                        <a:buNone/>
                      </a:pPr>
                      <a:r>
                        <a:rPr lang="es-ES" sz="1200" dirty="0">
                          <a:latin typeface="Berlin Sans FB" panose="020E0602020502020306" pitchFamily="34" charset="0"/>
                        </a:rPr>
                        <a:t>Realiza en el pizarrón la escritura de los numero, alumnos de primero del 1 al 10 y los de segundo del 1 al 15</a:t>
                      </a:r>
                    </a:p>
                  </a:txBody>
                  <a:tcPr/>
                </a:tc>
                <a:extLst>
                  <a:ext uri="{0D108BD9-81ED-4DB2-BD59-A6C34878D82A}">
                    <a16:rowId xmlns:a16="http://schemas.microsoft.com/office/drawing/2014/main" val="2250547813"/>
                  </a:ext>
                </a:extLst>
              </a:tr>
              <a:tr h="823380">
                <a:tc>
                  <a:txBody>
                    <a:bodyPr/>
                    <a:lstStyle/>
                    <a:p>
                      <a:pPr algn="ctr"/>
                      <a:r>
                        <a:rPr lang="es-MX" sz="1600" dirty="0">
                          <a:latin typeface="Berlin Sans FB" panose="020E0602020502020306" pitchFamily="34" charset="0"/>
                        </a:rPr>
                        <a:t>Recursos </a:t>
                      </a:r>
                    </a:p>
                  </a:txBody>
                  <a:tcPr>
                    <a:solidFill>
                      <a:schemeClr val="accent2">
                        <a:lumMod val="60000"/>
                        <a:lumOff val="40000"/>
                      </a:schemeClr>
                    </a:solidFill>
                  </a:tcPr>
                </a:tc>
                <a:tc>
                  <a:txBody>
                    <a:bodyPr/>
                    <a:lstStyle/>
                    <a:p>
                      <a:pPr algn="l">
                        <a:lnSpc>
                          <a:spcPct val="107000"/>
                        </a:lnSpc>
                        <a:spcAft>
                          <a:spcPts val="80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marL="0" indent="0">
                        <a:buFont typeface="Arial" panose="020B0604020202020204" pitchFamily="34" charset="0"/>
                        <a:buNone/>
                      </a:pPr>
                      <a:r>
                        <a:rPr lang="es-MX" sz="1000" dirty="0">
                          <a:solidFill>
                            <a:schemeClr val="tx1">
                              <a:lumMod val="95000"/>
                              <a:lumOff val="5000"/>
                            </a:schemeClr>
                          </a:solidFill>
                          <a:latin typeface="Berlin Sans FB" panose="020E0602020502020306" pitchFamily="34" charset="0"/>
                        </a:rPr>
                        <a:t>Juguetes</a:t>
                      </a:r>
                    </a:p>
                    <a:p>
                      <a:pPr marL="0" indent="0">
                        <a:buFont typeface="Arial" panose="020B0604020202020204" pitchFamily="34" charset="0"/>
                        <a:buNone/>
                      </a:pPr>
                      <a:r>
                        <a:rPr lang="es-MX" sz="1000" dirty="0">
                          <a:solidFill>
                            <a:schemeClr val="tx1">
                              <a:lumMod val="95000"/>
                              <a:lumOff val="5000"/>
                            </a:schemeClr>
                          </a:solidFill>
                          <a:latin typeface="Berlin Sans FB" panose="020E0602020502020306" pitchFamily="34" charset="0"/>
                        </a:rPr>
                        <a:t>mesa, silla, sillón etc.</a:t>
                      </a:r>
                    </a:p>
                    <a:p>
                      <a:pPr marL="0" indent="0">
                        <a:buFont typeface="Arial" panose="020B0604020202020204" pitchFamily="34" charset="0"/>
                        <a:buNone/>
                      </a:pPr>
                      <a:r>
                        <a:rPr lang="es-MX" sz="1000" dirty="0">
                          <a:solidFill>
                            <a:schemeClr val="tx1">
                              <a:lumMod val="95000"/>
                              <a:lumOff val="5000"/>
                            </a:schemeClr>
                          </a:solidFill>
                          <a:latin typeface="Berlin Sans FB" panose="020E0602020502020306" pitchFamily="34" charset="0"/>
                        </a:rPr>
                        <a:t>pizarrón </a:t>
                      </a:r>
                    </a:p>
                  </a:txBody>
                  <a:tcPr/>
                </a:tc>
                <a:tc>
                  <a:txBody>
                    <a:bodyPr/>
                    <a:lstStyle/>
                    <a:p>
                      <a:pPr marL="0" indent="0">
                        <a:buFont typeface="Arial" panose="020B0604020202020204" pitchFamily="34" charset="0"/>
                        <a:buNone/>
                      </a:pPr>
                      <a:r>
                        <a:rPr lang="es-MX" sz="1100" dirty="0"/>
                        <a:t>Dado</a:t>
                      </a:r>
                    </a:p>
                    <a:p>
                      <a:pPr marL="0" indent="0">
                        <a:buFont typeface="Arial" panose="020B0604020202020204" pitchFamily="34" charset="0"/>
                        <a:buNone/>
                      </a:pPr>
                      <a:r>
                        <a:rPr lang="es-MX" sz="1100" dirty="0"/>
                        <a:t>tablero</a:t>
                      </a:r>
                    </a:p>
                  </a:txBody>
                  <a:tcPr/>
                </a:tc>
                <a:tc>
                  <a:txBody>
                    <a:bodyPr/>
                    <a:lstStyle/>
                    <a:p>
                      <a:pPr marL="0" indent="0">
                        <a:buFont typeface="Arial" panose="020B0604020202020204" pitchFamily="34" charset="0"/>
                        <a:buNone/>
                      </a:pPr>
                      <a:r>
                        <a:rPr lang="es-MX" sz="1100" dirty="0">
                          <a:latin typeface="Berlin Sans FB" panose="020E0602020502020306" pitchFamily="34" charset="0"/>
                        </a:rPr>
                        <a:t>Juguetes</a:t>
                      </a:r>
                    </a:p>
                  </a:txBody>
                  <a:tcPr/>
                </a:tc>
                <a:tc>
                  <a:txBody>
                    <a:bodyPr/>
                    <a:lstStyle/>
                    <a:p>
                      <a:pPr marL="0" indent="0">
                        <a:buFont typeface="Arial" panose="020B0604020202020204" pitchFamily="34" charset="0"/>
                        <a:buNone/>
                      </a:pPr>
                      <a:r>
                        <a:rPr lang="es-MX" sz="1100" dirty="0">
                          <a:latin typeface="Berlin Sans FB" panose="020E0602020502020306" pitchFamily="34" charset="0"/>
                        </a:rPr>
                        <a:t>Liston</a:t>
                      </a:r>
                    </a:p>
                    <a:p>
                      <a:pPr marL="0" indent="0">
                        <a:buFont typeface="Arial" panose="020B0604020202020204" pitchFamily="34" charset="0"/>
                        <a:buNone/>
                      </a:pPr>
                      <a:r>
                        <a:rPr lang="es-MX" sz="1100">
                          <a:latin typeface="Berlin Sans FB" panose="020E0602020502020306" pitchFamily="34" charset="0"/>
                        </a:rPr>
                        <a:t>Juguetes</a:t>
                      </a:r>
                    </a:p>
                    <a:p>
                      <a:pPr marL="0" indent="0">
                        <a:buFont typeface="Arial" panose="020B0604020202020204" pitchFamily="34" charset="0"/>
                        <a:buNone/>
                      </a:pPr>
                      <a:endParaRPr lang="es-MX" sz="1100" dirty="0">
                        <a:latin typeface="Berlin Sans FB" panose="020E0602020502020306" pitchFamily="34" charset="0"/>
                      </a:endParaRPr>
                    </a:p>
                  </a:txBody>
                  <a:tcPr/>
                </a:tc>
                <a:extLst>
                  <a:ext uri="{0D108BD9-81ED-4DB2-BD59-A6C34878D82A}">
                    <a16:rowId xmlns:a16="http://schemas.microsoft.com/office/drawing/2014/main" val="889258928"/>
                  </a:ext>
                </a:extLst>
              </a:tr>
            </a:tbl>
          </a:graphicData>
        </a:graphic>
      </p:graphicFrame>
    </p:spTree>
    <p:extLst>
      <p:ext uri="{BB962C8B-B14F-4D97-AF65-F5344CB8AC3E}">
        <p14:creationId xmlns:p14="http://schemas.microsoft.com/office/powerpoint/2010/main" val="385001184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720</Words>
  <Application>Microsoft Office PowerPoint</Application>
  <PresentationFormat>Carta (216 x 279 mm)</PresentationFormat>
  <Paragraphs>121</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GONZALEZ ESCOBEDO</dc:creator>
  <cp:lastModifiedBy>DANIELA GONZALEZ ESCOBEDO</cp:lastModifiedBy>
  <cp:revision>11</cp:revision>
  <dcterms:created xsi:type="dcterms:W3CDTF">2021-05-06T18:59:50Z</dcterms:created>
  <dcterms:modified xsi:type="dcterms:W3CDTF">2021-05-07T18:45:15Z</dcterms:modified>
</cp:coreProperties>
</file>