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64" r:id="rId5"/>
    <p:sldId id="258" r:id="rId6"/>
    <p:sldId id="259" r:id="rId7"/>
    <p:sldId id="260" r:id="rId8"/>
    <p:sldId id="265" r:id="rId9"/>
    <p:sldId id="261" r:id="rId10"/>
    <p:sldId id="262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67FE33"/>
    <a:srgbClr val="FF0066"/>
    <a:srgbClr val="94D4F8"/>
    <a:srgbClr val="FFCCFF"/>
    <a:srgbClr val="CC99FF"/>
    <a:srgbClr val="F5DD35"/>
    <a:srgbClr val="BF2985"/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 showGuides="1">
      <p:cViewPr>
        <p:scale>
          <a:sx n="67" d="100"/>
          <a:sy n="67" d="100"/>
        </p:scale>
        <p:origin x="80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4F5E3-0C3B-4092-81E5-0FDDEE7F9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93AB02-C08E-476B-93BB-AB3723BD5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2303E8-219B-4418-8178-192667DA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08A87-5D7D-4350-A994-EBC35156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69A8EC-9A72-44AD-9AA7-4AF2FCAF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4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2180A-5737-4F52-86C0-C9BB7557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F82E4F-5AC8-40BF-9EB7-C37D8A41A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FEB6B-60C4-4D56-AA3A-0C0EB1B2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8FFDA-7C6B-49F9-BCE5-47471323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112DF3-43E4-4CBC-8BEF-76262633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C78E1A-3FA3-46CF-A5E1-3B177E573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00CFAA-E0EF-469F-BBBF-14337E78F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2241F0-7904-4272-BC31-B7ADA66F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44887-3CDA-4A8E-9574-5E9FFCD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D5D9EE-3C37-4631-80A6-299A7DE9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E1538-5B24-45B6-899B-E665C3A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465E1-FFD5-4AA1-AB96-44F3E612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66F5E6-1B2E-4B03-B412-8DA8D955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9D517C-528F-4852-B994-73439DB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B6792-499B-4094-922C-BBE162EE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38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7FDB6-016E-4F5E-99FA-CA45BF38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7885E3-56AD-4711-9F62-3EBB0E91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F304C0-4FC6-46E0-8241-40B5AD6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6E551-C072-443E-9525-1994C29F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0EC3CF-80CC-4976-9B95-D787E840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50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EEA9B-163A-41E1-B657-330D8E18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99CD2B-1312-4E68-9672-6DC020BC0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E6C7EE-764D-464F-9402-72050F1A1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AC326A-6F02-4B1F-B281-89AFBBC3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917A57-9837-4A8F-8DB1-5BE0EBEB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0A744D-F17A-4EA3-992C-E5C8CB0E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25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92A22-08F5-4D6E-94B2-73D2E9B7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441C24-C226-4888-A512-DA26F2C28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2A3E05-D3ED-41BA-AA78-7D833739F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E743FF-94DA-4E92-A755-373AEE708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B699EC-1CAC-4242-B15A-ABDE06FE5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C90EB2-1065-4755-B1D3-F1F21393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112644-1589-4EB0-8503-BD7D5B48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BFAEF5-6A81-4539-8FEA-DA23FDDF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03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7491A-AD2A-41DE-B179-8AF7CE78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F5C990-C655-4F18-AC97-8816D20D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A50D39-02EB-4687-A924-2132FC4E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7E33F7-2019-4F81-BF61-C9A2A4EA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15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E69D0F-D8E4-465D-96B5-89EF9A1A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1C08AF-ED22-4081-A472-72A17E79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C2618F-09E3-4AD7-9E53-F826F0AB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84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86623-BE41-454D-95BA-D77BCD3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65687-3CD0-48BD-A48E-DEA89404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51F247-B833-47BC-A491-947D137DD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7331B5-E851-43CF-9E8E-912DAA4E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CF64BE-0E67-4861-9256-02D5917A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A9DCA6-B2CE-4728-BA22-BB586A6E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8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D97FB-0250-49F0-ABA2-D1B53FC9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5E86A1-0B0D-43E3-83A4-DB01AA666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01144B-4C38-4216-B767-C6A42647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AD3E8D-888C-46D8-8A4F-B3EB20F4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25FF43-D715-4E13-8A90-83C23670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49E56F-224B-4C6D-9CAF-4ACF6B03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913047-D764-4B5D-9B4D-BF264401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B461F-6CA2-41D1-8500-B9FBC586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359291-C818-4465-A61C-546B075F2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FF3E7-57AF-4C0B-BF8F-A4D09B0EB23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69462-FF61-458B-8F9D-947AA1CC0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CC49F-6AD8-49B0-85EB-7754C6434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55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escolar. Estrategia aprende en casa TV - Home | Facebook">
            <a:extLst>
              <a:ext uri="{FF2B5EF4-FFF2-40B4-BE49-F238E27FC236}">
                <a16:creationId xmlns:a16="http://schemas.microsoft.com/office/drawing/2014/main" id="{92BEF373-966C-45D6-8262-FF77D65E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89732" l="9778" r="90222">
                        <a14:foregroundMark x1="18222" y1="77679" x2="18667" y2="45089"/>
                        <a14:foregroundMark x1="29333" y1="61161" x2="40889" y2="50893"/>
                        <a14:foregroundMark x1="40889" y1="50893" x2="48000" y2="63839"/>
                        <a14:foregroundMark x1="48000" y1="63839" x2="48000" y2="65179"/>
                        <a14:foregroundMark x1="64444" y1="63839" x2="67111" y2="42411"/>
                        <a14:foregroundMark x1="80889" y1="79464" x2="83111" y2="44643"/>
                        <a14:foregroundMark x1="16444" y1="75000" x2="18222" y2="59375"/>
                        <a14:foregroundMark x1="18222" y1="59375" x2="15111" y2="41518"/>
                        <a14:foregroundMark x1="15556" y1="70089" x2="17778" y2="50000"/>
                        <a14:foregroundMark x1="16889" y1="62054" x2="16444" y2="51786"/>
                        <a14:foregroundMark x1="9778" y1="37946" x2="21778" y2="26786"/>
                        <a14:foregroundMark x1="21778" y1="26786" x2="39111" y2="22768"/>
                        <a14:foregroundMark x1="39111" y1="22768" x2="49333" y2="12946"/>
                        <a14:foregroundMark x1="49333" y1="12946" x2="30667" y2="24107"/>
                        <a14:foregroundMark x1="48889" y1="15179" x2="90222" y2="34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" y="-224455"/>
            <a:ext cx="3216450" cy="32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62FAF65-7BD2-425F-93D8-A5CB344EC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78" y="257099"/>
            <a:ext cx="7254869" cy="235326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7FE2866-C5E5-4A5F-AB4E-18209B6830AE}"/>
              </a:ext>
            </a:extLst>
          </p:cNvPr>
          <p:cNvSpPr/>
          <p:nvPr/>
        </p:nvSpPr>
        <p:spPr>
          <a:xfrm>
            <a:off x="1870480" y="1793459"/>
            <a:ext cx="7758942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Jardín de niños María L. Pérez de Arreola 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CCT. </a:t>
            </a:r>
            <a:r>
              <a:rPr lang="es-ES" sz="2000" b="1" dirty="0" err="1">
                <a:latin typeface="Century Gothic" panose="020B0502020202020204" pitchFamily="34" charset="0"/>
              </a:rPr>
              <a:t>05EJN0118Z</a:t>
            </a:r>
            <a:r>
              <a:rPr lang="es-ES" sz="2000" b="1" dirty="0">
                <a:latin typeface="Century Gothic" panose="020B0502020202020204" pitchFamily="34" charset="0"/>
              </a:rPr>
              <a:t> Preescolar estatal Zona Escolar 107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Maestra titular. Xóchitl Guadalupe Rocha Montes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Maestra practicante. Dennise Arizpe Mesquitic 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3° “A” 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Niños 16, Niñas 15, total 31</a:t>
            </a:r>
          </a:p>
        </p:txBody>
      </p:sp>
      <p:pic>
        <p:nvPicPr>
          <p:cNvPr id="10" name="Imagen 9" descr="Imagen que contiene ventana&#10;&#10;Descripción generada automáticamente">
            <a:extLst>
              <a:ext uri="{FF2B5EF4-FFF2-40B4-BE49-F238E27FC236}">
                <a16:creationId xmlns:a16="http://schemas.microsoft.com/office/drawing/2014/main" id="{17823B15-C2F9-42FD-A102-CCCA912EEC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8905" l="2963" r="97778">
                        <a14:foregroundMark x1="13056" y1="98905" x2="14444" y2="58842"/>
                        <a14:foregroundMark x1="14444" y1="58842" x2="14444" y2="58842"/>
                        <a14:foregroundMark x1="2963" y1="54617" x2="9167" y2="64163"/>
                        <a14:foregroundMark x1="23611" y1="79499" x2="26667" y2="79030"/>
                        <a14:foregroundMark x1="43056" y1="69797" x2="40833" y2="70266"/>
                        <a14:foregroundMark x1="39167" y1="69171" x2="30556" y2="57433"/>
                        <a14:foregroundMark x1="35833" y1="58372" x2="31667" y2="57433"/>
                        <a14:foregroundMark x1="25648" y1="56964" x2="24074" y2="69171"/>
                        <a14:foregroundMark x1="66852" y1="94836" x2="68056" y2="89828"/>
                        <a14:foregroundMark x1="72778" y1="94053" x2="72037" y2="89828"/>
                        <a14:foregroundMark x1="89074" y1="84820" x2="89167" y2="76995"/>
                        <a14:foregroundMark x1="94444" y1="95775" x2="92037" y2="86385"/>
                        <a14:foregroundMark x1="94722" y1="67449" x2="85185" y2="64789"/>
                        <a14:foregroundMark x1="97778" y1="71987" x2="97037" y2="60094"/>
                        <a14:foregroundMark x1="82315" y1="67449" x2="82963" y2="60720"/>
                        <a14:foregroundMark x1="93519" y1="49139" x2="93519" y2="49139"/>
                        <a14:foregroundMark x1="92685" y1="49139" x2="91204" y2="49139"/>
                        <a14:foregroundMark x1="37593" y1="48826" x2="37593" y2="48826"/>
                        <a14:foregroundMark x1="40185" y1="53052" x2="40185" y2="53052"/>
                        <a14:backgroundMark x1="73426" y1="88576" x2="73426" y2="88576"/>
                        <a14:backgroundMark x1="88519" y1="95931" x2="88426" y2="92488"/>
                        <a14:backgroundMark x1="84630" y1="88889" x2="84630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382"/>
          <a:stretch/>
        </p:blipFill>
        <p:spPr>
          <a:xfrm>
            <a:off x="2130020" y="4398496"/>
            <a:ext cx="6992904" cy="23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7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43D86E60-026B-4358-A55A-476A770A5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24464"/>
              </p:ext>
            </p:extLst>
          </p:nvPr>
        </p:nvGraphicFramePr>
        <p:xfrm>
          <a:off x="198784" y="666165"/>
          <a:ext cx="11741425" cy="5856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085">
                  <a:extLst>
                    <a:ext uri="{9D8B030D-6E8A-4147-A177-3AD203B41FA5}">
                      <a16:colId xmlns:a16="http://schemas.microsoft.com/office/drawing/2014/main" val="2230624945"/>
                    </a:ext>
                  </a:extLst>
                </a:gridCol>
                <a:gridCol w="2013873">
                  <a:extLst>
                    <a:ext uri="{9D8B030D-6E8A-4147-A177-3AD203B41FA5}">
                      <a16:colId xmlns:a16="http://schemas.microsoft.com/office/drawing/2014/main" val="3023815496"/>
                    </a:ext>
                  </a:extLst>
                </a:gridCol>
                <a:gridCol w="2013873">
                  <a:extLst>
                    <a:ext uri="{9D8B030D-6E8A-4147-A177-3AD203B41FA5}">
                      <a16:colId xmlns:a16="http://schemas.microsoft.com/office/drawing/2014/main" val="677329143"/>
                    </a:ext>
                  </a:extLst>
                </a:gridCol>
                <a:gridCol w="1883947">
                  <a:extLst>
                    <a:ext uri="{9D8B030D-6E8A-4147-A177-3AD203B41FA5}">
                      <a16:colId xmlns:a16="http://schemas.microsoft.com/office/drawing/2014/main" val="226488955"/>
                    </a:ext>
                  </a:extLst>
                </a:gridCol>
                <a:gridCol w="2039857">
                  <a:extLst>
                    <a:ext uri="{9D8B030D-6E8A-4147-A177-3AD203B41FA5}">
                      <a16:colId xmlns:a16="http://schemas.microsoft.com/office/drawing/2014/main" val="2107997683"/>
                    </a:ext>
                  </a:extLst>
                </a:gridCol>
                <a:gridCol w="2156790">
                  <a:extLst>
                    <a:ext uri="{9D8B030D-6E8A-4147-A177-3AD203B41FA5}">
                      <a16:colId xmlns:a16="http://schemas.microsoft.com/office/drawing/2014/main" val="3068060919"/>
                    </a:ext>
                  </a:extLst>
                </a:gridCol>
              </a:tblGrid>
              <a:tr h="4311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Lunes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Miércoles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Jueves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Viernes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952612"/>
                  </a:ext>
                </a:extLst>
              </a:tr>
              <a:tr h="51883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Century Gothic" panose="020B0502020202020204" pitchFamily="34" charset="0"/>
                        </a:rPr>
                        <a:t>Medio de conexión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(Sala virtual)</a:t>
                      </a:r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Actividad de seguimiento)</a:t>
                      </a:r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Century Gothic" panose="020B0502020202020204" pitchFamily="34" charset="0"/>
                        </a:rPr>
                        <a:t>Facebook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(Actividad de seguimiento)</a:t>
                      </a: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Facebook (Actividad de seguimiento)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(Actividad de seguimiento)</a:t>
                      </a:r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898529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endParaRPr lang="es-ES" sz="16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sz="16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ES" sz="1600" b="1" dirty="0">
                          <a:latin typeface="Century Gothic" panose="020B0502020202020204" pitchFamily="34" charset="0"/>
                        </a:rPr>
                        <a:t>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Área socioemocional:</a:t>
                      </a:r>
                    </a:p>
                    <a:p>
                      <a:pPr algn="ctr"/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Todos podemos ayudar</a:t>
                      </a:r>
                      <a:endParaRPr lang="es-ES" sz="14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Exploración y comprensión:</a:t>
                      </a:r>
                    </a:p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Otros oficios y profesiones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Lenguaje y comunicación:</a:t>
                      </a:r>
                    </a:p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Imagina, imaginaba, imaginaré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Pensamiento matemático:</a:t>
                      </a:r>
                    </a:p>
                    <a:p>
                      <a:pPr algn="ctr"/>
                      <a:r>
                        <a:rPr lang="es-ES" sz="1400" dirty="0">
                          <a:latin typeface="Century Gothic" panose="020B0502020202020204" pitchFamily="34" charset="0"/>
                        </a:rPr>
                        <a:t>El cuarto de juegos</a:t>
                      </a:r>
                      <a:endParaRPr lang="es-ES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Exploración y comprensión:</a:t>
                      </a:r>
                    </a:p>
                    <a:p>
                      <a:pPr algn="ctr"/>
                      <a:r>
                        <a:rPr lang="es-ES" sz="1400" dirty="0">
                          <a:latin typeface="Century Gothic" panose="020B0502020202020204" pitchFamily="34" charset="0"/>
                        </a:rPr>
                        <a:t>Aviario</a:t>
                      </a:r>
                      <a:endParaRPr lang="es-ES" sz="14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864208"/>
                  </a:ext>
                </a:extLst>
              </a:tr>
              <a:tr h="7213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Artes:</a:t>
                      </a:r>
                    </a:p>
                    <a:p>
                      <a:pPr algn="ctr"/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Cuento historias con el cuerpo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Pensamiento matemático:</a:t>
                      </a:r>
                    </a:p>
                    <a:p>
                      <a:pPr algn="ctr"/>
                      <a:r>
                        <a:rPr lang="es-ES" sz="1400" dirty="0">
                          <a:latin typeface="Century Gothic" panose="020B0502020202020204" pitchFamily="34" charset="0"/>
                        </a:rPr>
                        <a:t>Un lugar a la medida</a:t>
                      </a:r>
                      <a:endParaRPr lang="es-ES" sz="14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Lenguaje y comunicación:</a:t>
                      </a:r>
                    </a:p>
                    <a:p>
                      <a:pPr algn="ctr"/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Te escribo..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674667"/>
                  </a:ext>
                </a:extLst>
              </a:tr>
            </a:tbl>
          </a:graphicData>
        </a:graphic>
      </p:graphicFrame>
      <p:pic>
        <p:nvPicPr>
          <p:cNvPr id="1030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853905DC-9084-4129-AC8B-8CB6823FE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4354929" y="3015552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F4A55E50-BDCB-402E-9DA6-FA9D40A54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6317176" y="2841319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58B53B6C-1271-461E-9AC3-E64C15FD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8279423" y="2706148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123A3F23-1922-46F3-AB86-2B0046035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10324351" y="3015552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770BEE1C-7E10-4531-9909-818170E33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23" y="-477960"/>
            <a:ext cx="3977953" cy="1680526"/>
          </a:xfrm>
          <a:prstGeom prst="rect">
            <a:avLst/>
          </a:prstGeom>
        </p:spPr>
      </p:pic>
      <p:pic>
        <p:nvPicPr>
          <p:cNvPr id="2050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E23E6609-C076-4C2B-9678-A4081B3F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04" y="1168720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4E0576BB-32DF-4CBF-8EF5-B86EC0EA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24" y="1202566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23A2B32A-4132-4AD6-8C1C-0C9C4418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76" y="1185642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8A5F2E26-DDB1-4A1D-8C50-BCACA555C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2351342" y="2841319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71CC199F-0F5A-46E6-8803-4CAAA431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23" y="1185642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04735277-D118-4F3E-99EE-6EB99DCC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77" y="1168720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5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EF899FA-8BEE-4A6B-A055-699103AF6A26}"/>
              </a:ext>
            </a:extLst>
          </p:cNvPr>
          <p:cNvSpPr/>
          <p:nvPr/>
        </p:nvSpPr>
        <p:spPr>
          <a:xfrm>
            <a:off x="2667000" y="109182"/>
            <a:ext cx="6858000" cy="73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4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                                                                Fecha: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00E107-7BE9-4813-93C4-56F5051B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593"/>
              </p:ext>
            </p:extLst>
          </p:nvPr>
        </p:nvGraphicFramePr>
        <p:xfrm>
          <a:off x="2839990" y="1271462"/>
          <a:ext cx="6512020" cy="1038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2922">
                  <a:extLst>
                    <a:ext uri="{9D8B030D-6E8A-4147-A177-3AD203B41FA5}">
                      <a16:colId xmlns:a16="http://schemas.microsoft.com/office/drawing/2014/main" val="4197228890"/>
                    </a:ext>
                  </a:extLst>
                </a:gridCol>
                <a:gridCol w="3469098">
                  <a:extLst>
                    <a:ext uri="{9D8B030D-6E8A-4147-A177-3AD203B41FA5}">
                      <a16:colId xmlns:a16="http://schemas.microsoft.com/office/drawing/2014/main" val="3235642609"/>
                    </a:ext>
                  </a:extLst>
                </a:gridCol>
              </a:tblGrid>
              <a:tr h="15858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96444"/>
                  </a:ext>
                </a:extLst>
              </a:tr>
              <a:tr h="3256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Organizador curricular 1: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Organizador curricular 2: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43836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30389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036F920-90F3-4022-87ED-5E2EBFA3A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40178"/>
              </p:ext>
            </p:extLst>
          </p:nvPr>
        </p:nvGraphicFramePr>
        <p:xfrm>
          <a:off x="2839990" y="2751772"/>
          <a:ext cx="6512020" cy="135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2020">
                  <a:extLst>
                    <a:ext uri="{9D8B030D-6E8A-4147-A177-3AD203B41FA5}">
                      <a16:colId xmlns:a16="http://schemas.microsoft.com/office/drawing/2014/main" val="2026492797"/>
                    </a:ext>
                  </a:extLst>
                </a:gridCol>
              </a:tblGrid>
              <a:tr h="1603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Indicadores: (se redactan en base al aprendizaje esperado)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491542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228999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957357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081129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47653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51684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EEB5864-8A21-4044-A20F-398461C2A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81855"/>
              </p:ext>
            </p:extLst>
          </p:nvPr>
        </p:nvGraphicFramePr>
        <p:xfrm>
          <a:off x="2839990" y="4548451"/>
          <a:ext cx="6512020" cy="1511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2020">
                  <a:extLst>
                    <a:ext uri="{9D8B030D-6E8A-4147-A177-3AD203B41FA5}">
                      <a16:colId xmlns:a16="http://schemas.microsoft.com/office/drawing/2014/main" val="3361005213"/>
                    </a:ext>
                  </a:extLst>
                </a:gridCol>
              </a:tblGrid>
              <a:tr h="15119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8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81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15B7786-4C95-4ECD-92BD-F7772B23E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10535"/>
              </p:ext>
            </p:extLst>
          </p:nvPr>
        </p:nvGraphicFramePr>
        <p:xfrm>
          <a:off x="265288" y="274320"/>
          <a:ext cx="11661423" cy="6469380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Lunes 10 de mayo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Conversar acerca de la ayuda que reciben de su mamá.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Apoya a quien lo necesita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el taller cactus de papel con ayuda de mamá: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Paso 1: Recortar 10 veces con hojas de color verde la plantilla que elijan.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Paso 2: Doblar a la mitad todos las hojas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Paso 3: Pegar las 10 caras del cactus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Paso 4: Decorar la maceta con pintura o papel corrugado.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Paso 5: Pegar el cactus a la maseta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Paso 6: Agregar arroz y decorarla a su gusto.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Reconoce en que situación del taller necesito la ayuda de su mamá y el resultado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cuando alguien necesita ayuda y la proporciona.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Todos podemos ayudar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Socioemocional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Empatía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Sensibilidad y apoyo hacia otros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-Reconoce cuando necesita ayuda de su mamá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-Realiza un taller en conjunto con su mamá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-Apoya a su mamá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Hoja de color verde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Plantilla del cactus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Lata o bote pequeño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Arroz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Pegamento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Flores pequeñas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35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15B7786-4C95-4ECD-92BD-F7772B23E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38735"/>
              </p:ext>
            </p:extLst>
          </p:nvPr>
        </p:nvGraphicFramePr>
        <p:xfrm>
          <a:off x="265288" y="274320"/>
          <a:ext cx="11661423" cy="5743919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Lunes 10 de mayo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Realizar el taller del cactus de papel.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Utiliza su cuerpo y otros objetos para representar historias.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Platicar una historia que han vivido junto con sus mamás (la más divertida, la que más les gusto,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Representar lo que significan sus mamás por medio de una tarjeta.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Representa historias y personajes reales o imaginarios con mímica, marionetas en el juego simbólico, en dramatizaciones y con recursos de las artes visuales.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Cuento historias con el cuerpo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Artes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Apreciación artística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Sensibilidad, percepción e interpretación de manifestaciones artísticas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3262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-Conversa acerca de una historia que vivió con su mamá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-Expresa lo que vivió con su mamá y menciona los personajes reales de la historia.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-Realiza una tarjeta para su mamá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-Sala virtual (Facebook)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Tarjeta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-Colores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280379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Realizar un collage con la manualidad, la tarjeta y el desayuno con su mamá.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  <a:tr h="280379">
                <a:tc gridSpan="2"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9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71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C56C331-E79B-49BE-B9C2-FC613E8F0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39997"/>
              </p:ext>
            </p:extLst>
          </p:nvPr>
        </p:nvGraphicFramePr>
        <p:xfrm>
          <a:off x="265288" y="233004"/>
          <a:ext cx="11754434" cy="5646420"/>
        </p:xfrm>
        <a:graphic>
          <a:graphicData uri="http://schemas.openxmlformats.org/drawingml/2006/table">
            <a:tbl>
              <a:tblPr/>
              <a:tblGrid>
                <a:gridCol w="7304661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4977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Martes 11 de mayo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Recopilar la información adquirida de los oficios y profesiones.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Establece relaciones entre el tipo de trabajo que realizan las personas y los beneficios que aporta dicho trabajo a la comunidad.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Conversar con los familiares que trabajan en el hogar, acerca de que es lo que hacen en sus trabajos y como benefician a la comunidad.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Hacer un sombrero del oficio que más les agrada y explicar como beneficia a la comunidad.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Explica los beneficios de los servicios con los que se cuenta en su localidad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Otros oficios y profesiones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Exploración y comprensión del mundo natural y social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Cultura y vida social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Interacciones con el entorno social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457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-Explica como benefician los oficios o profesiones a la comunidad.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-Representa el que más le gusta.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Envió de actividad.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Sombrero (cartulina y colores)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Colores y lápiz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269191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Explica con un dibujo los beneficios que proporciona el oficio o profesión que eligió.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  <p:pic>
        <p:nvPicPr>
          <p:cNvPr id="2050" name="Picture 2" descr="Material para trabajar Oficios y Profesiones en Español">
            <a:extLst>
              <a:ext uri="{FF2B5EF4-FFF2-40B4-BE49-F238E27FC236}">
                <a16:creationId xmlns:a16="http://schemas.microsoft.com/office/drawing/2014/main" id="{99D37CB1-4D21-489A-84A0-F60DD22D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94" y="3785937"/>
            <a:ext cx="2001253" cy="24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7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15B7786-4C95-4ECD-92BD-F7772B23E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841376"/>
              </p:ext>
            </p:extLst>
          </p:nvPr>
        </p:nvGraphicFramePr>
        <p:xfrm>
          <a:off x="265288" y="274320"/>
          <a:ext cx="11661423" cy="5378159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Martes 11 de mayo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Jugar a la gallinita ciega con sus familiares.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Mide objetos con una unidad de medida no convencional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Mamá o papá le dirá cuantos pasos dar y hacia que dirección ir para atrapar a los demás. Pueden repetir el juego en diferentes ocasiones.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Registrar en cada juego los pasos que dieron para lograr encontrar a la persona.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Mide objetos o distancias mediante el uso de unidades no convencionales.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Un lugar a la medida.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Pensamiento matemático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Forma, espacio y medida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Magnitudes y medidas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-Juega en conjunto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-Mide los pasos que necesito para encontrar a la persona.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Envió de actividad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Paliacate o trapo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Cuaderno y lápiz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280379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Registrar en el cuaderno los pasos que necesito para encontrar a su familiar en cada uno de los juegos.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  <a:tr h="280379">
                <a:tc gridSpan="2"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9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73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A0077B-4C30-46D8-9713-93FD29C4F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67104"/>
              </p:ext>
            </p:extLst>
          </p:nvPr>
        </p:nvGraphicFramePr>
        <p:xfrm>
          <a:off x="265288" y="233004"/>
          <a:ext cx="11785685" cy="5646420"/>
        </p:xfrm>
        <a:graphic>
          <a:graphicData uri="http://schemas.openxmlformats.org/drawingml/2006/table">
            <a:tbl>
              <a:tblPr/>
              <a:tblGrid>
                <a:gridCol w="8237579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3548106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Miércoles 12 de mayo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Inventar un cuento con los personajes que se le indican (mariposa, princesa, pájaro, príncipe, gato y caballo.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Inventa una historia y sus personajes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Realizar los títeres digitales que se proporcionan, decorarlos a su gusto y como lo describen en la historia y pegarlos en abatelenguas.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Representar la historia en un video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Cuenta historias de invención propia y expresar opiniones sobre las de otros compañeros.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Imagina, imaginaba, imaginaré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Literatura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-Cuenta una historia con los personajes proporcionados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-Representa la historia en un video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Plantillas de los títeres digitales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Colores, tijeras y pegamento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Abatelenguas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Video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Grabar un video representando la historia que invento con los personajes asignados.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9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E12E6DD-8827-437E-A177-6E600F87A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33075"/>
              </p:ext>
            </p:extLst>
          </p:nvPr>
        </p:nvGraphicFramePr>
        <p:xfrm>
          <a:off x="265288" y="233004"/>
          <a:ext cx="11661423" cy="5463540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Jueves 13 de mayo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F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Preparar los objetos para jugar a la búsqueda del tesoro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y reproduce formas y figuras.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Proporcionar al niño un mapa de la búsqueda del tesoro para ir siguiendo las pistas y lograr encontrar el tesoro (juguetes del niño, postre favorito, dulces, </a:t>
                      </a:r>
                      <a:r>
                        <a:rPr lang="es-ES" sz="1200" b="0" dirty="0" err="1"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Realiza un collage del juego en casa.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303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Ubica objetos y lugares cuya ubicación desconoce, a través de la interpretación de relaciones espaciales y puntos de referencia.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El cuarto de juegos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Pensamiento matemático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Forma, espacio y medida.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Ubicación espacial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-Ubica los objetos según se lo indicaba el mapa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-Sigue indicaciones para encontrar objetos en una ubicación que no conoce.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-Conoce los puntos de referencia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Envió de actividad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Mapa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Objetos para esconder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Collage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Realizar un collage del juego la búsqueda del tesoro para observar como ubicaron los objetos.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3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A06FA47-63FA-494B-8A19-8B172E621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92053"/>
              </p:ext>
            </p:extLst>
          </p:nvPr>
        </p:nvGraphicFramePr>
        <p:xfrm>
          <a:off x="265288" y="233004"/>
          <a:ext cx="11661423" cy="5097780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Jueves 13 de mayo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F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Mencionar lo que es un recado y para que sirve.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Escribe un recado, mensaje, carta a alguien de su familia.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Observar el video de ¨El recado¨ y escribir un pequeño recado a una persona de la familia a la que creen que es necesario hacerlo.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Tomar fotografía del recado.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Escribe instructivos, cartas, recados y señalamientos utilizando recursos propios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Te escribo…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Oralidad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Conversación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-Escribe un recado para un familiar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-Conoce la utilidad del recado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3484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Envió de actividad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Video ¨El recado¨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Hoja y lápiz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Realizar un recado para avisarle algo a un familiar para observar si identifica la utilidad de este.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74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007EDCF-EA7C-43FD-BE1D-2C2732D0A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220805"/>
              </p:ext>
            </p:extLst>
          </p:nvPr>
        </p:nvGraphicFramePr>
        <p:xfrm>
          <a:off x="265288" y="233004"/>
          <a:ext cx="11661423" cy="5440680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Viernes 14 de mayo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Observar el video de ¨Las aves¨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Conoce características de la forma de vida de diversos animales que vuelan.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dirty="0">
                          <a:latin typeface="Century Gothic" panose="020B0502020202020204" pitchFamily="34" charset="0"/>
                        </a:rPr>
                        <a:t>Identificar las características de las aves y las diferencias entre unas y otras.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Resolver el crucigrama de las aves.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Obtiene, registra, representa y describe información para responder dudas y ampliar su conocimiento en relación con plantas, animales y otros elementos naturales. 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Aviario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Exploración y comprensión del mundo natural y social.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Mundo natural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Exploración de la naturaleza.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-Conoce más información acerca de las aves.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-Identifica las características de las aves.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-Resuelve el crucigrama.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Actividad de seguimiento.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Crucigrama.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Video ¨Las aves¨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28002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Realiza el crucigrama de las aves para ver si identifica su nombre con las características.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36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1654</Words>
  <Application>Microsoft Office PowerPoint</Application>
  <PresentationFormat>Panorámica</PresentationFormat>
  <Paragraphs>297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mesquitic.arizpe@gmail.com</dc:creator>
  <cp:lastModifiedBy>DENNISE ARIZPE MESQUITIC</cp:lastModifiedBy>
  <cp:revision>75</cp:revision>
  <dcterms:created xsi:type="dcterms:W3CDTF">2021-03-10T05:24:20Z</dcterms:created>
  <dcterms:modified xsi:type="dcterms:W3CDTF">2021-05-07T20:16:50Z</dcterms:modified>
</cp:coreProperties>
</file>