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152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51877-8D49-4E51-99DB-71C019B3E243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DAC1F-19DA-47D2-B4CA-47506E7409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9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1DD5-2D22-4CE9-8E10-08F84766DF0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28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78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11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9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11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6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07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63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87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38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90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7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6547C-973A-463C-83AD-703903A6CAD8}" type="datetimeFigureOut">
              <a:rPr lang="es-ES" smtClean="0"/>
              <a:t>03/05/2021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9983-EBE6-4A92-99B1-E6EFFEE245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12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99309" y="4433455"/>
            <a:ext cx="3380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latin typeface="Century Gothic" panose="020B0502020202020204" pitchFamily="34" charset="0"/>
              </a:rPr>
              <a:t>Practicante</a:t>
            </a:r>
            <a:endParaRPr lang="es-MX" sz="4000" b="1" dirty="0">
              <a:latin typeface="Century Gothic" panose="020B0502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36812" y="197610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spc="300" dirty="0" smtClean="0">
                <a:solidFill>
                  <a:schemeClr val="accent4"/>
                </a:solidFill>
                <a:latin typeface="Lucida Handwriting" pitchFamily="66" charset="0"/>
              </a:rPr>
              <a:t>Octavo Semestre </a:t>
            </a:r>
            <a:endParaRPr lang="es-ES" sz="2000" b="1" spc="300" dirty="0">
              <a:solidFill>
                <a:schemeClr val="accent4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94703" y="21528"/>
            <a:ext cx="5440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chemeClr val="accent6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r</a:t>
            </a:r>
            <a:r>
              <a:rPr lang="es-MX" sz="3200" b="1" dirty="0" smtClean="0">
                <a:solidFill>
                  <a:schemeClr val="accent4"/>
                </a:solidFill>
                <a:latin typeface="Lucida Handwriting" pitchFamily="66" charset="0"/>
              </a:rPr>
              <a:t>i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o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  <a:latin typeface="Lucida Handwriting" pitchFamily="66" charset="0"/>
              </a:rPr>
              <a:t>d</a:t>
            </a:r>
            <a:r>
              <a:rPr lang="es-MX" sz="3200" b="1" dirty="0" smtClean="0">
                <a:solidFill>
                  <a:srgbClr val="FFC000"/>
                </a:solidFill>
                <a:latin typeface="Lucida Handwriting" pitchFamily="66" charset="0"/>
              </a:rPr>
              <a:t>e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chemeClr val="accent6">
                    <a:lumMod val="75000"/>
                  </a:schemeClr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rgbClr val="7030A0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 </a:t>
            </a:r>
            <a:r>
              <a:rPr lang="es-MX" sz="3200" b="1" dirty="0" smtClean="0">
                <a:solidFill>
                  <a:srgbClr val="66CCFF"/>
                </a:solidFill>
                <a:latin typeface="Lucida Handwriting" pitchFamily="66" charset="0"/>
              </a:rPr>
              <a:t>a</a:t>
            </a:r>
            <a:r>
              <a:rPr lang="es-MX" sz="3200" b="1" dirty="0" smtClean="0">
                <a:solidFill>
                  <a:srgbClr val="996633"/>
                </a:solidFill>
                <a:latin typeface="Lucida Handwriting" pitchFamily="66" charset="0"/>
              </a:rPr>
              <a:t>l</a:t>
            </a:r>
            <a:r>
              <a:rPr lang="es-MX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u</a:t>
            </a:r>
            <a:r>
              <a:rPr lang="es-MX" sz="3200" b="1" dirty="0" smtClean="0">
                <a:solidFill>
                  <a:srgbClr val="FF6699"/>
                </a:solidFill>
                <a:latin typeface="Lucida Handwriting" pitchFamily="66" charset="0"/>
              </a:rPr>
              <a:t>m</a:t>
            </a:r>
            <a:r>
              <a:rPr lang="es-MX" sz="3200" b="1" dirty="0" smtClean="0">
                <a:solidFill>
                  <a:schemeClr val="bg2">
                    <a:lumMod val="50000"/>
                  </a:schemeClr>
                </a:solidFill>
                <a:latin typeface="Lucida Handwriting" pitchFamily="66" charset="0"/>
              </a:rPr>
              <a:t>n</a:t>
            </a:r>
            <a:r>
              <a:rPr lang="es-MX" sz="3200" b="1" dirty="0" smtClean="0">
                <a:solidFill>
                  <a:schemeClr val="accent2"/>
                </a:solidFill>
                <a:latin typeface="Lucida Handwriting" pitchFamily="66" charset="0"/>
              </a:rPr>
              <a:t>a</a:t>
            </a:r>
            <a:endParaRPr lang="es-MX" sz="3200" b="1" dirty="0">
              <a:solidFill>
                <a:schemeClr val="accent2"/>
              </a:solidFill>
              <a:latin typeface="Lucida Handwriting" pitchFamily="66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" y="584775"/>
            <a:ext cx="6857999" cy="848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0" y="584775"/>
            <a:ext cx="415636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J.N. María L. Pérez de Arreola</a:t>
            </a:r>
          </a:p>
          <a:p>
            <a:pPr algn="ctr"/>
            <a:r>
              <a:rPr lang="es-MX" sz="1600" b="1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2° C y 3° Sección B</a:t>
            </a:r>
          </a:p>
          <a:p>
            <a:pPr algn="ctr"/>
            <a:r>
              <a:rPr lang="es-MX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Educadora practicante</a:t>
            </a:r>
            <a:r>
              <a:rPr lang="es-MX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s-MX" sz="1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Jimena Guadalupe Charles H.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06359" y="1166265"/>
            <a:ext cx="270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Century Gothic" panose="020B0502020202020204" pitchFamily="34" charset="0"/>
              </a:rPr>
              <a:t>03</a:t>
            </a:r>
            <a:r>
              <a:rPr lang="es-MX" b="1" dirty="0" smtClean="0"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latin typeface="Century Gothic" panose="020B0502020202020204" pitchFamily="34" charset="0"/>
              </a:rPr>
              <a:t>de </a:t>
            </a:r>
            <a:r>
              <a:rPr lang="es-MX" b="1" dirty="0" smtClean="0">
                <a:latin typeface="Century Gothic" panose="020B0502020202020204" pitchFamily="34" charset="0"/>
              </a:rPr>
              <a:t>Mayo</a:t>
            </a:r>
            <a:r>
              <a:rPr lang="es-MX" b="1" dirty="0" smtClean="0"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latin typeface="Century Gothic" panose="020B0502020202020204" pitchFamily="34" charset="0"/>
              </a:rPr>
              <a:t>de 2021</a:t>
            </a:r>
            <a:endParaRPr lang="es-MX" b="1" dirty="0">
              <a:latin typeface="Century Gothic" panose="020B0502020202020204" pitchFamily="34" charset="0"/>
            </a:endParaRPr>
          </a:p>
        </p:txBody>
      </p:sp>
      <p:sp>
        <p:nvSpPr>
          <p:cNvPr id="12" name="Estrella de 5 puntas 11"/>
          <p:cNvSpPr/>
          <p:nvPr/>
        </p:nvSpPr>
        <p:spPr>
          <a:xfrm>
            <a:off x="4410174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6159126" y="3177306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/>
          <p:cNvSpPr txBox="1"/>
          <p:nvPr/>
        </p:nvSpPr>
        <p:spPr>
          <a:xfrm>
            <a:off x="295355" y="6558986"/>
            <a:ext cx="6182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sz="1200" dirty="0" smtClean="0">
                <a:latin typeface="Century Gothic" panose="020B0502020202020204" pitchFamily="34" charset="0"/>
              </a:rPr>
              <a:t>La asistencia del grupo fue regular, </a:t>
            </a:r>
            <a:r>
              <a:rPr lang="es-MX" sz="1200" dirty="0" smtClean="0">
                <a:latin typeface="Century Gothic" panose="020B0502020202020204" pitchFamily="34" charset="0"/>
              </a:rPr>
              <a:t>cabe resaltar  que todos los niños tuvieron el material solicitado al alcance, por lo que la participación fue fluida, todo lo relacionado a las artes son temas que despiertan su interés, se mostraron motivados, con gran curiosidad, intercambiaron opiniones y se dieron la oportunidad de conocer acerca de diferentes obras artísticas. </a:t>
            </a:r>
            <a:endParaRPr lang="es-MX" sz="12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348880" y="5719074"/>
            <a:ext cx="4351987" cy="400110"/>
          </a:xfrm>
          <a:prstGeom prst="rect">
            <a:avLst/>
          </a:prstGeom>
          <a:solidFill>
            <a:srgbClr val="E6B8D9"/>
          </a:solidFill>
          <a:ln>
            <a:solidFill>
              <a:srgbClr val="E6B8D9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 smtClean="0">
                <a:latin typeface="Century Gothic" pitchFamily="34" charset="0"/>
              </a:rPr>
              <a:t>8 </a:t>
            </a:r>
            <a:r>
              <a:rPr lang="es-MX" sz="1000" dirty="0" smtClean="0">
                <a:latin typeface="Century Gothic" pitchFamily="34" charset="0"/>
              </a:rPr>
              <a:t>alumnos </a:t>
            </a:r>
            <a:r>
              <a:rPr lang="es-MX" sz="1000" dirty="0" smtClean="0">
                <a:latin typeface="Century Gothic" pitchFamily="34" charset="0"/>
              </a:rPr>
              <a:t>de 2º y </a:t>
            </a:r>
            <a:r>
              <a:rPr lang="es-MX" sz="1000" dirty="0" smtClean="0">
                <a:latin typeface="Century Gothic" pitchFamily="34" charset="0"/>
              </a:rPr>
              <a:t>8 </a:t>
            </a:r>
            <a:r>
              <a:rPr lang="es-MX" sz="1000" dirty="0" smtClean="0">
                <a:latin typeface="Century Gothic" pitchFamily="34" charset="0"/>
              </a:rPr>
              <a:t> </a:t>
            </a:r>
            <a:r>
              <a:rPr lang="es-MX" sz="1000" dirty="0" smtClean="0">
                <a:latin typeface="Century Gothic" pitchFamily="34" charset="0"/>
              </a:rPr>
              <a:t>alumnos de 3º en la conexión vía Zoom. </a:t>
            </a:r>
          </a:p>
          <a:p>
            <a:r>
              <a:rPr lang="es-MX" sz="1000" dirty="0" smtClean="0">
                <a:latin typeface="Century Gothic" pitchFamily="34" charset="0"/>
              </a:rPr>
              <a:t>Las evidencias se cargan los días viernes </a:t>
            </a:r>
            <a:r>
              <a:rPr lang="es-MX" sz="800" dirty="0" smtClean="0">
                <a:latin typeface="Century Gothic" pitchFamily="34" charset="0"/>
              </a:rPr>
              <a:t> </a:t>
            </a:r>
            <a:r>
              <a:rPr lang="es-MX" sz="1000" dirty="0" smtClean="0">
                <a:latin typeface="Century Gothic" pitchFamily="34" charset="0"/>
              </a:rPr>
              <a:t>en Facebook. </a:t>
            </a:r>
            <a:endParaRPr lang="es-MX" sz="1000" dirty="0">
              <a:latin typeface="Century Gothic" pitchFamily="34" charset="0"/>
            </a:endParaRPr>
          </a:p>
        </p:txBody>
      </p:sp>
      <p:cxnSp>
        <p:nvCxnSpPr>
          <p:cNvPr id="17" name="Conector curvado 16"/>
          <p:cNvCxnSpPr/>
          <p:nvPr/>
        </p:nvCxnSpPr>
        <p:spPr>
          <a:xfrm rot="16200000" flipH="1">
            <a:off x="5545422" y="4867081"/>
            <a:ext cx="1183530" cy="1593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1 Elipse"/>
          <p:cNvSpPr/>
          <p:nvPr/>
        </p:nvSpPr>
        <p:spPr>
          <a:xfrm>
            <a:off x="2179661" y="2432485"/>
            <a:ext cx="338437" cy="216024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strella de 5 puntas 11"/>
          <p:cNvSpPr/>
          <p:nvPr/>
        </p:nvSpPr>
        <p:spPr>
          <a:xfrm>
            <a:off x="4410174" y="3555989"/>
            <a:ext cx="318652" cy="29094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4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393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30520" y="4934858"/>
            <a:ext cx="208831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spc="300" dirty="0" smtClean="0">
                <a:latin typeface="Century Gothic" panose="020B0502020202020204" pitchFamily="34" charset="0"/>
              </a:rPr>
              <a:t>Fotografías </a:t>
            </a:r>
            <a:endParaRPr lang="es-MX" b="1" spc="300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3" b="89008" l="3355" r="95847">
                        <a14:foregroundMark x1="16933" y1="20375" x2="18690" y2="32976"/>
                        <a14:foregroundMark x1="48083" y1="22788" x2="48882" y2="36729"/>
                        <a14:foregroundMark x1="77796" y1="20107" x2="77796" y2="31635"/>
                      </a14:backgroundRemoval>
                    </a14:imgEffect>
                  </a14:imgLayer>
                </a14:imgProps>
              </a:ext>
            </a:extLst>
          </a:blip>
          <a:srcRect l="7131" t="12954" r="4806" b="12174"/>
          <a:stretch/>
        </p:blipFill>
        <p:spPr>
          <a:xfrm>
            <a:off x="459052" y="5580112"/>
            <a:ext cx="4821772" cy="35638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88729" y="611560"/>
            <a:ext cx="571300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800" b="1" dirty="0" smtClean="0">
                <a:latin typeface="Century Gothic" pitchFamily="34" charset="0"/>
              </a:rPr>
              <a:t>De la intervención de la clase virtual reflexiona acerca de:</a:t>
            </a:r>
          </a:p>
          <a:p>
            <a:pPr>
              <a:lnSpc>
                <a:spcPct val="150000"/>
              </a:lnSpc>
            </a:pPr>
            <a:r>
              <a:rPr lang="es-MX" sz="800" b="1" dirty="0" smtClean="0">
                <a:solidFill>
                  <a:schemeClr val="accent2"/>
                </a:solidFill>
                <a:latin typeface="Century Gothic" pitchFamily="34" charset="0"/>
              </a:rPr>
              <a:t>¿Cómo desarrollé la clase?</a:t>
            </a:r>
            <a:r>
              <a:rPr lang="es-MX" sz="800" dirty="0" smtClean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s-MX" sz="800" dirty="0">
                <a:latin typeface="Century Gothic" pitchFamily="34" charset="0"/>
              </a:rPr>
              <a:t> </a:t>
            </a:r>
            <a:endParaRPr lang="es-MX" sz="8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Considero desarrollé ambas clases de manera armónica, nos saludamos, los niños comentaron cómo pasaron su fin de semana, se saludaron entre ellos, después dimos la bienvenida a un nuevo mes y colocamos la fecha en el pizarrón, posteriormente, expresaron lo que conocen sobre las obras de arte, qué son, en dónde las podemos encontrar, cuál es su función, etc. </a:t>
            </a: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Prestaron atención a las imágenes proyectadas en la presentación, de tres obras conocidas a nivel internacional: La Mona Lisa, El grito y Los girasoles, de Leonardo Da Vinci, Edvard Munch y Vincent Vang Gogh respectivamente, comunicaron lo que sentían la observarlas; miedo, alegría, tristeza e incluso curiosidad. </a:t>
            </a: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Hicieron su propia pintura, algunos con pinturas vinci, otros con acuarelas, pinceles o crayolas. </a:t>
            </a: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Reflexionaron lo referente a la importancia del arte en la vida diaria, escucharon información de personas que han encontrado en el arte un refugio de expresión y apreciación. </a:t>
            </a: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En el cierre de la sesión, llegamos a los acuerdos de la clase del día de mañana, se despidieron, hicieron preguntas, y enviaron su evidencia fotográfica al terminar la clase. </a:t>
            </a:r>
            <a:endParaRPr lang="es-MX" sz="8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800" b="1" dirty="0" smtClean="0">
                <a:solidFill>
                  <a:schemeClr val="accent2"/>
                </a:solidFill>
                <a:latin typeface="Century Gothic" pitchFamily="34" charset="0"/>
              </a:rPr>
              <a:t>¿</a:t>
            </a:r>
            <a:r>
              <a:rPr lang="es-MX" sz="800" b="1" dirty="0" smtClean="0">
                <a:solidFill>
                  <a:schemeClr val="accent2"/>
                </a:solidFill>
                <a:latin typeface="Century Gothic" pitchFamily="34" charset="0"/>
              </a:rPr>
              <a:t>Qué mejoras puedo realizar? </a:t>
            </a:r>
            <a:r>
              <a:rPr lang="es-MX" sz="800" dirty="0" smtClean="0">
                <a:latin typeface="Century Gothic" pitchFamily="34" charset="0"/>
              </a:rPr>
              <a:t> </a:t>
            </a:r>
            <a:r>
              <a:rPr lang="es-MX" sz="800" dirty="0" smtClean="0">
                <a:latin typeface="Century Gothic" pitchFamily="34" charset="0"/>
              </a:rPr>
              <a:t>El día de hoy no se suscitó ningún inconveniente al compartir pantalla, los niños escucharon indicaciones, se apoyaron unos a otros,  y se mantuvieron atentos durante toda la sesión, por lo que las mejores propuestas en los diarios anteriores, dieron resultados positivos en la organización de la clase. </a:t>
            </a:r>
          </a:p>
          <a:p>
            <a:pPr>
              <a:lnSpc>
                <a:spcPct val="150000"/>
              </a:lnSpc>
            </a:pPr>
            <a:r>
              <a:rPr lang="es-MX" sz="800" dirty="0" smtClean="0">
                <a:latin typeface="Century Gothic" pitchFamily="34" charset="0"/>
              </a:rPr>
              <a:t>Siempre es factible dialogar abiertamente con alumnos y padres de familia, para la toma de decisiones, con el fin de mejorar. </a:t>
            </a:r>
            <a:endParaRPr lang="es-MX" sz="8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800" b="1" dirty="0" smtClean="0">
                <a:solidFill>
                  <a:schemeClr val="accent2"/>
                </a:solidFill>
                <a:latin typeface="Century Gothic" pitchFamily="34" charset="0"/>
              </a:rPr>
              <a:t>Señalar y describir cómo se realizó la evaluación del aprendizaje esperado: </a:t>
            </a:r>
            <a:r>
              <a:rPr lang="es-MX" sz="800" dirty="0">
                <a:latin typeface="Century Gothic" pitchFamily="34" charset="0"/>
              </a:rPr>
              <a:t> </a:t>
            </a:r>
            <a:r>
              <a:rPr lang="es-MX" sz="800" dirty="0" smtClean="0">
                <a:latin typeface="Century Gothic" pitchFamily="34" charset="0"/>
              </a:rPr>
              <a:t>La evaluación del aprendizaje esperado se realizó al escuchar las participaciones de los </a:t>
            </a:r>
            <a:r>
              <a:rPr lang="es-MX" sz="800" dirty="0" smtClean="0">
                <a:latin typeface="Century Gothic" pitchFamily="34" charset="0"/>
              </a:rPr>
              <a:t>alumnos, sus expresiones, emociones y sentimientos, de igual forma al tomar en cuenta las preguntas que emitieron enfocadas a la historia detrás de cada pintura, se tiene en todo momento los indicadores del instrumento de evaluación continua. </a:t>
            </a:r>
            <a:endParaRPr lang="es-MX" sz="800" dirty="0" smtClean="0"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8680" y="8231015"/>
            <a:ext cx="2448272" cy="2009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29" y="6660231"/>
            <a:ext cx="1800595" cy="194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t="12482" r="19304" b="17539"/>
          <a:stretch/>
        </p:blipFill>
        <p:spPr bwMode="auto">
          <a:xfrm>
            <a:off x="548680" y="6641975"/>
            <a:ext cx="1202561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2" t="11581" r="17805" b="16604"/>
          <a:stretch/>
        </p:blipFill>
        <p:spPr bwMode="auto">
          <a:xfrm>
            <a:off x="3768656" y="6444207"/>
            <a:ext cx="1512168" cy="178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2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92</TotalTime>
  <Words>505</Words>
  <Application>Microsoft Office PowerPoint</Application>
  <PresentationFormat>Presentación en pantalla (4:3)</PresentationFormat>
  <Paragraphs>22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MQ</cp:lastModifiedBy>
  <cp:revision>6</cp:revision>
  <dcterms:created xsi:type="dcterms:W3CDTF">2021-05-03T20:14:43Z</dcterms:created>
  <dcterms:modified xsi:type="dcterms:W3CDTF">2021-05-03T21:47:35Z</dcterms:modified>
</cp:coreProperties>
</file>