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379" r:id="rId3"/>
    <p:sldId id="380"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5" d="100"/>
          <a:sy n="55" d="100"/>
        </p:scale>
        <p:origin x="225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03/05/2021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28872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03/05/2021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88050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03/05/2021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190651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1787A6C-FD60-4004-A543-8D75DB00BB32}" type="datetimeFigureOut">
              <a:rPr lang="es-ES" smtClean="0"/>
              <a:t>03/05/2021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5979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1787A6C-FD60-4004-A543-8D75DB00BB32}" type="datetimeFigureOut">
              <a:rPr lang="es-ES" smtClean="0"/>
              <a:t>03/05/2021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755687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1787A6C-FD60-4004-A543-8D75DB00BB32}" type="datetimeFigureOut">
              <a:rPr lang="es-ES" smtClean="0"/>
              <a:t>03/05/2021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33922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1787A6C-FD60-4004-A543-8D75DB00BB32}" type="datetimeFigureOut">
              <a:rPr lang="es-ES" smtClean="0"/>
              <a:t>03/05/2021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61345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1787A6C-FD60-4004-A543-8D75DB00BB32}" type="datetimeFigureOut">
              <a:rPr lang="es-ES" smtClean="0"/>
              <a:t>03/05/2021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257220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787A6C-FD60-4004-A543-8D75DB00BB32}" type="datetimeFigureOut">
              <a:rPr lang="es-ES" smtClean="0"/>
              <a:t>03/05/2021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315159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1787A6C-FD60-4004-A543-8D75DB00BB32}" type="datetimeFigureOut">
              <a:rPr lang="es-ES" smtClean="0"/>
              <a:t>03/05/2021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4009796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1787A6C-FD60-4004-A543-8D75DB00BB32}" type="datetimeFigureOut">
              <a:rPr lang="es-ES" smtClean="0"/>
              <a:t>03/05/2021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341C8AA-A8E0-42B9-A498-41FEB19A15DB}" type="slidenum">
              <a:rPr lang="es-ES" smtClean="0"/>
              <a:t>‹Nº›</a:t>
            </a:fld>
            <a:endParaRPr lang="es-ES"/>
          </a:p>
        </p:txBody>
      </p:sp>
    </p:spTree>
    <p:extLst>
      <p:ext uri="{BB962C8B-B14F-4D97-AF65-F5344CB8AC3E}">
        <p14:creationId xmlns:p14="http://schemas.microsoft.com/office/powerpoint/2010/main" val="9347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1787A6C-FD60-4004-A543-8D75DB00BB32}" type="datetimeFigureOut">
              <a:rPr lang="es-ES" smtClean="0"/>
              <a:t>03/05/2021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341C8AA-A8E0-42B9-A498-41FEB19A15DB}" type="slidenum">
              <a:rPr lang="es-ES" smtClean="0"/>
              <a:t>‹Nº›</a:t>
            </a:fld>
            <a:endParaRPr lang="es-ES"/>
          </a:p>
        </p:txBody>
      </p:sp>
    </p:spTree>
    <p:extLst>
      <p:ext uri="{BB962C8B-B14F-4D97-AF65-F5344CB8AC3E}">
        <p14:creationId xmlns:p14="http://schemas.microsoft.com/office/powerpoint/2010/main" val="1550324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A0D0F90-9E5D-484E-B9E9-7BB986CC2497}"/>
              </a:ext>
            </a:extLst>
          </p:cNvPr>
          <p:cNvPicPr>
            <a:picLocks noChangeAspect="1"/>
          </p:cNvPicPr>
          <p:nvPr/>
        </p:nvPicPr>
        <p:blipFill>
          <a:blip r:embed="rId2"/>
          <a:stretch>
            <a:fillRect/>
          </a:stretch>
        </p:blipFill>
        <p:spPr>
          <a:xfrm>
            <a:off x="0" y="0"/>
            <a:ext cx="6858000" cy="9144000"/>
          </a:xfrm>
          <a:prstGeom prst="rect">
            <a:avLst/>
          </a:prstGeom>
        </p:spPr>
      </p:pic>
      <p:pic>
        <p:nvPicPr>
          <p:cNvPr id="6" name="Imagen 5">
            <a:extLst>
              <a:ext uri="{FF2B5EF4-FFF2-40B4-BE49-F238E27FC236}">
                <a16:creationId xmlns:a16="http://schemas.microsoft.com/office/drawing/2014/main" id="{CB91C782-43F8-4455-80CE-8DD3FF200647}"/>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2895" b="99737" l="0" r="100000">
                        <a14:foregroundMark x1="36333" y1="47895" x2="36333" y2="47895"/>
                        <a14:foregroundMark x1="68000" y1="43158" x2="68000" y2="43158"/>
                        <a14:foregroundMark x1="61667" y1="56053" x2="61667" y2="56053"/>
                        <a14:foregroundMark x1="57667" y1="62105" x2="57667" y2="62105"/>
                        <a14:foregroundMark x1="49333" y1="83684" x2="49333" y2="83684"/>
                        <a14:foregroundMark x1="22000" y1="78947" x2="22000" y2="78947"/>
                        <a14:foregroundMark x1="81000" y1="87368" x2="81000" y2="87368"/>
                        <a14:foregroundMark x1="78000" y1="91053" x2="78000" y2="91053"/>
                      </a14:backgroundRemoval>
                    </a14:imgEffect>
                  </a14:imgLayer>
                </a14:imgProps>
              </a:ext>
            </a:extLst>
          </a:blip>
          <a:stretch>
            <a:fillRect/>
          </a:stretch>
        </p:blipFill>
        <p:spPr>
          <a:xfrm>
            <a:off x="235052" y="6805246"/>
            <a:ext cx="1984504" cy="2513705"/>
          </a:xfrm>
          <a:prstGeom prst="rect">
            <a:avLst/>
          </a:prstGeom>
        </p:spPr>
      </p:pic>
      <p:sp>
        <p:nvSpPr>
          <p:cNvPr id="9" name="CuadroTexto 8">
            <a:extLst>
              <a:ext uri="{FF2B5EF4-FFF2-40B4-BE49-F238E27FC236}">
                <a16:creationId xmlns:a16="http://schemas.microsoft.com/office/drawing/2014/main" id="{FDBEC958-0E10-4460-A9F6-6E96A53E2066}"/>
              </a:ext>
            </a:extLst>
          </p:cNvPr>
          <p:cNvSpPr txBox="1"/>
          <p:nvPr/>
        </p:nvSpPr>
        <p:spPr>
          <a:xfrm>
            <a:off x="1063869" y="2074987"/>
            <a:ext cx="4730262"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Ciclo Escolar 2020-2021</a:t>
            </a:r>
          </a:p>
        </p:txBody>
      </p:sp>
      <p:pic>
        <p:nvPicPr>
          <p:cNvPr id="10" name="Imagen 9">
            <a:extLst>
              <a:ext uri="{FF2B5EF4-FFF2-40B4-BE49-F238E27FC236}">
                <a16:creationId xmlns:a16="http://schemas.microsoft.com/office/drawing/2014/main" id="{5AE69896-ACF6-4F24-AEE2-3031B59E2764}"/>
              </a:ext>
            </a:extLst>
          </p:cNvPr>
          <p:cNvPicPr>
            <a:picLocks noChangeAspect="1"/>
          </p:cNvPicPr>
          <p:nvPr/>
        </p:nvPicPr>
        <p:blipFill>
          <a:blip r:embed="rId5"/>
          <a:stretch>
            <a:fillRect/>
          </a:stretch>
        </p:blipFill>
        <p:spPr>
          <a:xfrm>
            <a:off x="48475" y="2291898"/>
            <a:ext cx="6761050" cy="4560203"/>
          </a:xfrm>
          <a:prstGeom prst="rect">
            <a:avLst/>
          </a:prstGeom>
        </p:spPr>
      </p:pic>
    </p:spTree>
    <p:extLst>
      <p:ext uri="{BB962C8B-B14F-4D97-AF65-F5344CB8AC3E}">
        <p14:creationId xmlns:p14="http://schemas.microsoft.com/office/powerpoint/2010/main" val="224757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8839" y="0"/>
            <a:ext cx="6849161" cy="9144000"/>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307912" y="6408051"/>
            <a:ext cx="5145253" cy="2492990"/>
          </a:xfrm>
          <a:prstGeom prst="rect">
            <a:avLst/>
          </a:prstGeom>
          <a:noFill/>
        </p:spPr>
        <p:txBody>
          <a:bodyPr wrap="square" rtlCol="0">
            <a:spAutoFit/>
          </a:bodyPr>
          <a:lstStyle/>
          <a:p>
            <a:pPr lvl="0" algn="just" defTabSz="685800">
              <a:defRPr/>
            </a:pPr>
            <a:r>
              <a:rPr lang="es-ES" sz="1200" dirty="0">
                <a:solidFill>
                  <a:prstClr val="black"/>
                </a:solidFill>
                <a:latin typeface="Century Gothic" panose="020B0502020202020204" pitchFamily="34" charset="0"/>
              </a:rPr>
              <a:t>Hoy después de mostrar el clip de las buenas prácticas para evitar el contagios de coronavirus se dio inicio la primer case del día, la cual fue del área de Educación Socioemocional, enfocada en el siguiente aprendizaje esperado: </a:t>
            </a:r>
            <a:r>
              <a:rPr lang="es-ES" sz="1200" dirty="0">
                <a:latin typeface="Century Gothic" panose="020B0502020202020204" pitchFamily="34" charset="0"/>
                <a:ea typeface="Calibri" panose="020F0502020204030204" pitchFamily="34" charset="0"/>
                <a:cs typeface="Times New Roman" panose="02020603050405020304" pitchFamily="18" charset="0"/>
              </a:rPr>
              <a:t>Reconoce y nombra situaciones que le generan alegría, seguridad, tristeza, miedo o enojo, y expresa lo que siente, con énfasis en: </a:t>
            </a:r>
            <a:r>
              <a:rPr lang="es-ES" sz="1200" dirty="0">
                <a:solidFill>
                  <a:sysClr val="windowText" lastClr="000000"/>
                </a:solidFill>
                <a:latin typeface="Century Gothic" panose="020B0502020202020204" pitchFamily="34" charset="0"/>
              </a:rPr>
              <a:t>Habla sobre lo que le hace reír o enojarse.</a:t>
            </a:r>
            <a:endParaRPr lang="es-ES" sz="1200" dirty="0">
              <a:solidFill>
                <a:prstClr val="black"/>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s-ES" sz="1200" dirty="0">
              <a:solidFill>
                <a:prstClr val="black"/>
              </a:solidFill>
              <a:latin typeface="Century Gothic" panose="020B0502020202020204" pitchFamily="34"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ES" sz="1200" dirty="0">
                <a:solidFill>
                  <a:prstClr val="black"/>
                </a:solidFill>
                <a:latin typeface="Century Gothic" panose="020B0502020202020204" pitchFamily="34" charset="0"/>
              </a:rPr>
              <a:t>Comenzaron con la lectura de un cuento nombrado Gruñón donde el personaje principal era un mono y después de escucharlo la maestra Moni compartió que ella se sentía enojada por no dormir bien, no poder comer su cereal y por llegar tarde, pero </a:t>
            </a:r>
            <a:r>
              <a:rPr lang="es-ES" sz="1200" dirty="0" err="1">
                <a:solidFill>
                  <a:prstClr val="black"/>
                </a:solidFill>
                <a:latin typeface="Century Gothic" panose="020B0502020202020204" pitchFamily="34" charset="0"/>
              </a:rPr>
              <a:t>Zohar</a:t>
            </a:r>
            <a:r>
              <a:rPr lang="es-ES" sz="1200" dirty="0">
                <a:solidFill>
                  <a:prstClr val="black"/>
                </a:solidFill>
                <a:latin typeface="Century Gothic" panose="020B0502020202020204" pitchFamily="34" charset="0"/>
              </a:rPr>
              <a:t> la ayudó a sentirse mucho mejor. </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pic>
        <p:nvPicPr>
          <p:cNvPr id="8" name="Imagen 7"/>
          <p:cNvPicPr>
            <a:picLocks noChangeAspect="1"/>
          </p:cNvPicPr>
          <p:nvPr/>
        </p:nvPicPr>
        <p:blipFill>
          <a:blip r:embed="rId3"/>
          <a:stretch>
            <a:fillRect/>
          </a:stretch>
        </p:blipFill>
        <p:spPr>
          <a:xfrm>
            <a:off x="387252" y="6418385"/>
            <a:ext cx="920660" cy="2567352"/>
          </a:xfrm>
          <a:prstGeom prst="rect">
            <a:avLst/>
          </a:prstGeom>
        </p:spPr>
      </p:pic>
      <p:sp>
        <p:nvSpPr>
          <p:cNvPr id="9" name="Diagrama de flujo: terminador 8">
            <a:extLst>
              <a:ext uri="{FF2B5EF4-FFF2-40B4-BE49-F238E27FC236}">
                <a16:creationId xmlns:a16="http://schemas.microsoft.com/office/drawing/2014/main" id="{0F304A73-1F38-4872-A5FC-9F0098E66234}"/>
              </a:ext>
            </a:extLst>
          </p:cNvPr>
          <p:cNvSpPr/>
          <p:nvPr/>
        </p:nvSpPr>
        <p:spPr>
          <a:xfrm>
            <a:off x="35164" y="158263"/>
            <a:ext cx="4167554" cy="434228"/>
          </a:xfrm>
          <a:prstGeom prst="flowChartTerminator">
            <a:avLst/>
          </a:prstGeom>
          <a:solidFill>
            <a:srgbClr val="99FF33"/>
          </a:solidFill>
          <a:ln>
            <a:solidFill>
              <a:srgbClr val="99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Jardín de niños “Diego Rivera “ T. M.</a:t>
            </a:r>
          </a:p>
        </p:txBody>
      </p:sp>
      <p:sp>
        <p:nvSpPr>
          <p:cNvPr id="10" name="Diagrama de flujo: terminador 9">
            <a:extLst>
              <a:ext uri="{FF2B5EF4-FFF2-40B4-BE49-F238E27FC236}">
                <a16:creationId xmlns:a16="http://schemas.microsoft.com/office/drawing/2014/main" id="{29E0C5D0-B9B5-4C62-A403-D37E9BB7FF71}"/>
              </a:ext>
            </a:extLst>
          </p:cNvPr>
          <p:cNvSpPr/>
          <p:nvPr/>
        </p:nvSpPr>
        <p:spPr>
          <a:xfrm>
            <a:off x="8839" y="645244"/>
            <a:ext cx="3311773" cy="387336"/>
          </a:xfrm>
          <a:prstGeom prst="flowChartTerminator">
            <a:avLst/>
          </a:prstGeom>
          <a:solidFill>
            <a:srgbClr val="99FFCC"/>
          </a:solidFill>
          <a:ln>
            <a:solidFill>
              <a:srgbClr val="99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Luisa Lucía Hernández Cruz</a:t>
            </a:r>
          </a:p>
        </p:txBody>
      </p:sp>
      <p:sp>
        <p:nvSpPr>
          <p:cNvPr id="11" name="Diagrama de flujo: terminador 10">
            <a:extLst>
              <a:ext uri="{FF2B5EF4-FFF2-40B4-BE49-F238E27FC236}">
                <a16:creationId xmlns:a16="http://schemas.microsoft.com/office/drawing/2014/main" id="{179C2C54-1639-43CC-A50B-1E85DD094FDA}"/>
              </a:ext>
            </a:extLst>
          </p:cNvPr>
          <p:cNvSpPr/>
          <p:nvPr/>
        </p:nvSpPr>
        <p:spPr>
          <a:xfrm>
            <a:off x="3358660" y="625815"/>
            <a:ext cx="958412" cy="387336"/>
          </a:xfrm>
          <a:prstGeom prst="flowChartTerminator">
            <a:avLst/>
          </a:prstGeom>
          <a:solidFill>
            <a:srgbClr val="CC66FF"/>
          </a:solidFill>
          <a:ln>
            <a:solidFill>
              <a:srgbClr val="CC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 “A”</a:t>
            </a:r>
          </a:p>
        </p:txBody>
      </p:sp>
      <p:sp>
        <p:nvSpPr>
          <p:cNvPr id="12" name="CuadroTexto 11">
            <a:extLst>
              <a:ext uri="{FF2B5EF4-FFF2-40B4-BE49-F238E27FC236}">
                <a16:creationId xmlns:a16="http://schemas.microsoft.com/office/drawing/2014/main" id="{B983B144-3F0B-414C-933D-D512E4ADC549}"/>
              </a:ext>
            </a:extLst>
          </p:cNvPr>
          <p:cNvSpPr txBox="1"/>
          <p:nvPr/>
        </p:nvSpPr>
        <p:spPr>
          <a:xfrm rot="21169332" flipH="1">
            <a:off x="5237376" y="363472"/>
            <a:ext cx="13275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solidFill>
                  <a:prstClr val="black"/>
                </a:solidFill>
                <a:latin typeface="Century Gothic" panose="020B0502020202020204" pitchFamily="34" charset="0"/>
              </a:rPr>
              <a:t>03</a:t>
            </a:r>
            <a:r>
              <a:rPr kumimoji="0" lang="es-E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/05/2021</a:t>
            </a:r>
          </a:p>
        </p:txBody>
      </p:sp>
      <p:sp>
        <p:nvSpPr>
          <p:cNvPr id="18" name="CuadroTexto 17">
            <a:extLst>
              <a:ext uri="{FF2B5EF4-FFF2-40B4-BE49-F238E27FC236}">
                <a16:creationId xmlns:a16="http://schemas.microsoft.com/office/drawing/2014/main" id="{D9AC90E7-E6BF-45D1-911D-DE972402FF9E}"/>
              </a:ext>
            </a:extLst>
          </p:cNvPr>
          <p:cNvSpPr txBox="1"/>
          <p:nvPr/>
        </p:nvSpPr>
        <p:spPr>
          <a:xfrm>
            <a:off x="2743285" y="5320245"/>
            <a:ext cx="334929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24 (sin motivo/problemas de conexión a internet o datos) </a:t>
            </a:r>
          </a:p>
        </p:txBody>
      </p:sp>
      <p:sp>
        <p:nvSpPr>
          <p:cNvPr id="17" name="CuadroTexto 16">
            <a:extLst>
              <a:ext uri="{FF2B5EF4-FFF2-40B4-BE49-F238E27FC236}">
                <a16:creationId xmlns:a16="http://schemas.microsoft.com/office/drawing/2014/main" id="{A148DC24-817E-40EC-9A55-AA6F3C6DBD01}"/>
              </a:ext>
            </a:extLst>
          </p:cNvPr>
          <p:cNvSpPr txBox="1"/>
          <p:nvPr/>
        </p:nvSpPr>
        <p:spPr>
          <a:xfrm>
            <a:off x="4836467" y="4701669"/>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2</a:t>
            </a:r>
          </a:p>
        </p:txBody>
      </p:sp>
      <p:sp>
        <p:nvSpPr>
          <p:cNvPr id="20" name="CuadroTexto 19">
            <a:extLst>
              <a:ext uri="{FF2B5EF4-FFF2-40B4-BE49-F238E27FC236}">
                <a16:creationId xmlns:a16="http://schemas.microsoft.com/office/drawing/2014/main" id="{82D3F704-A861-466A-B05A-DEF3EF4FC220}"/>
              </a:ext>
            </a:extLst>
          </p:cNvPr>
          <p:cNvSpPr txBox="1"/>
          <p:nvPr/>
        </p:nvSpPr>
        <p:spPr>
          <a:xfrm>
            <a:off x="5866322" y="403823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21" name="CuadroTexto 20">
            <a:extLst>
              <a:ext uri="{FF2B5EF4-FFF2-40B4-BE49-F238E27FC236}">
                <a16:creationId xmlns:a16="http://schemas.microsoft.com/office/drawing/2014/main" id="{4197EC9E-369A-4102-A39C-8DF511EC675D}"/>
              </a:ext>
            </a:extLst>
          </p:cNvPr>
          <p:cNvSpPr txBox="1"/>
          <p:nvPr/>
        </p:nvSpPr>
        <p:spPr>
          <a:xfrm>
            <a:off x="5847094" y="4061161"/>
            <a:ext cx="49097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solidFill>
                  <a:prstClr val="black"/>
                </a:solidFill>
                <a:latin typeface="Century Gothic" panose="020B0502020202020204" pitchFamily="34" charset="0"/>
              </a:rPr>
              <a:t>8</a:t>
            </a:r>
            <a:endPar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9" name="CuadroTexto 18">
            <a:extLst>
              <a:ext uri="{FF2B5EF4-FFF2-40B4-BE49-F238E27FC236}">
                <a16:creationId xmlns:a16="http://schemas.microsoft.com/office/drawing/2014/main" id="{D6FA26B0-1245-4243-9725-B7AD65FAC981}"/>
              </a:ext>
            </a:extLst>
          </p:cNvPr>
          <p:cNvSpPr txBox="1"/>
          <p:nvPr/>
        </p:nvSpPr>
        <p:spPr>
          <a:xfrm rot="21169332">
            <a:off x="4393867" y="3204655"/>
            <a:ext cx="342409" cy="33855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2" name="Rectángulo 21">
            <a:extLst>
              <a:ext uri="{FF2B5EF4-FFF2-40B4-BE49-F238E27FC236}">
                <a16:creationId xmlns:a16="http://schemas.microsoft.com/office/drawing/2014/main" id="{C2882D90-1B54-4C07-BC08-0DB67E4B9C74}"/>
              </a:ext>
            </a:extLst>
          </p:cNvPr>
          <p:cNvSpPr/>
          <p:nvPr/>
        </p:nvSpPr>
        <p:spPr>
          <a:xfrm>
            <a:off x="2562752" y="2402370"/>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
        <p:nvSpPr>
          <p:cNvPr id="24" name="Rectángulo 23">
            <a:extLst>
              <a:ext uri="{FF2B5EF4-FFF2-40B4-BE49-F238E27FC236}">
                <a16:creationId xmlns:a16="http://schemas.microsoft.com/office/drawing/2014/main" id="{6BE84C36-743F-4389-B532-56C3810A8A28}"/>
              </a:ext>
            </a:extLst>
          </p:cNvPr>
          <p:cNvSpPr/>
          <p:nvPr/>
        </p:nvSpPr>
        <p:spPr>
          <a:xfrm>
            <a:off x="2187985" y="1962281"/>
            <a:ext cx="537327" cy="369332"/>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332088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1F0D957-4BFC-4113-8E2E-E215F84A93F4}"/>
              </a:ext>
            </a:extLst>
          </p:cNvPr>
          <p:cNvPicPr/>
          <p:nvPr/>
        </p:nvPicPr>
        <p:blipFill rotWithShape="1">
          <a:blip r:embed="rId2">
            <a:extLst>
              <a:ext uri="{28A0092B-C50C-407E-A947-70E740481C1C}">
                <a14:useLocalDpi xmlns:a14="http://schemas.microsoft.com/office/drawing/2010/main" val="0"/>
              </a:ext>
            </a:extLst>
          </a:blip>
          <a:srcRect l="4167" t="62586" r="3327" b="3745"/>
          <a:stretch/>
        </p:blipFill>
        <p:spPr bwMode="auto">
          <a:xfrm>
            <a:off x="0" y="-70338"/>
            <a:ext cx="6849161" cy="921433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C9B1EE99-6CDB-4EE3-B702-A553D239DE0E}"/>
              </a:ext>
            </a:extLst>
          </p:cNvPr>
          <p:cNvSpPr txBox="1"/>
          <p:nvPr/>
        </p:nvSpPr>
        <p:spPr>
          <a:xfrm>
            <a:off x="363809" y="1311763"/>
            <a:ext cx="6130381" cy="5447645"/>
          </a:xfrm>
          <a:prstGeom prst="rect">
            <a:avLst/>
          </a:prstGeom>
          <a:noFill/>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Por consiguiente presentaron un vídeo interpretado por títeres sobre algunos consejos o </a:t>
            </a:r>
            <a:r>
              <a:rPr kumimoji="0" lang="es-MX" sz="1200" b="0" i="0" u="none" strike="noStrike" kern="1200" cap="none" spc="0" normalizeH="0" baseline="0" noProof="0" dirty="0" err="1">
                <a:ln>
                  <a:noFill/>
                </a:ln>
                <a:solidFill>
                  <a:srgbClr val="000000"/>
                </a:solidFill>
                <a:effectLst/>
                <a:uLnTx/>
                <a:uFillTx/>
                <a:latin typeface="Century Gothic" panose="020B0502020202020204" pitchFamily="34" charset="0"/>
                <a:ea typeface="+mn-ea"/>
                <a:cs typeface="+mn-cs"/>
              </a:rPr>
              <a:t>tips</a:t>
            </a: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para sobrellevar el enojo como la respiración o el hecho de contar lentamente hasta 10 para reflexionar sobre las situaciones que causan dicha emoción para expresarlo mediante el diálogo e investigar sobre como se puede solucionar el problema. </a:t>
            </a:r>
            <a:r>
              <a:rPr lang="es-MX" sz="1200" dirty="0">
                <a:solidFill>
                  <a:srgbClr val="000000"/>
                </a:solidFill>
                <a:latin typeface="Century Gothic" panose="020B0502020202020204" pitchFamily="34" charset="0"/>
              </a:rPr>
              <a:t>Además mencionaron cuáles son las características más comunes del cuerpo cuando solemos sentirnos así como: tensar los músculos, fruncir el seño, apretar la mandíbula, el cambio en el tono de voz, entre otras.</a:t>
            </a:r>
          </a:p>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Por último escucharon </a:t>
            </a:r>
            <a:r>
              <a:rPr lang="es-MX" sz="1200" dirty="0">
                <a:solidFill>
                  <a:srgbClr val="000000"/>
                </a:solidFill>
                <a:latin typeface="Century Gothic" panose="020B0502020202020204" pitchFamily="34" charset="0"/>
              </a:rPr>
              <a:t>y observaron un vídeo de la especialista Rosario Molina, quién compartió algunos consejos para poder regular las emociones con mayor facilidad y de forma pacífica, por lo tanto mostró un botiquín que mantiene objetos para regularizar los sentimientos, como lo son la botella de la calma, una pelota suave para apretarla mientras estás enojado, un muñeco/peluche para controlar la respiración sin que este se caiga del pecho y el periódico para rasgar o apretar. En el estudio, </a:t>
            </a:r>
            <a:r>
              <a:rPr lang="es-MX" sz="1200" dirty="0" err="1">
                <a:solidFill>
                  <a:srgbClr val="000000"/>
                </a:solidFill>
                <a:latin typeface="Century Gothic" panose="020B0502020202020204" pitchFamily="34" charset="0"/>
              </a:rPr>
              <a:t>Zohar</a:t>
            </a:r>
            <a:r>
              <a:rPr lang="es-MX" sz="1200" dirty="0">
                <a:solidFill>
                  <a:srgbClr val="000000"/>
                </a:solidFill>
                <a:latin typeface="Century Gothic" panose="020B0502020202020204" pitchFamily="34" charset="0"/>
              </a:rPr>
              <a:t> y su compañera decidieron hacer su propia botella de la calma y mientras lo hacían compartieron en pantalla videos de algunos niños compartiendo las actividades que los hacen reír y divertirse.</a:t>
            </a:r>
          </a:p>
          <a:p>
            <a:pPr marL="0" marR="0" lvl="0" indent="0" algn="just" defTabSz="6858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es-MX" sz="1200" dirty="0">
                <a:solidFill>
                  <a:srgbClr val="000000"/>
                </a:solidFill>
                <a:latin typeface="Century Gothic" panose="020B0502020202020204" pitchFamily="34" charset="0"/>
              </a:rPr>
              <a:t>Por lo tanto, la actividad que se diseñó en el plan de trabajo semanal y se aplicó a los niños a través de la plataforma de Facebook fue la siguiente: </a:t>
            </a:r>
          </a:p>
          <a:p>
            <a:r>
              <a:rPr lang="es-ES" sz="1200" dirty="0">
                <a:latin typeface="Century Gothic" panose="020B0502020202020204" pitchFamily="34" charset="0"/>
              </a:rPr>
              <a:t>Inicio: Observa la programación de aprende en casa III.</a:t>
            </a:r>
          </a:p>
          <a:p>
            <a:r>
              <a:rPr lang="es-ES" sz="1200" dirty="0">
                <a:latin typeface="Century Gothic" panose="020B0502020202020204" pitchFamily="34" charset="0"/>
              </a:rPr>
              <a:t>Desarrollo: Ponte frente a un espejo y haz cara de enojado y cara de felicidad e identifica las características de tus gestos faciales.</a:t>
            </a:r>
          </a:p>
          <a:p>
            <a:r>
              <a:rPr lang="es-ES" sz="1200" dirty="0">
                <a:latin typeface="Century Gothic" panose="020B0502020202020204" pitchFamily="34" charset="0"/>
              </a:rPr>
              <a:t>Cierre: Divide una hoja de tu cuaderno a la mitad y dibuja en cada apartado una cara (enojo y alegría) según los gestos que observaste frente al espejo; busca imágenes o recortes de situaciones que te hagan sentir así y pégalas alrededor de estas. Sube como evidencia una foto en tu álbum de </a:t>
            </a:r>
            <a:r>
              <a:rPr lang="es-ES" sz="1200" dirty="0" err="1">
                <a:latin typeface="Century Gothic" panose="020B0502020202020204" pitchFamily="34" charset="0"/>
              </a:rPr>
              <a:t>fb</a:t>
            </a:r>
            <a:r>
              <a:rPr lang="es-ES" sz="1200" dirty="0">
                <a:latin typeface="Century Gothic" panose="020B0502020202020204" pitchFamily="34" charset="0"/>
              </a:rPr>
              <a:t>.</a:t>
            </a:r>
          </a:p>
        </p:txBody>
      </p:sp>
      <p:pic>
        <p:nvPicPr>
          <p:cNvPr id="4" name="Imagen 3">
            <a:extLst>
              <a:ext uri="{FF2B5EF4-FFF2-40B4-BE49-F238E27FC236}">
                <a16:creationId xmlns:a16="http://schemas.microsoft.com/office/drawing/2014/main" id="{D3C7E190-C87C-4EA5-8773-31289885D0FC}"/>
              </a:ext>
            </a:extLst>
          </p:cNvPr>
          <p:cNvPicPr>
            <a:picLocks noChangeAspect="1"/>
          </p:cNvPicPr>
          <p:nvPr/>
        </p:nvPicPr>
        <p:blipFill>
          <a:blip r:embed="rId3"/>
          <a:stretch>
            <a:fillRect/>
          </a:stretch>
        </p:blipFill>
        <p:spPr>
          <a:xfrm>
            <a:off x="5011615" y="6490447"/>
            <a:ext cx="1482575" cy="2236802"/>
          </a:xfrm>
          <a:prstGeom prst="rect">
            <a:avLst/>
          </a:prstGeom>
        </p:spPr>
      </p:pic>
      <p:sp>
        <p:nvSpPr>
          <p:cNvPr id="5" name="CuadroTexto 4">
            <a:extLst>
              <a:ext uri="{FF2B5EF4-FFF2-40B4-BE49-F238E27FC236}">
                <a16:creationId xmlns:a16="http://schemas.microsoft.com/office/drawing/2014/main" id="{EB3AC578-EF0D-4862-9ECD-A2D546200572}"/>
              </a:ext>
            </a:extLst>
          </p:cNvPr>
          <p:cNvSpPr txBox="1"/>
          <p:nvPr/>
        </p:nvSpPr>
        <p:spPr>
          <a:xfrm>
            <a:off x="363810" y="6567813"/>
            <a:ext cx="4907438" cy="2123658"/>
          </a:xfrm>
          <a:prstGeom prst="rect">
            <a:avLst/>
          </a:prstGeom>
          <a:noFill/>
        </p:spPr>
        <p:txBody>
          <a:bodyPr wrap="square" rtlCol="0">
            <a:spAutoFit/>
          </a:bodyPr>
          <a:lstStyle/>
          <a:p>
            <a:pPr lvl="0" algn="just" defTabSz="685800">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La siguiente clase en el programa de aprende en casa III correspondió al área de artes, sin embargo no se aplicó ninguna actividad porque la maestra correspondiente como personal del Jardín de Niños (Juana Isabel) no hizo llegar su planeación en tiempo y forma.</a:t>
            </a:r>
          </a:p>
          <a:p>
            <a:pPr lvl="0" algn="just" defTabSz="685800">
              <a:defRPr/>
            </a:pPr>
            <a:endParaRPr lang="es-ES" sz="1200" dirty="0">
              <a:solidFill>
                <a:prstClr val="black"/>
              </a:solidFill>
              <a:latin typeface="Century Gothic" panose="020B0502020202020204" pitchFamily="34" charset="0"/>
            </a:endParaRPr>
          </a:p>
          <a:p>
            <a:pPr lvl="0" algn="just" defTabSz="685800">
              <a:defRPr/>
            </a:pPr>
            <a:r>
              <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Pero la organización del programa fue la siguiente: </a:t>
            </a:r>
          </a:p>
          <a:p>
            <a:pPr lvl="0" algn="just" defTabSz="685800">
              <a:defRPr/>
            </a:pPr>
            <a:r>
              <a:rPr lang="es-ES" sz="1200" dirty="0">
                <a:solidFill>
                  <a:prstClr val="black"/>
                </a:solidFill>
                <a:latin typeface="Century Gothic" panose="020B0502020202020204" pitchFamily="34" charset="0"/>
              </a:rPr>
              <a:t>Cada una de las presentadoras tenían postales y cuadros en sus manos sobre diferentes obras de arte, las cuales observaron y comentaron entre si los detalles de cada una de ellas como sus autores y lo que observaban en cada pintura.</a:t>
            </a:r>
            <a:endParaRPr kumimoji="0" lang="es-ES" sz="1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78979759"/>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614</Words>
  <Application>Microsoft Office PowerPoint</Application>
  <PresentationFormat>Carta (216 x 279 mm)</PresentationFormat>
  <Paragraphs>25</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Century Gothic</vt:lpstr>
      <vt:lpstr>Wingdings</vt:lpstr>
      <vt:lpstr>1_Tema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7</cp:revision>
  <dcterms:created xsi:type="dcterms:W3CDTF">2021-05-03T22:15:11Z</dcterms:created>
  <dcterms:modified xsi:type="dcterms:W3CDTF">2021-05-04T01:05:41Z</dcterms:modified>
</cp:coreProperties>
</file>