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Lst>
  <p:sldSz cx="7559675" cy="10080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06" autoAdjust="0"/>
    <p:restoredTop sz="94660"/>
  </p:normalViewPr>
  <p:slideViewPr>
    <p:cSldViewPr snapToGrid="0" showGuides="1">
      <p:cViewPr>
        <p:scale>
          <a:sx n="30" d="100"/>
          <a:sy n="30" d="100"/>
        </p:scale>
        <p:origin x="3042" y="690"/>
      </p:cViewPr>
      <p:guideLst>
        <p:guide orient="horz" pos="317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649770"/>
            <a:ext cx="6425724" cy="3509551"/>
          </a:xfrm>
        </p:spPr>
        <p:txBody>
          <a:bodyPr anchor="b"/>
          <a:lstStyle>
            <a:lvl1pPr algn="ctr">
              <a:defRPr sz="496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4960" y="5294662"/>
            <a:ext cx="5669756" cy="2433817"/>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249303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211356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36700"/>
            <a:ext cx="1630055" cy="854286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9728" y="536700"/>
            <a:ext cx="4795669" cy="854286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232347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318985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5791" y="2513159"/>
            <a:ext cx="6520220" cy="4193259"/>
          </a:xfrm>
        </p:spPr>
        <p:txBody>
          <a:bodyPr anchor="b"/>
          <a:lstStyle>
            <a:lvl1pPr>
              <a:defRPr sz="496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5791" y="6746088"/>
            <a:ext cx="6520220" cy="2205136"/>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236643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9728" y="2683500"/>
            <a:ext cx="3212862" cy="63960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27085" y="2683500"/>
            <a:ext cx="3212862" cy="63960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239993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20712" y="536702"/>
            <a:ext cx="6520220" cy="194845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20713" y="2471154"/>
            <a:ext cx="3198096" cy="1211074"/>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4" name="Content Placeholder 3"/>
          <p:cNvSpPr>
            <a:spLocks noGrp="1"/>
          </p:cNvSpPr>
          <p:nvPr>
            <p:ph sz="half" idx="2"/>
          </p:nvPr>
        </p:nvSpPr>
        <p:spPr>
          <a:xfrm>
            <a:off x="520713" y="3682228"/>
            <a:ext cx="3198096" cy="54160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27086" y="2471154"/>
            <a:ext cx="3213847" cy="1211074"/>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6" name="Content Placeholder 5"/>
          <p:cNvSpPr>
            <a:spLocks noGrp="1"/>
          </p:cNvSpPr>
          <p:nvPr>
            <p:ph sz="quarter" idx="4"/>
          </p:nvPr>
        </p:nvSpPr>
        <p:spPr>
          <a:xfrm>
            <a:off x="3827086" y="3682228"/>
            <a:ext cx="3213847" cy="54160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241483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12416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384102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72042"/>
            <a:ext cx="2438192" cy="2352146"/>
          </a:xfrm>
        </p:spPr>
        <p:txBody>
          <a:bodyPr anchor="b"/>
          <a:lstStyle>
            <a:lvl1pPr>
              <a:defRPr sz="2645"/>
            </a:lvl1pPr>
          </a:lstStyle>
          <a:p>
            <a:r>
              <a:rPr lang="es-ES"/>
              <a:t>Haga clic para modificar el estilo de título del patrón</a:t>
            </a:r>
            <a:endParaRPr lang="en-US" dirty="0"/>
          </a:p>
        </p:txBody>
      </p:sp>
      <p:sp>
        <p:nvSpPr>
          <p:cNvPr id="3" name="Content Placeholder 2"/>
          <p:cNvSpPr>
            <a:spLocks noGrp="1"/>
          </p:cNvSpPr>
          <p:nvPr>
            <p:ph idx="1"/>
          </p:nvPr>
        </p:nvSpPr>
        <p:spPr>
          <a:xfrm>
            <a:off x="3213847" y="1451426"/>
            <a:ext cx="3827085" cy="716377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712" y="3024188"/>
            <a:ext cx="2438192" cy="5602681"/>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362306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72042"/>
            <a:ext cx="2438192" cy="2352146"/>
          </a:xfrm>
        </p:spPr>
        <p:txBody>
          <a:bodyPr anchor="b"/>
          <a:lstStyle>
            <a:lvl1pPr>
              <a:defRPr sz="264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213847" y="1451426"/>
            <a:ext cx="3827085" cy="716377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520712" y="3024188"/>
            <a:ext cx="2438192" cy="5602681"/>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38F946-6624-45A5-A3C7-846B7594C90A}" type="datetimeFigureOut">
              <a:rPr lang="es-MX" smtClean="0"/>
              <a:t>04/05/2021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8826034-F946-410E-91D5-07A81FDB8CC1}" type="slidenum">
              <a:rPr lang="es-MX" smtClean="0"/>
              <a:t>‹Nº›</a:t>
            </a:fld>
            <a:endParaRPr lang="es-MX" dirty="0"/>
          </a:p>
        </p:txBody>
      </p:sp>
    </p:spTree>
    <p:extLst>
      <p:ext uri="{BB962C8B-B14F-4D97-AF65-F5344CB8AC3E}">
        <p14:creationId xmlns:p14="http://schemas.microsoft.com/office/powerpoint/2010/main" val="305930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36702"/>
            <a:ext cx="6520220" cy="194845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9728" y="2683500"/>
            <a:ext cx="6520220" cy="639606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9728" y="9343248"/>
            <a:ext cx="1700927" cy="536700"/>
          </a:xfrm>
          <a:prstGeom prst="rect">
            <a:avLst/>
          </a:prstGeom>
        </p:spPr>
        <p:txBody>
          <a:bodyPr vert="horz" lIns="91440" tIns="45720" rIns="91440" bIns="45720" rtlCol="0" anchor="ctr"/>
          <a:lstStyle>
            <a:lvl1pPr algn="l">
              <a:defRPr sz="992">
                <a:solidFill>
                  <a:schemeClr val="tx1">
                    <a:tint val="75000"/>
                  </a:schemeClr>
                </a:solidFill>
              </a:defRPr>
            </a:lvl1pPr>
          </a:lstStyle>
          <a:p>
            <a:fld id="{1A38F946-6624-45A5-A3C7-846B7594C90A}" type="datetimeFigureOut">
              <a:rPr lang="es-MX" smtClean="0"/>
              <a:t>04/05/2021</a:t>
            </a:fld>
            <a:endParaRPr lang="es-MX" dirty="0"/>
          </a:p>
        </p:txBody>
      </p:sp>
      <p:sp>
        <p:nvSpPr>
          <p:cNvPr id="5" name="Footer Placeholder 4"/>
          <p:cNvSpPr>
            <a:spLocks noGrp="1"/>
          </p:cNvSpPr>
          <p:nvPr>
            <p:ph type="ftr" sz="quarter" idx="3"/>
          </p:nvPr>
        </p:nvSpPr>
        <p:spPr>
          <a:xfrm>
            <a:off x="2504143" y="9343248"/>
            <a:ext cx="2551390" cy="53670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5339020" y="9343248"/>
            <a:ext cx="1700927" cy="536700"/>
          </a:xfrm>
          <a:prstGeom prst="rect">
            <a:avLst/>
          </a:prstGeom>
        </p:spPr>
        <p:txBody>
          <a:bodyPr vert="horz" lIns="91440" tIns="45720" rIns="91440" bIns="45720" rtlCol="0" anchor="ctr"/>
          <a:lstStyle>
            <a:lvl1pPr algn="r">
              <a:defRPr sz="992">
                <a:solidFill>
                  <a:schemeClr val="tx1">
                    <a:tint val="75000"/>
                  </a:schemeClr>
                </a:solidFill>
              </a:defRPr>
            </a:lvl1pPr>
          </a:lstStyle>
          <a:p>
            <a:fld id="{78826034-F946-410E-91D5-07A81FDB8CC1}" type="slidenum">
              <a:rPr lang="es-MX" smtClean="0"/>
              <a:t>‹Nº›</a:t>
            </a:fld>
            <a:endParaRPr lang="es-MX" dirty="0"/>
          </a:p>
        </p:txBody>
      </p:sp>
    </p:spTree>
    <p:extLst>
      <p:ext uri="{BB962C8B-B14F-4D97-AF65-F5344CB8AC3E}">
        <p14:creationId xmlns:p14="http://schemas.microsoft.com/office/powerpoint/2010/main" val="216996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5D5603C-13B0-47CB-87A7-911976505E4A}"/>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223926" y="1344261"/>
            <a:ext cx="6163765" cy="6538854"/>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A4864214-8F64-4B83-A5DE-92592901AB2D}"/>
              </a:ext>
            </a:extLst>
          </p:cNvPr>
          <p:cNvSpPr/>
          <p:nvPr/>
        </p:nvSpPr>
        <p:spPr>
          <a:xfrm>
            <a:off x="297929" y="415174"/>
            <a:ext cx="3496791" cy="545662"/>
          </a:xfrm>
          <a:prstGeom prst="rect">
            <a:avLst/>
          </a:prstGeom>
        </p:spPr>
        <p:txBody>
          <a:bodyPr wrap="none">
            <a:spAutoFit/>
          </a:bodyPr>
          <a:lstStyle/>
          <a:p>
            <a:pPr marL="300650" indent="-300650">
              <a:buFont typeface="Wingdings" panose="05000000000000000000" pitchFamily="2" charset="2"/>
              <a:buChar char="Ø"/>
            </a:pPr>
            <a:r>
              <a:rPr lang="es-MX" sz="2946" dirty="0">
                <a:solidFill>
                  <a:schemeClr val="accent1"/>
                </a:solidFill>
                <a:latin typeface="Ink Free" panose="03080402000500000000" pitchFamily="66" charset="0"/>
              </a:rPr>
              <a:t>Diario de la alumna</a:t>
            </a:r>
            <a:endParaRPr lang="es-MX" sz="2946" dirty="0">
              <a:solidFill>
                <a:schemeClr val="accent1"/>
              </a:solidFill>
            </a:endParaRPr>
          </a:p>
        </p:txBody>
      </p:sp>
      <p:sp>
        <p:nvSpPr>
          <p:cNvPr id="6" name="CuadroTexto 5">
            <a:extLst>
              <a:ext uri="{FF2B5EF4-FFF2-40B4-BE49-F238E27FC236}">
                <a16:creationId xmlns:a16="http://schemas.microsoft.com/office/drawing/2014/main" id="{E30FF41B-9B3F-4FA2-9299-43298DB9BACA}"/>
              </a:ext>
            </a:extLst>
          </p:cNvPr>
          <p:cNvSpPr txBox="1"/>
          <p:nvPr/>
        </p:nvSpPr>
        <p:spPr>
          <a:xfrm>
            <a:off x="297927" y="914065"/>
            <a:ext cx="3457582" cy="1258293"/>
          </a:xfrm>
          <a:prstGeom prst="rect">
            <a:avLst/>
          </a:prstGeom>
          <a:solidFill>
            <a:schemeClr val="bg2">
              <a:lumMod val="90000"/>
            </a:schemeClr>
          </a:solidFill>
        </p:spPr>
        <p:txBody>
          <a:bodyPr wrap="square" rtlCol="0">
            <a:spAutoFit/>
          </a:bodyPr>
          <a:lstStyle/>
          <a:p>
            <a:pPr algn="ctr"/>
            <a:endParaRPr lang="es-MX" sz="1894" dirty="0"/>
          </a:p>
          <a:p>
            <a:pPr algn="ctr"/>
            <a:endParaRPr lang="es-MX" sz="1894" dirty="0"/>
          </a:p>
          <a:p>
            <a:pPr algn="ctr"/>
            <a:endParaRPr lang="es-MX" sz="1894" dirty="0"/>
          </a:p>
          <a:p>
            <a:pPr algn="ctr"/>
            <a:endParaRPr lang="es-MX" sz="1894" dirty="0"/>
          </a:p>
        </p:txBody>
      </p:sp>
      <p:pic>
        <p:nvPicPr>
          <p:cNvPr id="7" name="Imagen 6">
            <a:extLst>
              <a:ext uri="{FF2B5EF4-FFF2-40B4-BE49-F238E27FC236}">
                <a16:creationId xmlns:a16="http://schemas.microsoft.com/office/drawing/2014/main" id="{EE1E30FC-BE54-4826-9475-239779B5B45E}"/>
              </a:ext>
            </a:extLst>
          </p:cNvPr>
          <p:cNvPicPr>
            <a:picLocks noChangeAspect="1"/>
          </p:cNvPicPr>
          <p:nvPr/>
        </p:nvPicPr>
        <p:blipFill>
          <a:blip r:embed="rId3"/>
          <a:stretch>
            <a:fillRect/>
          </a:stretch>
        </p:blipFill>
        <p:spPr>
          <a:xfrm>
            <a:off x="458558" y="6991961"/>
            <a:ext cx="1132055" cy="2764510"/>
          </a:xfrm>
          <a:prstGeom prst="rect">
            <a:avLst/>
          </a:prstGeom>
        </p:spPr>
      </p:pic>
      <p:sp>
        <p:nvSpPr>
          <p:cNvPr id="8" name="CuadroTexto 7">
            <a:extLst>
              <a:ext uri="{FF2B5EF4-FFF2-40B4-BE49-F238E27FC236}">
                <a16:creationId xmlns:a16="http://schemas.microsoft.com/office/drawing/2014/main" id="{2F8060AB-7111-4017-88B0-763536F4DFBB}"/>
              </a:ext>
            </a:extLst>
          </p:cNvPr>
          <p:cNvSpPr txBox="1"/>
          <p:nvPr/>
        </p:nvSpPr>
        <p:spPr>
          <a:xfrm>
            <a:off x="4111112" y="334216"/>
            <a:ext cx="3357939" cy="1258293"/>
          </a:xfrm>
          <a:prstGeom prst="rect">
            <a:avLst/>
          </a:prstGeom>
          <a:noFill/>
        </p:spPr>
        <p:txBody>
          <a:bodyPr wrap="square" rtlCol="0">
            <a:spAutoFit/>
          </a:bodyPr>
          <a:lstStyle/>
          <a:p>
            <a:r>
              <a:rPr lang="es-MX" sz="1894" b="1" dirty="0">
                <a:latin typeface="Ink Free" panose="03080402000500000000" pitchFamily="66" charset="0"/>
              </a:rPr>
              <a:t>La asistencia las jornadas de práctica se corroborara con la actividad de entrega de diario a diario en escuela en red .</a:t>
            </a:r>
          </a:p>
        </p:txBody>
      </p:sp>
      <p:sp>
        <p:nvSpPr>
          <p:cNvPr id="9" name="Rectángulo: esquinas redondeadas 8">
            <a:extLst>
              <a:ext uri="{FF2B5EF4-FFF2-40B4-BE49-F238E27FC236}">
                <a16:creationId xmlns:a16="http://schemas.microsoft.com/office/drawing/2014/main" id="{BF03A648-E19F-4915-87A9-6D2BC0412280}"/>
              </a:ext>
            </a:extLst>
          </p:cNvPr>
          <p:cNvSpPr/>
          <p:nvPr/>
        </p:nvSpPr>
        <p:spPr>
          <a:xfrm>
            <a:off x="1342994" y="5792185"/>
            <a:ext cx="6121431" cy="420663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94" dirty="0"/>
          </a:p>
        </p:txBody>
      </p:sp>
      <p:sp>
        <p:nvSpPr>
          <p:cNvPr id="11" name="Rectángulo 10">
            <a:extLst>
              <a:ext uri="{FF2B5EF4-FFF2-40B4-BE49-F238E27FC236}">
                <a16:creationId xmlns:a16="http://schemas.microsoft.com/office/drawing/2014/main" id="{DE7D9CD1-1E57-4568-B83A-9669B52643D8}"/>
              </a:ext>
            </a:extLst>
          </p:cNvPr>
          <p:cNvSpPr/>
          <p:nvPr/>
        </p:nvSpPr>
        <p:spPr>
          <a:xfrm>
            <a:off x="171404" y="967068"/>
            <a:ext cx="3606339" cy="1149802"/>
          </a:xfrm>
          <a:prstGeom prst="rect">
            <a:avLst/>
          </a:prstGeom>
        </p:spPr>
        <p:txBody>
          <a:bodyPr>
            <a:spAutoFit/>
          </a:bodyPr>
          <a:lstStyle/>
          <a:p>
            <a:pPr algn="ctr"/>
            <a:r>
              <a:rPr lang="es-MX" sz="1718" b="1" dirty="0">
                <a:solidFill>
                  <a:srgbClr val="0070C0"/>
                </a:solidFill>
                <a:latin typeface="Ink Free" panose="03080402000500000000" pitchFamily="66" charset="0"/>
              </a:rPr>
              <a:t>Jardín de niños Ramón G. Bonfil</a:t>
            </a:r>
          </a:p>
          <a:p>
            <a:pPr algn="ctr"/>
            <a:r>
              <a:rPr lang="es-MX" sz="1718" b="1" dirty="0">
                <a:solidFill>
                  <a:srgbClr val="0070C0"/>
                </a:solidFill>
                <a:latin typeface="Ink Free" panose="03080402000500000000" pitchFamily="66" charset="0"/>
              </a:rPr>
              <a:t>2° y 3° B</a:t>
            </a:r>
          </a:p>
          <a:p>
            <a:pPr algn="ctr"/>
            <a:r>
              <a:rPr lang="es-MX" sz="1718" b="1" dirty="0">
                <a:solidFill>
                  <a:srgbClr val="0070C0"/>
                </a:solidFill>
                <a:latin typeface="Ink Free" panose="03080402000500000000" pitchFamily="66" charset="0"/>
              </a:rPr>
              <a:t>Educadora practicante: Belén Zapata Castillo </a:t>
            </a:r>
          </a:p>
        </p:txBody>
      </p:sp>
      <p:sp>
        <p:nvSpPr>
          <p:cNvPr id="12" name="Rectángulo 11">
            <a:extLst>
              <a:ext uri="{FF2B5EF4-FFF2-40B4-BE49-F238E27FC236}">
                <a16:creationId xmlns:a16="http://schemas.microsoft.com/office/drawing/2014/main" id="{75769379-B2AD-4AD9-AEAA-F65BD3C27A6B}"/>
              </a:ext>
            </a:extLst>
          </p:cNvPr>
          <p:cNvSpPr/>
          <p:nvPr/>
        </p:nvSpPr>
        <p:spPr>
          <a:xfrm rot="21416216">
            <a:off x="5611599" y="1600814"/>
            <a:ext cx="1702845" cy="440659"/>
          </a:xfrm>
          <a:prstGeom prst="rect">
            <a:avLst/>
          </a:prstGeom>
        </p:spPr>
        <p:txBody>
          <a:bodyPr wrap="square">
            <a:spAutoFit/>
          </a:bodyPr>
          <a:lstStyle/>
          <a:p>
            <a:pPr algn="ctr"/>
            <a:r>
              <a:rPr lang="es-MX" sz="2291" dirty="0">
                <a:latin typeface="Berlin Sans FB" panose="020E0602020502020306" pitchFamily="34" charset="0"/>
              </a:rPr>
              <a:t>04/05/2021</a:t>
            </a:r>
          </a:p>
        </p:txBody>
      </p:sp>
      <p:sp>
        <p:nvSpPr>
          <p:cNvPr id="13" name="Signo de multiplicación 12">
            <a:extLst>
              <a:ext uri="{FF2B5EF4-FFF2-40B4-BE49-F238E27FC236}">
                <a16:creationId xmlns:a16="http://schemas.microsoft.com/office/drawing/2014/main" id="{9B4F683B-67EA-4D82-AC18-924372578478}"/>
              </a:ext>
            </a:extLst>
          </p:cNvPr>
          <p:cNvSpPr/>
          <p:nvPr/>
        </p:nvSpPr>
        <p:spPr>
          <a:xfrm>
            <a:off x="6178981" y="2357047"/>
            <a:ext cx="254547" cy="258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4" dirty="0"/>
          </a:p>
        </p:txBody>
      </p:sp>
      <p:sp>
        <p:nvSpPr>
          <p:cNvPr id="16" name="Signo de multiplicación 15">
            <a:extLst>
              <a:ext uri="{FF2B5EF4-FFF2-40B4-BE49-F238E27FC236}">
                <a16:creationId xmlns:a16="http://schemas.microsoft.com/office/drawing/2014/main" id="{FCDE360B-A831-474D-B2C4-2CF27B8F51FF}"/>
              </a:ext>
            </a:extLst>
          </p:cNvPr>
          <p:cNvSpPr/>
          <p:nvPr/>
        </p:nvSpPr>
        <p:spPr>
          <a:xfrm>
            <a:off x="5178372" y="3338738"/>
            <a:ext cx="254547" cy="258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4" dirty="0"/>
          </a:p>
        </p:txBody>
      </p:sp>
      <p:sp>
        <p:nvSpPr>
          <p:cNvPr id="17" name="CuadroTexto 16">
            <a:extLst>
              <a:ext uri="{FF2B5EF4-FFF2-40B4-BE49-F238E27FC236}">
                <a16:creationId xmlns:a16="http://schemas.microsoft.com/office/drawing/2014/main" id="{095723EB-62FC-4D09-A30E-A76084042566}"/>
              </a:ext>
            </a:extLst>
          </p:cNvPr>
          <p:cNvSpPr txBox="1"/>
          <p:nvPr/>
        </p:nvSpPr>
        <p:spPr>
          <a:xfrm>
            <a:off x="6402618" y="4908773"/>
            <a:ext cx="722759" cy="562333"/>
          </a:xfrm>
          <a:prstGeom prst="rect">
            <a:avLst/>
          </a:prstGeom>
          <a:noFill/>
        </p:spPr>
        <p:txBody>
          <a:bodyPr wrap="square" rtlCol="0">
            <a:spAutoFit/>
          </a:bodyPr>
          <a:lstStyle/>
          <a:p>
            <a:pPr algn="ctr"/>
            <a:r>
              <a:rPr lang="es-MX" sz="3054" dirty="0">
                <a:latin typeface="Berlin Sans FB" panose="020E0602020502020306" pitchFamily="34" charset="0"/>
              </a:rPr>
              <a:t>29</a:t>
            </a:r>
          </a:p>
        </p:txBody>
      </p:sp>
      <p:sp>
        <p:nvSpPr>
          <p:cNvPr id="18" name="Rectángulo 17">
            <a:extLst>
              <a:ext uri="{FF2B5EF4-FFF2-40B4-BE49-F238E27FC236}">
                <a16:creationId xmlns:a16="http://schemas.microsoft.com/office/drawing/2014/main" id="{B1221EFD-E84F-4E31-8F5F-94BC6FAA5E09}"/>
              </a:ext>
            </a:extLst>
          </p:cNvPr>
          <p:cNvSpPr/>
          <p:nvPr/>
        </p:nvSpPr>
        <p:spPr>
          <a:xfrm>
            <a:off x="6573882" y="4055520"/>
            <a:ext cx="380232" cy="562333"/>
          </a:xfrm>
          <a:prstGeom prst="rect">
            <a:avLst/>
          </a:prstGeom>
        </p:spPr>
        <p:txBody>
          <a:bodyPr wrap="none">
            <a:spAutoFit/>
          </a:bodyPr>
          <a:lstStyle/>
          <a:p>
            <a:pPr algn="ctr"/>
            <a:r>
              <a:rPr lang="es-MX" sz="3054" dirty="0">
                <a:latin typeface="Berlin Sans FB" panose="020E0602020502020306" pitchFamily="34" charset="0"/>
              </a:rPr>
              <a:t>4</a:t>
            </a:r>
          </a:p>
        </p:txBody>
      </p:sp>
      <p:sp>
        <p:nvSpPr>
          <p:cNvPr id="23" name="Signo de multiplicación 22">
            <a:extLst>
              <a:ext uri="{FF2B5EF4-FFF2-40B4-BE49-F238E27FC236}">
                <a16:creationId xmlns:a16="http://schemas.microsoft.com/office/drawing/2014/main" id="{1DAADB8F-4B68-4682-AAE2-817641B12E63}"/>
              </a:ext>
            </a:extLst>
          </p:cNvPr>
          <p:cNvSpPr/>
          <p:nvPr/>
        </p:nvSpPr>
        <p:spPr>
          <a:xfrm>
            <a:off x="5178372" y="3620429"/>
            <a:ext cx="254547" cy="258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4" dirty="0"/>
          </a:p>
        </p:txBody>
      </p:sp>
      <p:sp>
        <p:nvSpPr>
          <p:cNvPr id="25" name="Signo de multiplicación 24">
            <a:extLst>
              <a:ext uri="{FF2B5EF4-FFF2-40B4-BE49-F238E27FC236}">
                <a16:creationId xmlns:a16="http://schemas.microsoft.com/office/drawing/2014/main" id="{C2F73701-1C6C-4C9B-908B-0DB30426F552}"/>
              </a:ext>
            </a:extLst>
          </p:cNvPr>
          <p:cNvSpPr/>
          <p:nvPr/>
        </p:nvSpPr>
        <p:spPr>
          <a:xfrm>
            <a:off x="6757860" y="3874373"/>
            <a:ext cx="254547" cy="2586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4" dirty="0"/>
          </a:p>
        </p:txBody>
      </p:sp>
      <p:sp>
        <p:nvSpPr>
          <p:cNvPr id="26" name="Rectángulo 25">
            <a:extLst>
              <a:ext uri="{FF2B5EF4-FFF2-40B4-BE49-F238E27FC236}">
                <a16:creationId xmlns:a16="http://schemas.microsoft.com/office/drawing/2014/main" id="{13DB1E1A-2291-4E8C-BE08-60198FCCE93E}"/>
              </a:ext>
            </a:extLst>
          </p:cNvPr>
          <p:cNvSpPr/>
          <p:nvPr/>
        </p:nvSpPr>
        <p:spPr>
          <a:xfrm>
            <a:off x="5909236" y="3796140"/>
            <a:ext cx="1019549" cy="386131"/>
          </a:xfrm>
          <a:prstGeom prst="rect">
            <a:avLst/>
          </a:prstGeom>
        </p:spPr>
        <p:txBody>
          <a:bodyPr wrap="square">
            <a:spAutoFit/>
          </a:bodyPr>
          <a:lstStyle/>
          <a:p>
            <a:pPr algn="ctr"/>
            <a:r>
              <a:rPr lang="es-MX" sz="1909" dirty="0">
                <a:latin typeface="Berlin Sans FB" panose="020E0602020502020306" pitchFamily="34" charset="0"/>
              </a:rPr>
              <a:t>Meet</a:t>
            </a:r>
          </a:p>
        </p:txBody>
      </p:sp>
      <p:sp>
        <p:nvSpPr>
          <p:cNvPr id="27" name="CuadroTexto 26">
            <a:extLst>
              <a:ext uri="{FF2B5EF4-FFF2-40B4-BE49-F238E27FC236}">
                <a16:creationId xmlns:a16="http://schemas.microsoft.com/office/drawing/2014/main" id="{F314528C-1793-4395-A3EA-A7E4AE583B1D}"/>
              </a:ext>
            </a:extLst>
          </p:cNvPr>
          <p:cNvSpPr txBox="1"/>
          <p:nvPr/>
        </p:nvSpPr>
        <p:spPr>
          <a:xfrm>
            <a:off x="1560188" y="5745608"/>
            <a:ext cx="5687041" cy="297902"/>
          </a:xfrm>
          <a:prstGeom prst="rect">
            <a:avLst/>
          </a:prstGeom>
          <a:noFill/>
        </p:spPr>
        <p:txBody>
          <a:bodyPr wrap="square" rtlCol="0">
            <a:spAutoFit/>
          </a:bodyPr>
          <a:lstStyle/>
          <a:p>
            <a:pPr algn="ctr"/>
            <a:r>
              <a:rPr lang="es-MX" sz="1336" dirty="0">
                <a:solidFill>
                  <a:srgbClr val="0496B9"/>
                </a:solidFill>
                <a:latin typeface="Berlin Sans FB" panose="020E0602020502020306" pitchFamily="34" charset="0"/>
              </a:rPr>
              <a:t>De la intervención de la clase virtual reflexiona acerca de:</a:t>
            </a:r>
          </a:p>
        </p:txBody>
      </p:sp>
      <p:sp>
        <p:nvSpPr>
          <p:cNvPr id="28" name="Rectángulo 27">
            <a:extLst>
              <a:ext uri="{FF2B5EF4-FFF2-40B4-BE49-F238E27FC236}">
                <a16:creationId xmlns:a16="http://schemas.microsoft.com/office/drawing/2014/main" id="{B19A5919-D5CF-4FC2-BCC7-10FD56AFF703}"/>
              </a:ext>
            </a:extLst>
          </p:cNvPr>
          <p:cNvSpPr/>
          <p:nvPr/>
        </p:nvSpPr>
        <p:spPr>
          <a:xfrm>
            <a:off x="1476329" y="5991578"/>
            <a:ext cx="6025646" cy="3939540"/>
          </a:xfrm>
          <a:prstGeom prst="rect">
            <a:avLst/>
          </a:prstGeom>
        </p:spPr>
        <p:txBody>
          <a:bodyPr wrap="square">
            <a:spAutoFit/>
          </a:bodyPr>
          <a:lstStyle/>
          <a:p>
            <a:r>
              <a:rPr lang="es-MX" sz="1000" dirty="0">
                <a:solidFill>
                  <a:schemeClr val="accent1"/>
                </a:solidFill>
                <a:latin typeface="Berlin Sans FB" panose="020E0602020502020306" pitchFamily="34" charset="0"/>
              </a:rPr>
              <a:t>¿Cómo desarrolle la clase?</a:t>
            </a:r>
          </a:p>
          <a:p>
            <a:r>
              <a:rPr lang="es-MX" sz="1000" dirty="0">
                <a:latin typeface="Berlin Sans FB" panose="020E0602020502020306" pitchFamily="34" charset="0"/>
              </a:rPr>
              <a:t>Al indicar la clase, repasé el tema del día de ayer, relacionado con las actividades productivas, por que en las evidencias que recibí de un alumno, me di cuenta que no le había quedado muy claro el tema. Platicando con todos sobre eso, comentó una situación que había pasado cerca de su casa, así que relacioné lo que estaba diciendo con las actividades productivas.</a:t>
            </a:r>
          </a:p>
          <a:p>
            <a:r>
              <a:rPr lang="es-MX" sz="1000" dirty="0">
                <a:latin typeface="Berlin Sans FB" panose="020E0602020502020306" pitchFamily="34" charset="0"/>
              </a:rPr>
              <a:t>Hablamos sobre el día y el mes en el que estamos y las letras que tiene, seleccionamos el letrero que decía mayo. </a:t>
            </a:r>
          </a:p>
          <a:p>
            <a:r>
              <a:rPr lang="es-MX" sz="1000" dirty="0">
                <a:latin typeface="Berlin Sans FB" panose="020E0602020502020306" pitchFamily="34" charset="0"/>
              </a:rPr>
              <a:t>Cuestioné sobre que monedas conocen y les mostré imágenes de monedas de $1, $2, $5 y $10. Todos conocían las cuatro monedas. </a:t>
            </a:r>
          </a:p>
          <a:p>
            <a:r>
              <a:rPr lang="es-MX" sz="1000" dirty="0">
                <a:latin typeface="Berlin Sans FB" panose="020E0602020502020306" pitchFamily="34" charset="0"/>
              </a:rPr>
              <a:t>Les mostré el espacio adaptado como juguetería y les realicé cuestionamientos para que fueran conociendo lo que había y la utilidad de los números. Algunas preguntas que les hice, presentaron dificultad para responderlas por que por el espacio que se ve en la cámara los juguetes no se veían muy bien. </a:t>
            </a:r>
          </a:p>
          <a:p>
            <a:r>
              <a:rPr lang="es-MX" sz="1000" dirty="0">
                <a:latin typeface="Berlin Sans FB" panose="020E0602020502020306" pitchFamily="34" charset="0"/>
              </a:rPr>
              <a:t>Plantee algunos problemas y después de asegurarme que sabían el uso de las monedas, les pedí que mencionaran cual juguete querían comprar. Cada alumno pidió uno y mostró las monedas para poder comprarlo. Considero que me faltó remarcar mas que íbamos a jugar, un alumno quería que le diera el juguete que compró. </a:t>
            </a:r>
          </a:p>
          <a:p>
            <a:r>
              <a:rPr lang="es-MX" sz="1000" dirty="0">
                <a:latin typeface="Berlin Sans FB" panose="020E0602020502020306" pitchFamily="34" charset="0"/>
              </a:rPr>
              <a:t>Con anticipación les solicité que tuvieran a la mano 5 objetos, por turnos di la oportunidad para que mostraran sus artículos y el precio. Nos pusimos de acuerdo entre el resto de los alumnos para comprar un articulo, buscaron y seleccionaron las monedas para pagarlo. </a:t>
            </a:r>
            <a:endParaRPr lang="es-MX" sz="1000" dirty="0">
              <a:solidFill>
                <a:schemeClr val="accent1"/>
              </a:solidFill>
              <a:latin typeface="Berlin Sans FB" panose="020E0602020502020306" pitchFamily="34" charset="0"/>
            </a:endParaRPr>
          </a:p>
          <a:p>
            <a:r>
              <a:rPr lang="es-MX" sz="1000" dirty="0">
                <a:solidFill>
                  <a:schemeClr val="accent1"/>
                </a:solidFill>
                <a:latin typeface="Berlin Sans FB" panose="020E0602020502020306" pitchFamily="34" charset="0"/>
              </a:rPr>
              <a:t>¿Que mejoras puedo realizar?</a:t>
            </a:r>
          </a:p>
          <a:p>
            <a:r>
              <a:rPr lang="es-MX" sz="1000" dirty="0">
                <a:latin typeface="Berlin Sans FB" panose="020E0602020502020306" pitchFamily="34" charset="0"/>
              </a:rPr>
              <a:t>Mejores adecuaciones curriculares para cada grado</a:t>
            </a:r>
            <a:endParaRPr lang="es-MX" sz="1000" dirty="0">
              <a:solidFill>
                <a:schemeClr val="accent1"/>
              </a:solidFill>
              <a:latin typeface="Berlin Sans FB" panose="020E0602020502020306" pitchFamily="34" charset="0"/>
            </a:endParaRPr>
          </a:p>
          <a:p>
            <a:r>
              <a:rPr lang="es-MX" sz="1000" dirty="0">
                <a:solidFill>
                  <a:schemeClr val="accent1"/>
                </a:solidFill>
                <a:latin typeface="Berlin Sans FB" panose="020E0602020502020306" pitchFamily="34" charset="0"/>
              </a:rPr>
              <a:t>Señalar y describir cómo se realizó la evaluación del aprendizaje esperado. </a:t>
            </a:r>
          </a:p>
          <a:p>
            <a:r>
              <a:rPr lang="es-MX" sz="1000" dirty="0">
                <a:latin typeface="Berlin Sans FB" panose="020E0602020502020306" pitchFamily="34" charset="0"/>
              </a:rPr>
              <a:t>Realicé la evaluación del aprendizaje al momento de usar las monedas para comprar los diferentes artículos, en la venta aunque se puso en practica, considero que me faltó hacerle mas hincapié, pero esa actividad la haré la próxima clase. </a:t>
            </a:r>
          </a:p>
        </p:txBody>
      </p:sp>
    </p:spTree>
    <p:extLst>
      <p:ext uri="{BB962C8B-B14F-4D97-AF65-F5344CB8AC3E}">
        <p14:creationId xmlns:p14="http://schemas.microsoft.com/office/powerpoint/2010/main" val="335566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7BE0BBB-EF6D-49C7-AD56-6D8447E80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7559675" cy="100806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200470C8-E2C6-4604-B9B5-A646053E664E}"/>
              </a:ext>
            </a:extLst>
          </p:cNvPr>
          <p:cNvPicPr>
            <a:picLocks noChangeAspect="1"/>
          </p:cNvPicPr>
          <p:nvPr/>
        </p:nvPicPr>
        <p:blipFill>
          <a:blip r:embed="rId3"/>
          <a:stretch>
            <a:fillRect/>
          </a:stretch>
        </p:blipFill>
        <p:spPr>
          <a:xfrm>
            <a:off x="6879" y="223431"/>
            <a:ext cx="7559675" cy="2846259"/>
          </a:xfrm>
          <a:prstGeom prst="rect">
            <a:avLst/>
          </a:prstGeom>
        </p:spPr>
      </p:pic>
      <p:sp>
        <p:nvSpPr>
          <p:cNvPr id="7" name="Rectángulo 6">
            <a:extLst>
              <a:ext uri="{FF2B5EF4-FFF2-40B4-BE49-F238E27FC236}">
                <a16:creationId xmlns:a16="http://schemas.microsoft.com/office/drawing/2014/main" id="{DA54F49C-8932-49C8-B6DC-3E6C0399F020}"/>
              </a:ext>
            </a:extLst>
          </p:cNvPr>
          <p:cNvSpPr/>
          <p:nvPr/>
        </p:nvSpPr>
        <p:spPr>
          <a:xfrm>
            <a:off x="475190" y="511821"/>
            <a:ext cx="6609295" cy="8863674"/>
          </a:xfrm>
          <a:prstGeom prst="rect">
            <a:avLst/>
          </a:prstGeom>
          <a:noFill/>
          <a:ln w="57150">
            <a:solidFill>
              <a:srgbClr val="D1C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18" dirty="0"/>
          </a:p>
        </p:txBody>
      </p:sp>
      <p:sp>
        <p:nvSpPr>
          <p:cNvPr id="5" name="CuadroTexto 4">
            <a:extLst>
              <a:ext uri="{FF2B5EF4-FFF2-40B4-BE49-F238E27FC236}">
                <a16:creationId xmlns:a16="http://schemas.microsoft.com/office/drawing/2014/main" id="{C794CB84-C3A5-454C-844E-863D47509B08}"/>
              </a:ext>
            </a:extLst>
          </p:cNvPr>
          <p:cNvSpPr txBox="1"/>
          <p:nvPr/>
        </p:nvSpPr>
        <p:spPr>
          <a:xfrm>
            <a:off x="3060511" y="7831325"/>
            <a:ext cx="4065514" cy="1785104"/>
          </a:xfrm>
          <a:prstGeom prst="rect">
            <a:avLst/>
          </a:prstGeom>
          <a:noFill/>
        </p:spPr>
        <p:txBody>
          <a:bodyPr wrap="square" rtlCol="0">
            <a:spAutoFit/>
          </a:bodyPr>
          <a:lstStyle/>
          <a:p>
            <a:pPr algn="ctr"/>
            <a:r>
              <a:rPr lang="es-MX" sz="1200" dirty="0">
                <a:latin typeface="Berlin Sans FB" panose="020E0602020502020306" pitchFamily="34" charset="0"/>
              </a:rPr>
              <a:t>Asistencia: </a:t>
            </a:r>
          </a:p>
          <a:p>
            <a:pPr marL="285750" indent="-285750">
              <a:buFont typeface="Arial" panose="020B0604020202020204" pitchFamily="34" charset="0"/>
              <a:buChar char="•"/>
            </a:pPr>
            <a:r>
              <a:rPr lang="es-MX" sz="1200">
                <a:latin typeface="Berlin Sans FB" panose="020E0602020502020306" pitchFamily="34" charset="0"/>
              </a:rPr>
              <a:t>Mateo </a:t>
            </a:r>
            <a:r>
              <a:rPr lang="es-MX" sz="1200" dirty="0">
                <a:latin typeface="Berlin Sans FB" panose="020E0602020502020306" pitchFamily="34" charset="0"/>
              </a:rPr>
              <a:t>García Espinoza </a:t>
            </a:r>
          </a:p>
          <a:p>
            <a:pPr marL="285750" indent="-285750">
              <a:buFont typeface="Arial" panose="020B0604020202020204" pitchFamily="34" charset="0"/>
              <a:buChar char="•"/>
            </a:pPr>
            <a:r>
              <a:rPr lang="es-MX" sz="1200" dirty="0">
                <a:latin typeface="Berlin Sans FB" panose="020E0602020502020306" pitchFamily="34" charset="0"/>
              </a:rPr>
              <a:t>Dylan Adolfo Macias Martínez </a:t>
            </a:r>
          </a:p>
          <a:p>
            <a:pPr marL="285750" indent="-285750">
              <a:buFont typeface="Arial" panose="020B0604020202020204" pitchFamily="34" charset="0"/>
              <a:buChar char="•"/>
            </a:pPr>
            <a:r>
              <a:rPr lang="es-MX" sz="1200" dirty="0">
                <a:latin typeface="Berlin Sans FB" panose="020E0602020502020306" pitchFamily="34" charset="0"/>
              </a:rPr>
              <a:t>Isaac Alejandro Coronado Calderón</a:t>
            </a:r>
          </a:p>
          <a:p>
            <a:pPr marL="285750" indent="-285750">
              <a:buFont typeface="Arial" panose="020B0604020202020204" pitchFamily="34" charset="0"/>
              <a:buChar char="•"/>
            </a:pPr>
            <a:r>
              <a:rPr lang="es-MX" sz="1200" dirty="0">
                <a:latin typeface="Berlin Sans FB" panose="020E0602020502020306" pitchFamily="34" charset="0"/>
              </a:rPr>
              <a:t>Siomara Yamileth Gaona </a:t>
            </a:r>
            <a:r>
              <a:rPr lang="es-MX" sz="1200">
                <a:latin typeface="Berlin Sans FB" panose="020E0602020502020306" pitchFamily="34" charset="0"/>
              </a:rPr>
              <a:t>Hernández </a:t>
            </a:r>
          </a:p>
          <a:p>
            <a:pPr marL="285750" indent="-285750">
              <a:buFont typeface="Arial" panose="020B0604020202020204" pitchFamily="34" charset="0"/>
              <a:buChar char="•"/>
            </a:pPr>
            <a:r>
              <a:rPr lang="es-MX" sz="1200">
                <a:latin typeface="Berlin Sans FB" panose="020E0602020502020306" pitchFamily="34" charset="0"/>
              </a:rPr>
              <a:t>Amairany Guadalupe Cardona Flores. </a:t>
            </a:r>
            <a:r>
              <a:rPr lang="es-MX" sz="1100">
                <a:latin typeface="Berlin Sans FB" panose="020E0602020502020306" pitchFamily="34" charset="0"/>
              </a:rPr>
              <a:t>Entró para decirme que mas tarde enviaba las actividades.</a:t>
            </a:r>
          </a:p>
          <a:p>
            <a:r>
              <a:rPr lang="es-MX" sz="1100">
                <a:latin typeface="Berlin Sans FB" panose="020E0602020502020306" pitchFamily="34" charset="0"/>
              </a:rPr>
              <a:t>*La educadora no se presentó*</a:t>
            </a:r>
          </a:p>
          <a:p>
            <a:pPr marL="285750" indent="-285750">
              <a:buFont typeface="Arial" panose="020B0604020202020204" pitchFamily="34" charset="0"/>
              <a:buChar char="•"/>
            </a:pPr>
            <a:endParaRPr lang="es-MX" sz="1600" dirty="0">
              <a:latin typeface="Berlin Sans FB" panose="020E0602020502020306" pitchFamily="34" charset="0"/>
            </a:endParaRPr>
          </a:p>
        </p:txBody>
      </p:sp>
      <p:sp>
        <p:nvSpPr>
          <p:cNvPr id="2" name="AutoShape 2">
            <a:extLst>
              <a:ext uri="{FF2B5EF4-FFF2-40B4-BE49-F238E27FC236}">
                <a16:creationId xmlns:a16="http://schemas.microsoft.com/office/drawing/2014/main" id="{516F2AEA-49DB-4814-B9BF-4306D09E5BAB}"/>
              </a:ext>
            </a:extLst>
          </p:cNvPr>
          <p:cNvSpPr>
            <a:spLocks noChangeAspect="1" noChangeArrowheads="1"/>
          </p:cNvSpPr>
          <p:nvPr/>
        </p:nvSpPr>
        <p:spPr bwMode="auto">
          <a:xfrm>
            <a:off x="3627438" y="4887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 name="Picture 4">
            <a:extLst>
              <a:ext uri="{FF2B5EF4-FFF2-40B4-BE49-F238E27FC236}">
                <a16:creationId xmlns:a16="http://schemas.microsoft.com/office/drawing/2014/main" id="{742BDB55-330C-451E-9F2F-31A1A1A1B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244" y="2233876"/>
            <a:ext cx="2979200" cy="566234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F519EE83-24AF-4CCF-965F-418C05B8F013}"/>
              </a:ext>
            </a:extLst>
          </p:cNvPr>
          <p:cNvPicPr>
            <a:picLocks noChangeAspect="1"/>
          </p:cNvPicPr>
          <p:nvPr/>
        </p:nvPicPr>
        <p:blipFill>
          <a:blip r:embed="rId5"/>
          <a:stretch>
            <a:fillRect/>
          </a:stretch>
        </p:blipFill>
        <p:spPr>
          <a:xfrm>
            <a:off x="598361" y="2233876"/>
            <a:ext cx="3029077" cy="5662349"/>
          </a:xfrm>
          <a:prstGeom prst="rect">
            <a:avLst/>
          </a:prstGeom>
        </p:spPr>
      </p:pic>
    </p:spTree>
    <p:extLst>
      <p:ext uri="{BB962C8B-B14F-4D97-AF65-F5344CB8AC3E}">
        <p14:creationId xmlns:p14="http://schemas.microsoft.com/office/powerpoint/2010/main" val="276567934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459</Words>
  <Application>Microsoft Office PowerPoint</Application>
  <PresentationFormat>Personalizado</PresentationFormat>
  <Paragraphs>30</Paragraphs>
  <Slides>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Arial</vt:lpstr>
      <vt:lpstr>Berlin Sans FB</vt:lpstr>
      <vt:lpstr>Calibri</vt:lpstr>
      <vt:lpstr>Calibri Light</vt:lpstr>
      <vt:lpstr>Ink Free</vt:lpstr>
      <vt:lpstr>Wingdings</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ZAPATA CASTILLO</dc:creator>
  <cp:lastModifiedBy>BELEN ZAPATA CASTILLO</cp:lastModifiedBy>
  <cp:revision>11</cp:revision>
  <dcterms:created xsi:type="dcterms:W3CDTF">2021-05-04T22:31:02Z</dcterms:created>
  <dcterms:modified xsi:type="dcterms:W3CDTF">2021-05-04T23:36:37Z</dcterms:modified>
</cp:coreProperties>
</file>