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55967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3" autoAdjust="0"/>
    <p:restoredTop sz="94660"/>
  </p:normalViewPr>
  <p:slideViewPr>
    <p:cSldViewPr snapToGrid="0" showGuides="1">
      <p:cViewPr>
        <p:scale>
          <a:sx n="50" d="100"/>
          <a:sy n="50" d="100"/>
        </p:scale>
        <p:origin x="2490" y="36"/>
      </p:cViewPr>
      <p:guideLst>
        <p:guide orient="horz" pos="317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49770"/>
            <a:ext cx="6425724" cy="3509551"/>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294662"/>
            <a:ext cx="5669756" cy="2433817"/>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207783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250158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36700"/>
            <a:ext cx="1630055"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36700"/>
            <a:ext cx="4795669"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193186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117620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513159"/>
            <a:ext cx="6520220" cy="4193259"/>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746088"/>
            <a:ext cx="6520220" cy="2205136"/>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2890666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11894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36702"/>
            <a:ext cx="6520220"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471154"/>
            <a:ext cx="3198096"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682228"/>
            <a:ext cx="3198096"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471154"/>
            <a:ext cx="3213847"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682228"/>
            <a:ext cx="32138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3159023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403755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4239616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451426"/>
            <a:ext cx="3827085" cy="716377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1540736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451426"/>
            <a:ext cx="3827085" cy="716377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E4560F6-90CC-4EDA-A486-8288092066DF}" type="datetimeFigureOut">
              <a:rPr lang="es-MX" smtClean="0"/>
              <a:t>07/05/2021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E1E355A3-D2BF-4781-9F6D-B86098951C6C}" type="slidenum">
              <a:rPr lang="es-MX" smtClean="0"/>
              <a:t>‹Nº›</a:t>
            </a:fld>
            <a:endParaRPr lang="es-MX" dirty="0"/>
          </a:p>
        </p:txBody>
      </p:sp>
    </p:spTree>
    <p:extLst>
      <p:ext uri="{BB962C8B-B14F-4D97-AF65-F5344CB8AC3E}">
        <p14:creationId xmlns:p14="http://schemas.microsoft.com/office/powerpoint/2010/main" val="728853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36702"/>
            <a:ext cx="6520220"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683500"/>
            <a:ext cx="6520220"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343248"/>
            <a:ext cx="1700927" cy="536700"/>
          </a:xfrm>
          <a:prstGeom prst="rect">
            <a:avLst/>
          </a:prstGeom>
        </p:spPr>
        <p:txBody>
          <a:bodyPr vert="horz" lIns="91440" tIns="45720" rIns="91440" bIns="45720" rtlCol="0" anchor="ctr"/>
          <a:lstStyle>
            <a:lvl1pPr algn="l">
              <a:defRPr sz="992">
                <a:solidFill>
                  <a:schemeClr val="tx1">
                    <a:tint val="75000"/>
                  </a:schemeClr>
                </a:solidFill>
              </a:defRPr>
            </a:lvl1pPr>
          </a:lstStyle>
          <a:p>
            <a:fld id="{7E4560F6-90CC-4EDA-A486-8288092066DF}" type="datetimeFigureOut">
              <a:rPr lang="es-MX" smtClean="0"/>
              <a:t>07/05/2021</a:t>
            </a:fld>
            <a:endParaRPr lang="es-MX" dirty="0"/>
          </a:p>
        </p:txBody>
      </p:sp>
      <p:sp>
        <p:nvSpPr>
          <p:cNvPr id="5" name="Footer Placeholder 4"/>
          <p:cNvSpPr>
            <a:spLocks noGrp="1"/>
          </p:cNvSpPr>
          <p:nvPr>
            <p:ph type="ftr" sz="quarter" idx="3"/>
          </p:nvPr>
        </p:nvSpPr>
        <p:spPr>
          <a:xfrm>
            <a:off x="2504143" y="9343248"/>
            <a:ext cx="2551390" cy="53670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343248"/>
            <a:ext cx="1700927" cy="536700"/>
          </a:xfrm>
          <a:prstGeom prst="rect">
            <a:avLst/>
          </a:prstGeom>
        </p:spPr>
        <p:txBody>
          <a:bodyPr vert="horz" lIns="91440" tIns="45720" rIns="91440" bIns="45720" rtlCol="0" anchor="ctr"/>
          <a:lstStyle>
            <a:lvl1pPr algn="r">
              <a:defRPr sz="992">
                <a:solidFill>
                  <a:schemeClr val="tx1">
                    <a:tint val="75000"/>
                  </a:schemeClr>
                </a:solidFill>
              </a:defRPr>
            </a:lvl1pPr>
          </a:lstStyle>
          <a:p>
            <a:fld id="{E1E355A3-D2BF-4781-9F6D-B86098951C6C}" type="slidenum">
              <a:rPr lang="es-MX" smtClean="0"/>
              <a:t>‹Nº›</a:t>
            </a:fld>
            <a:endParaRPr lang="es-MX" dirty="0"/>
          </a:p>
        </p:txBody>
      </p:sp>
    </p:spTree>
    <p:extLst>
      <p:ext uri="{BB962C8B-B14F-4D97-AF65-F5344CB8AC3E}">
        <p14:creationId xmlns:p14="http://schemas.microsoft.com/office/powerpoint/2010/main" val="243698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23926" y="1344261"/>
            <a:ext cx="6163765" cy="6538854"/>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297929" y="415174"/>
            <a:ext cx="3496791" cy="545662"/>
          </a:xfrm>
          <a:prstGeom prst="rect">
            <a:avLst/>
          </a:prstGeom>
        </p:spPr>
        <p:txBody>
          <a:bodyPr wrap="none">
            <a:spAutoFit/>
          </a:bodyPr>
          <a:lstStyle/>
          <a:p>
            <a:pPr marL="300650" indent="-300650">
              <a:buFont typeface="Wingdings" panose="05000000000000000000" pitchFamily="2" charset="2"/>
              <a:buChar char="Ø"/>
            </a:pPr>
            <a:r>
              <a:rPr lang="es-MX" sz="2946" dirty="0">
                <a:solidFill>
                  <a:schemeClr val="accent1"/>
                </a:solidFill>
                <a:latin typeface="Ink Free" panose="03080402000500000000" pitchFamily="66" charset="0"/>
              </a:rPr>
              <a:t>Diario de la alumna</a:t>
            </a:r>
            <a:endParaRPr lang="es-MX" sz="294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297927" y="914065"/>
            <a:ext cx="3457582" cy="1258293"/>
          </a:xfrm>
          <a:prstGeom prst="rect">
            <a:avLst/>
          </a:prstGeom>
          <a:solidFill>
            <a:schemeClr val="bg2">
              <a:lumMod val="90000"/>
            </a:schemeClr>
          </a:solidFill>
        </p:spPr>
        <p:txBody>
          <a:bodyPr wrap="square" rtlCol="0">
            <a:spAutoFit/>
          </a:bodyPr>
          <a:lstStyle/>
          <a:p>
            <a:pPr algn="ctr"/>
            <a:endParaRPr lang="es-MX" sz="1894" dirty="0"/>
          </a:p>
          <a:p>
            <a:pPr algn="ctr"/>
            <a:endParaRPr lang="es-MX" sz="1894" dirty="0"/>
          </a:p>
          <a:p>
            <a:pPr algn="ctr"/>
            <a:endParaRPr lang="es-MX" sz="1894" dirty="0"/>
          </a:p>
          <a:p>
            <a:pPr algn="ctr"/>
            <a:endParaRPr lang="es-MX" sz="189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58558" y="6991961"/>
            <a:ext cx="1132055" cy="2764510"/>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111112" y="334216"/>
            <a:ext cx="3357939" cy="1258293"/>
          </a:xfrm>
          <a:prstGeom prst="rect">
            <a:avLst/>
          </a:prstGeom>
          <a:noFill/>
        </p:spPr>
        <p:txBody>
          <a:bodyPr wrap="square" rtlCol="0">
            <a:spAutoFit/>
          </a:bodyPr>
          <a:lstStyle/>
          <a:p>
            <a:r>
              <a:rPr lang="es-MX" sz="189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278590" y="5802168"/>
            <a:ext cx="6161433" cy="413286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9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1404" y="967068"/>
            <a:ext cx="3606339" cy="1149802"/>
          </a:xfrm>
          <a:prstGeom prst="rect">
            <a:avLst/>
          </a:prstGeom>
        </p:spPr>
        <p:txBody>
          <a:bodyPr>
            <a:spAutoFit/>
          </a:bodyPr>
          <a:lstStyle/>
          <a:p>
            <a:pPr algn="ctr"/>
            <a:r>
              <a:rPr lang="es-MX" sz="1718" b="1" dirty="0">
                <a:solidFill>
                  <a:srgbClr val="0070C0"/>
                </a:solidFill>
                <a:latin typeface="Ink Free" panose="03080402000500000000" pitchFamily="66" charset="0"/>
              </a:rPr>
              <a:t>Jardín de niños Ramón G. Bonfil</a:t>
            </a:r>
          </a:p>
          <a:p>
            <a:pPr algn="ctr"/>
            <a:r>
              <a:rPr lang="es-MX" sz="1718" b="1" dirty="0">
                <a:solidFill>
                  <a:srgbClr val="0070C0"/>
                </a:solidFill>
                <a:latin typeface="Ink Free" panose="03080402000500000000" pitchFamily="66" charset="0"/>
              </a:rPr>
              <a:t>2° y 3° B</a:t>
            </a:r>
          </a:p>
          <a:p>
            <a:pPr algn="ctr"/>
            <a:r>
              <a:rPr lang="es-MX" sz="1718"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611599" y="1600814"/>
            <a:ext cx="1702845" cy="440659"/>
          </a:xfrm>
          <a:prstGeom prst="rect">
            <a:avLst/>
          </a:prstGeom>
        </p:spPr>
        <p:txBody>
          <a:bodyPr wrap="square">
            <a:spAutoFit/>
          </a:bodyPr>
          <a:lstStyle/>
          <a:p>
            <a:pPr algn="ctr"/>
            <a:r>
              <a:rPr lang="es-MX" sz="2291" dirty="0">
                <a:latin typeface="Berlin Sans FB" panose="020E0602020502020306" pitchFamily="34" charset="0"/>
              </a:rPr>
              <a:t>07/05/2021</a:t>
            </a:r>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178372" y="3338738"/>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419010" y="4956538"/>
            <a:ext cx="722759" cy="562333"/>
          </a:xfrm>
          <a:prstGeom prst="rect">
            <a:avLst/>
          </a:prstGeom>
          <a:noFill/>
        </p:spPr>
        <p:txBody>
          <a:bodyPr wrap="square" rtlCol="0">
            <a:spAutoFit/>
          </a:bodyPr>
          <a:lstStyle/>
          <a:p>
            <a:pPr algn="ctr"/>
            <a:r>
              <a:rPr lang="es-MX" sz="3054" dirty="0">
                <a:latin typeface="Berlin Sans FB" panose="020E0602020502020306" pitchFamily="34" charset="0"/>
              </a:rPr>
              <a:t>26</a:t>
            </a:r>
          </a:p>
        </p:txBody>
      </p:sp>
      <p:sp>
        <p:nvSpPr>
          <p:cNvPr id="18" name="Rectángulo 17">
            <a:extLst>
              <a:ext uri="{FF2B5EF4-FFF2-40B4-BE49-F238E27FC236}">
                <a16:creationId xmlns:a16="http://schemas.microsoft.com/office/drawing/2014/main" id="{B1221EFD-E84F-4E31-8F5F-94BC6FAA5E09}"/>
              </a:ext>
            </a:extLst>
          </p:cNvPr>
          <p:cNvSpPr/>
          <p:nvPr/>
        </p:nvSpPr>
        <p:spPr>
          <a:xfrm>
            <a:off x="6585102" y="4055520"/>
            <a:ext cx="357791" cy="562333"/>
          </a:xfrm>
          <a:prstGeom prst="rect">
            <a:avLst/>
          </a:prstGeom>
        </p:spPr>
        <p:txBody>
          <a:bodyPr wrap="none">
            <a:spAutoFit/>
          </a:bodyPr>
          <a:lstStyle/>
          <a:p>
            <a:pPr algn="ctr"/>
            <a:r>
              <a:rPr lang="es-MX" sz="3054" dirty="0">
                <a:latin typeface="Berlin Sans FB" panose="020E0602020502020306" pitchFamily="34" charset="0"/>
              </a:rPr>
              <a:t>7</a:t>
            </a:r>
          </a:p>
        </p:txBody>
      </p:sp>
      <p:sp>
        <p:nvSpPr>
          <p:cNvPr id="19" name="Rectángulo 18">
            <a:extLst>
              <a:ext uri="{FF2B5EF4-FFF2-40B4-BE49-F238E27FC236}">
                <a16:creationId xmlns:a16="http://schemas.microsoft.com/office/drawing/2014/main" id="{441D1DCF-5762-4A14-81C7-B4A56C46B654}"/>
              </a:ext>
            </a:extLst>
          </p:cNvPr>
          <p:cNvSpPr/>
          <p:nvPr/>
        </p:nvSpPr>
        <p:spPr>
          <a:xfrm>
            <a:off x="6554646" y="4432712"/>
            <a:ext cx="418704" cy="562333"/>
          </a:xfrm>
          <a:prstGeom prst="rect">
            <a:avLst/>
          </a:prstGeom>
        </p:spPr>
        <p:txBody>
          <a:bodyPr wrap="none">
            <a:spAutoFit/>
          </a:bodyPr>
          <a:lstStyle/>
          <a:p>
            <a:pPr algn="ctr"/>
            <a:r>
              <a:rPr lang="es-MX" sz="3054" dirty="0">
                <a:latin typeface="Berlin Sans FB" panose="020E0602020502020306" pitchFamily="34" charset="0"/>
              </a:rPr>
              <a:t>0</a:t>
            </a:r>
          </a:p>
        </p:txBody>
      </p:sp>
      <p:sp>
        <p:nvSpPr>
          <p:cNvPr id="28" name="Rectángulo 27">
            <a:extLst>
              <a:ext uri="{FF2B5EF4-FFF2-40B4-BE49-F238E27FC236}">
                <a16:creationId xmlns:a16="http://schemas.microsoft.com/office/drawing/2014/main" id="{B19A5919-D5CF-4FC2-BCC7-10FD56AFF703}"/>
              </a:ext>
            </a:extLst>
          </p:cNvPr>
          <p:cNvSpPr/>
          <p:nvPr/>
        </p:nvSpPr>
        <p:spPr>
          <a:xfrm>
            <a:off x="1438243" y="5770758"/>
            <a:ext cx="5886757" cy="430887"/>
          </a:xfrm>
          <a:prstGeom prst="rect">
            <a:avLst/>
          </a:prstGeom>
        </p:spPr>
        <p:txBody>
          <a:bodyPr wrap="square">
            <a:spAutoFit/>
          </a:bodyPr>
          <a:lstStyle/>
          <a:p>
            <a:pPr algn="ctr"/>
            <a:r>
              <a:rPr lang="es-MX" sz="1050" dirty="0">
                <a:solidFill>
                  <a:srgbClr val="00B050"/>
                </a:solidFill>
                <a:latin typeface="Berlin Sans FB" panose="020E0602020502020306" pitchFamily="34" charset="0"/>
              </a:rPr>
              <a:t>Exploración y Comprensión del Mundo Natural y Socia</a:t>
            </a:r>
          </a:p>
          <a:p>
            <a:pPr algn="ctr"/>
            <a:r>
              <a:rPr lang="es-MX" sz="1050" dirty="0">
                <a:solidFill>
                  <a:srgbClr val="00B050"/>
                </a:solidFill>
                <a:latin typeface="Berlin Sans FB" panose="020E0602020502020306" pitchFamily="34" charset="0"/>
              </a:rPr>
              <a:t>¿Por qué existen los animales? </a:t>
            </a:r>
          </a:p>
        </p:txBody>
      </p:sp>
      <p:sp>
        <p:nvSpPr>
          <p:cNvPr id="21" name="Signo de multiplicación 20">
            <a:extLst>
              <a:ext uri="{FF2B5EF4-FFF2-40B4-BE49-F238E27FC236}">
                <a16:creationId xmlns:a16="http://schemas.microsoft.com/office/drawing/2014/main" id="{F4AF7FB0-CDDB-463F-9E1C-C2CA9FD3A157}"/>
              </a:ext>
            </a:extLst>
          </p:cNvPr>
          <p:cNvSpPr/>
          <p:nvPr/>
        </p:nvSpPr>
        <p:spPr>
          <a:xfrm>
            <a:off x="6653115" y="2514949"/>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22" name="Rectángulo 21">
            <a:extLst>
              <a:ext uri="{FF2B5EF4-FFF2-40B4-BE49-F238E27FC236}">
                <a16:creationId xmlns:a16="http://schemas.microsoft.com/office/drawing/2014/main" id="{AC6AD16B-2564-4937-86CB-9109DA4B20B8}"/>
              </a:ext>
            </a:extLst>
          </p:cNvPr>
          <p:cNvSpPr/>
          <p:nvPr/>
        </p:nvSpPr>
        <p:spPr>
          <a:xfrm>
            <a:off x="1367976" y="6007830"/>
            <a:ext cx="6101075" cy="2677656"/>
          </a:xfrm>
          <a:prstGeom prst="rect">
            <a:avLst/>
          </a:prstGeom>
        </p:spPr>
        <p:txBody>
          <a:bodyPr wrap="square">
            <a:spAutoFit/>
          </a:bodyPr>
          <a:lstStyle/>
          <a:p>
            <a:r>
              <a:rPr lang="es-MX" sz="800" dirty="0">
                <a:latin typeface="Berlin Sans FB" panose="020E0602020502020306" pitchFamily="34" charset="0"/>
              </a:rPr>
              <a:t>Los animales </a:t>
            </a:r>
          </a:p>
          <a:p>
            <a:pPr marL="171450" indent="-171450">
              <a:buFont typeface="Arial" panose="020B0604020202020204" pitchFamily="34" charset="0"/>
              <a:buChar char="•"/>
            </a:pPr>
            <a:r>
              <a:rPr lang="es-MX" sz="800" dirty="0">
                <a:latin typeface="Berlin Sans FB" panose="020E0602020502020306" pitchFamily="34" charset="0"/>
              </a:rPr>
              <a:t>Delfín: emparentados con las ballenas, son mamíferos no ponen huevos. Tiene que salir a respirar aire con frecuencia. Existen casi 30 tipos distintos de delfines. Se alimentan de peces, calamares. Se divierten jugando, saltan sobre la superficie, se sumergen y nadan junto a los barcos. Se sienten mas agosto en las aguas poco profundas del mar, viven en grandes grupos, a veces hay mas de mil delfines nadando juntos. ¿Sabias que.. ? la orca es el delfín mas grande que existe. Los delfines son animales muy inteligentes. Los delfines son muy ruidosos.</a:t>
            </a:r>
          </a:p>
          <a:p>
            <a:pPr marL="171450" indent="-171450">
              <a:buFont typeface="Arial" panose="020B0604020202020204" pitchFamily="34" charset="0"/>
              <a:buChar char="•"/>
            </a:pPr>
            <a:r>
              <a:rPr lang="es-MX" sz="800" dirty="0">
                <a:latin typeface="Berlin Sans FB" panose="020E0602020502020306" pitchFamily="34" charset="0"/>
              </a:rPr>
              <a:t>¿Por qué crees que existen los animales? Teorías: la vida comenzó en el fondo de los océanos, a partir de sustancias químicas que se unieron creando organismos microscópicos. A partir de ese momento, hubo muchos cambios en el planeta para que pidiéramos existir nosotros y los animales.</a:t>
            </a:r>
          </a:p>
          <a:p>
            <a:pPr marL="171450" indent="-171450">
              <a:buFont typeface="Arial" panose="020B0604020202020204" pitchFamily="34" charset="0"/>
              <a:buChar char="•"/>
            </a:pPr>
            <a:r>
              <a:rPr lang="es-MX" sz="800" dirty="0">
                <a:latin typeface="Berlin Sans FB" panose="020E0602020502020306" pitchFamily="34" charset="0"/>
              </a:rPr>
              <a:t>Todos los animales cumplen una función especifica e importante en la naturaleza. </a:t>
            </a:r>
          </a:p>
          <a:p>
            <a:pPr marL="171450" indent="-171450">
              <a:buFont typeface="Arial" panose="020B0604020202020204" pitchFamily="34" charset="0"/>
              <a:buChar char="•"/>
            </a:pPr>
            <a:r>
              <a:rPr lang="es-MX" sz="800" dirty="0">
                <a:latin typeface="Berlin Sans FB" panose="020E0602020502020306" pitchFamily="34" charset="0"/>
              </a:rPr>
              <a:t>Los buitres y las llenas se encargan de mantener los ecosistemas limpios, porque son animales carroñeros. Las lombrices son las responsables de transformar la materia orgánica en inorgánica. Ayudar en la reproducción de las flores, como las abejas y los murciélagos que son polinizadores. </a:t>
            </a:r>
          </a:p>
          <a:p>
            <a:pPr marL="171450" indent="-171450">
              <a:buFont typeface="Arial" panose="020B0604020202020204" pitchFamily="34" charset="0"/>
              <a:buChar char="•"/>
            </a:pPr>
            <a:r>
              <a:rPr lang="es-MX" sz="800" dirty="0">
                <a:latin typeface="Berlin Sans FB" panose="020E0602020502020306" pitchFamily="34" charset="0"/>
              </a:rPr>
              <a:t>Cuidar a los animales y su hábitat </a:t>
            </a:r>
          </a:p>
          <a:p>
            <a:pPr marL="171450" indent="-171450">
              <a:buFont typeface="Arial" panose="020B0604020202020204" pitchFamily="34" charset="0"/>
              <a:buChar char="•"/>
            </a:pPr>
            <a:r>
              <a:rPr lang="es-MX" sz="800" dirty="0">
                <a:latin typeface="Berlin Sans FB" panose="020E0602020502020306" pitchFamily="34" charset="0"/>
              </a:rPr>
              <a:t>Biólogo: (estudiar a los animales) ¿Cómo es que existen los animales? Hace mucho tiempo, solos había seres unicelulares. Algunos microorganismos se juntaron, formaron colonias y se convirtieron en seres multicelulares mas complejos. Esto dio lugar a distintos tipos de organismos. Minuto 13:00 </a:t>
            </a:r>
          </a:p>
          <a:p>
            <a:pPr marL="171450" indent="-171450">
              <a:buFont typeface="Arial" panose="020B0604020202020204" pitchFamily="34" charset="0"/>
              <a:buChar char="•"/>
            </a:pPr>
            <a:r>
              <a:rPr lang="es-MX" sz="800" dirty="0">
                <a:latin typeface="Berlin Sans FB" panose="020E0602020502020306" pitchFamily="34" charset="0"/>
              </a:rPr>
              <a:t>Los animales existen para cumplir con importantes tareas en los ecosistemas donde viven. Cuidar a todos los animales, cada uno cumple con una función importante en el planeta. </a:t>
            </a:r>
          </a:p>
          <a:p>
            <a:pPr marL="171450" indent="-171450">
              <a:buFont typeface="Arial" panose="020B0604020202020204" pitchFamily="34" charset="0"/>
              <a:buChar char="•"/>
            </a:pPr>
            <a:r>
              <a:rPr lang="es-MX" sz="800" dirty="0">
                <a:latin typeface="Berlin Sans FB" panose="020E0602020502020306" pitchFamily="34" charset="0"/>
              </a:rPr>
              <a:t>Existe una gran variedad de animales, esta diversidad contribuye a la sostenibilidad de la vida en el planeta. </a:t>
            </a:r>
          </a:p>
          <a:p>
            <a:pPr marL="171450" indent="-171450">
              <a:buFont typeface="Arial" panose="020B0604020202020204" pitchFamily="34" charset="0"/>
              <a:buChar char="•"/>
            </a:pPr>
            <a:r>
              <a:rPr lang="es-MX" sz="800" dirty="0">
                <a:latin typeface="Berlin Sans FB" panose="020E0602020502020306" pitchFamily="34" charset="0"/>
              </a:rPr>
              <a:t>Equilibrio ecológico: cada organismo tiene un papel único que desempeñar. Armonía, estabilidad e interdependencia entre todos los seres vivos y el medio en el que habitan. (cuando existen todas las condiciones ambientales para la supervivencia de las especies. </a:t>
            </a:r>
          </a:p>
        </p:txBody>
      </p:sp>
      <p:sp>
        <p:nvSpPr>
          <p:cNvPr id="2" name="Rectángulo 1">
            <a:extLst>
              <a:ext uri="{FF2B5EF4-FFF2-40B4-BE49-F238E27FC236}">
                <a16:creationId xmlns:a16="http://schemas.microsoft.com/office/drawing/2014/main" id="{133AF9E9-4518-4B6F-B0E8-AD1A2DF2C18A}"/>
              </a:ext>
            </a:extLst>
          </p:cNvPr>
          <p:cNvSpPr/>
          <p:nvPr/>
        </p:nvSpPr>
        <p:spPr>
          <a:xfrm>
            <a:off x="1288363" y="8583743"/>
            <a:ext cx="6180688" cy="430887"/>
          </a:xfrm>
          <a:prstGeom prst="rect">
            <a:avLst/>
          </a:prstGeom>
        </p:spPr>
        <p:txBody>
          <a:bodyPr wrap="square">
            <a:spAutoFit/>
          </a:bodyPr>
          <a:lstStyle/>
          <a:p>
            <a:pPr algn="ctr"/>
            <a:r>
              <a:rPr lang="es-MX" sz="1050" dirty="0">
                <a:solidFill>
                  <a:schemeClr val="accent4"/>
                </a:solidFill>
                <a:latin typeface="Berlin Sans FB" panose="020E0602020502020306" pitchFamily="34" charset="0"/>
              </a:rPr>
              <a:t>Ingles</a:t>
            </a:r>
          </a:p>
          <a:p>
            <a:pPr algn="ctr"/>
            <a:r>
              <a:rPr lang="es-MX" sz="1050" dirty="0">
                <a:solidFill>
                  <a:schemeClr val="accent4"/>
                </a:solidFill>
                <a:latin typeface="Berlin Sans FB" panose="020E0602020502020306" pitchFamily="34" charset="0"/>
              </a:rPr>
              <a:t>El pez arcoíris</a:t>
            </a:r>
            <a:endParaRPr lang="es-MX" sz="1200" dirty="0">
              <a:solidFill>
                <a:schemeClr val="accent4"/>
              </a:solidFill>
              <a:latin typeface="Berlin Sans FB" panose="020E0602020502020306" pitchFamily="34" charset="0"/>
            </a:endParaRPr>
          </a:p>
        </p:txBody>
      </p:sp>
      <p:sp>
        <p:nvSpPr>
          <p:cNvPr id="24" name="Rectángulo 23">
            <a:extLst>
              <a:ext uri="{FF2B5EF4-FFF2-40B4-BE49-F238E27FC236}">
                <a16:creationId xmlns:a16="http://schemas.microsoft.com/office/drawing/2014/main" id="{8F8D5635-25DD-4287-ACB9-443D5C1D0F12}"/>
              </a:ext>
            </a:extLst>
          </p:cNvPr>
          <p:cNvSpPr/>
          <p:nvPr/>
        </p:nvSpPr>
        <p:spPr>
          <a:xfrm>
            <a:off x="1424356" y="9030144"/>
            <a:ext cx="1921324" cy="815608"/>
          </a:xfrm>
          <a:prstGeom prst="rect">
            <a:avLst/>
          </a:prstGeom>
        </p:spPr>
        <p:txBody>
          <a:bodyPr wrap="square">
            <a:spAutoFit/>
          </a:bodyPr>
          <a:lstStyle/>
          <a:p>
            <a:pPr marL="171450" indent="-171450">
              <a:buFont typeface="Arial" panose="020B0604020202020204" pitchFamily="34" charset="0"/>
              <a:buChar char="•"/>
            </a:pPr>
            <a:r>
              <a:rPr lang="es-MX" sz="800" dirty="0">
                <a:latin typeface="Berlin Sans FB" panose="020E0602020502020306" pitchFamily="34" charset="0"/>
              </a:rPr>
              <a:t>Keep your distance </a:t>
            </a:r>
          </a:p>
          <a:p>
            <a:pPr marL="171450" indent="-171450">
              <a:buFont typeface="Arial" panose="020B0604020202020204" pitchFamily="34" charset="0"/>
              <a:buChar char="•"/>
            </a:pPr>
            <a:r>
              <a:rPr lang="es-MX" sz="800" dirty="0">
                <a:latin typeface="Berlin Sans FB" panose="020E0602020502020306" pitchFamily="34" charset="0"/>
              </a:rPr>
              <a:t>Eat healthy food</a:t>
            </a:r>
          </a:p>
          <a:p>
            <a:pPr marL="171450" indent="-171450">
              <a:buFont typeface="Arial" panose="020B0604020202020204" pitchFamily="34" charset="0"/>
              <a:buChar char="•"/>
            </a:pPr>
            <a:r>
              <a:rPr lang="es-MX" sz="800" dirty="0">
                <a:latin typeface="Berlin Sans FB" panose="020E0602020502020306" pitchFamily="34" charset="0"/>
              </a:rPr>
              <a:t>Wear a mask if you need to leave home</a:t>
            </a:r>
          </a:p>
          <a:p>
            <a:pPr marL="171450" indent="-171450">
              <a:buFont typeface="Arial" panose="020B0604020202020204" pitchFamily="34" charset="0"/>
              <a:buChar char="•"/>
            </a:pPr>
            <a:r>
              <a:rPr lang="es-MX" sz="800" dirty="0">
                <a:latin typeface="Berlin Sans FB" panose="020E0602020502020306" pitchFamily="34" charset="0"/>
              </a:rPr>
              <a:t>Wash your hands</a:t>
            </a:r>
          </a:p>
          <a:p>
            <a:pPr algn="ctr"/>
            <a:endParaRPr lang="es-MX" sz="700" dirty="0">
              <a:latin typeface="Berlin Sans FB" panose="020E0602020502020306" pitchFamily="34" charset="0"/>
            </a:endParaRPr>
          </a:p>
        </p:txBody>
      </p:sp>
      <p:sp>
        <p:nvSpPr>
          <p:cNvPr id="23" name="Rectángulo 22">
            <a:extLst>
              <a:ext uri="{FF2B5EF4-FFF2-40B4-BE49-F238E27FC236}">
                <a16:creationId xmlns:a16="http://schemas.microsoft.com/office/drawing/2014/main" id="{3B436DFD-54E6-4915-A2E1-B6E2BDEBB4B5}"/>
              </a:ext>
            </a:extLst>
          </p:cNvPr>
          <p:cNvSpPr/>
          <p:nvPr/>
        </p:nvSpPr>
        <p:spPr>
          <a:xfrm>
            <a:off x="3374708" y="9014630"/>
            <a:ext cx="810259" cy="1184940"/>
          </a:xfrm>
          <a:prstGeom prst="rect">
            <a:avLst/>
          </a:prstGeom>
        </p:spPr>
        <p:txBody>
          <a:bodyPr wrap="square">
            <a:spAutoFit/>
          </a:bodyPr>
          <a:lstStyle/>
          <a:p>
            <a:pPr marL="171450" indent="-171450">
              <a:buFont typeface="Arial" panose="020B0604020202020204" pitchFamily="34" charset="0"/>
              <a:buChar char="•"/>
            </a:pPr>
            <a:r>
              <a:rPr lang="es-MX" sz="800" dirty="0">
                <a:latin typeface="Berlin Sans FB" panose="020E0602020502020306" pitchFamily="34" charset="0"/>
              </a:rPr>
              <a:t>Sad </a:t>
            </a:r>
          </a:p>
          <a:p>
            <a:pPr marL="171450" indent="-171450">
              <a:buFont typeface="Arial" panose="020B0604020202020204" pitchFamily="34" charset="0"/>
              <a:buChar char="•"/>
            </a:pPr>
            <a:r>
              <a:rPr lang="es-MX" sz="800" dirty="0">
                <a:latin typeface="Berlin Sans FB" panose="020E0602020502020306" pitchFamily="34" charset="0"/>
              </a:rPr>
              <a:t>Surprised</a:t>
            </a:r>
          </a:p>
          <a:p>
            <a:pPr marL="171450" indent="-171450">
              <a:buFont typeface="Arial" panose="020B0604020202020204" pitchFamily="34" charset="0"/>
              <a:buChar char="•"/>
            </a:pPr>
            <a:r>
              <a:rPr lang="es-MX" sz="800" dirty="0">
                <a:latin typeface="Berlin Sans FB" panose="020E0602020502020306" pitchFamily="34" charset="0"/>
              </a:rPr>
              <a:t>Angry </a:t>
            </a:r>
          </a:p>
          <a:p>
            <a:pPr marL="171450" indent="-171450">
              <a:buFont typeface="Arial" panose="020B0604020202020204" pitchFamily="34" charset="0"/>
              <a:buChar char="•"/>
            </a:pPr>
            <a:r>
              <a:rPr lang="es-MX" sz="800" dirty="0">
                <a:latin typeface="Berlin Sans FB" panose="020E0602020502020306" pitchFamily="34" charset="0"/>
              </a:rPr>
              <a:t>Excited</a:t>
            </a:r>
          </a:p>
          <a:p>
            <a:pPr marL="171450" indent="-171450">
              <a:buFont typeface="Arial" panose="020B0604020202020204" pitchFamily="34" charset="0"/>
              <a:buChar char="•"/>
            </a:pPr>
            <a:r>
              <a:rPr lang="es-MX" sz="800" dirty="0">
                <a:latin typeface="Berlin Sans FB" panose="020E0602020502020306" pitchFamily="34" charset="0"/>
              </a:rPr>
              <a:t>Happy</a:t>
            </a:r>
          </a:p>
          <a:p>
            <a:pPr marL="171450" indent="-171450">
              <a:buFont typeface="Arial" panose="020B0604020202020204" pitchFamily="34" charset="0"/>
              <a:buChar char="•"/>
            </a:pPr>
            <a:r>
              <a:rPr lang="es-MX" sz="800" dirty="0">
                <a:latin typeface="Berlin Sans FB" panose="020E0602020502020306" pitchFamily="34" charset="0"/>
              </a:rPr>
              <a:t>Amazed</a:t>
            </a:r>
          </a:p>
          <a:p>
            <a:pPr marL="171450" indent="-171450">
              <a:buFont typeface="Arial" panose="020B0604020202020204" pitchFamily="34" charset="0"/>
              <a:buChar char="•"/>
            </a:pPr>
            <a:r>
              <a:rPr lang="es-MX" sz="800" dirty="0">
                <a:latin typeface="Berlin Sans FB" panose="020E0602020502020306" pitchFamily="34" charset="0"/>
              </a:rPr>
              <a:t> </a:t>
            </a:r>
          </a:p>
          <a:p>
            <a:pPr marL="171450" indent="-171450">
              <a:buFont typeface="Arial" panose="020B0604020202020204" pitchFamily="34" charset="0"/>
              <a:buChar char="•"/>
            </a:pPr>
            <a:endParaRPr lang="es-MX" sz="800" dirty="0">
              <a:latin typeface="Berlin Sans FB" panose="020E0602020502020306" pitchFamily="34" charset="0"/>
            </a:endParaRPr>
          </a:p>
          <a:p>
            <a:pPr algn="ctr"/>
            <a:endParaRPr lang="es-MX" sz="700" dirty="0">
              <a:latin typeface="Berlin Sans FB" panose="020E0602020502020306" pitchFamily="34" charset="0"/>
            </a:endParaRPr>
          </a:p>
        </p:txBody>
      </p:sp>
      <p:sp>
        <p:nvSpPr>
          <p:cNvPr id="25" name="Rectángulo 24">
            <a:extLst>
              <a:ext uri="{FF2B5EF4-FFF2-40B4-BE49-F238E27FC236}">
                <a16:creationId xmlns:a16="http://schemas.microsoft.com/office/drawing/2014/main" id="{630FF109-DABC-45CE-8F66-389B6784A14B}"/>
              </a:ext>
            </a:extLst>
          </p:cNvPr>
          <p:cNvSpPr/>
          <p:nvPr/>
        </p:nvSpPr>
        <p:spPr>
          <a:xfrm>
            <a:off x="4727488" y="9036033"/>
            <a:ext cx="1691522" cy="938719"/>
          </a:xfrm>
          <a:prstGeom prst="rect">
            <a:avLst/>
          </a:prstGeom>
        </p:spPr>
        <p:txBody>
          <a:bodyPr wrap="square">
            <a:spAutoFit/>
          </a:bodyPr>
          <a:lstStyle/>
          <a:p>
            <a:pPr marL="171450" indent="-171450">
              <a:buFont typeface="Arial" panose="020B0604020202020204" pitchFamily="34" charset="0"/>
              <a:buChar char="•"/>
            </a:pPr>
            <a:r>
              <a:rPr lang="es-MX" sz="800" dirty="0">
                <a:latin typeface="Berlin Sans FB" panose="020E0602020502020306" pitchFamily="34" charset="0"/>
              </a:rPr>
              <a:t>The</a:t>
            </a:r>
            <a:r>
              <a:rPr lang="es-MX" sz="800">
                <a:latin typeface="Berlin Sans FB" panose="020E0602020502020306" pitchFamily="34" charset="0"/>
              </a:rPr>
              <a:t> star fish </a:t>
            </a:r>
          </a:p>
          <a:p>
            <a:pPr marL="171450" indent="-171450">
              <a:buFont typeface="Arial" panose="020B0604020202020204" pitchFamily="34" charset="0"/>
              <a:buChar char="•"/>
            </a:pPr>
            <a:r>
              <a:rPr lang="es-MX" sz="800" dirty="0">
                <a:latin typeface="Berlin Sans FB" panose="020E0602020502020306" pitchFamily="34" charset="0"/>
              </a:rPr>
              <a:t>The  rainbow fish</a:t>
            </a:r>
          </a:p>
          <a:p>
            <a:pPr marL="171450" indent="-171450">
              <a:buFont typeface="Arial" panose="020B0604020202020204" pitchFamily="34" charset="0"/>
              <a:buChar char="•"/>
            </a:pPr>
            <a:r>
              <a:rPr lang="es-MX" sz="800" dirty="0">
                <a:latin typeface="Berlin Sans FB" panose="020E0602020502020306" pitchFamily="34" charset="0"/>
              </a:rPr>
              <a:t>The octopus </a:t>
            </a:r>
          </a:p>
          <a:p>
            <a:pPr marL="171450" indent="-171450">
              <a:buFont typeface="Arial" panose="020B0604020202020204" pitchFamily="34" charset="0"/>
              <a:buChar char="•"/>
            </a:pPr>
            <a:r>
              <a:rPr lang="es-MX" sz="800" dirty="0">
                <a:latin typeface="Berlin Sans FB" panose="020E0602020502020306" pitchFamily="34" charset="0"/>
              </a:rPr>
              <a:t>Other fish</a:t>
            </a:r>
          </a:p>
          <a:p>
            <a:endParaRPr lang="es-MX" sz="800" dirty="0">
              <a:latin typeface="Berlin Sans FB" panose="020E0602020502020306" pitchFamily="34" charset="0"/>
            </a:endParaRPr>
          </a:p>
          <a:p>
            <a:pPr marL="171450" indent="-171450">
              <a:buFont typeface="Arial" panose="020B0604020202020204" pitchFamily="34" charset="0"/>
              <a:buChar char="•"/>
            </a:pPr>
            <a:endParaRPr lang="es-MX" sz="800" dirty="0">
              <a:latin typeface="Berlin Sans FB" panose="020E0602020502020306" pitchFamily="34" charset="0"/>
            </a:endParaRPr>
          </a:p>
          <a:p>
            <a:pPr algn="ctr"/>
            <a:endParaRPr lang="es-MX" sz="700" dirty="0">
              <a:latin typeface="Berlin Sans FB" panose="020E0602020502020306" pitchFamily="34" charset="0"/>
            </a:endParaRPr>
          </a:p>
        </p:txBody>
      </p:sp>
      <p:sp>
        <p:nvSpPr>
          <p:cNvPr id="26" name="Rectángulo 25">
            <a:extLst>
              <a:ext uri="{FF2B5EF4-FFF2-40B4-BE49-F238E27FC236}">
                <a16:creationId xmlns:a16="http://schemas.microsoft.com/office/drawing/2014/main" id="{2DC4B6B0-9521-4E0B-8E8C-7F95ED5F2645}"/>
              </a:ext>
            </a:extLst>
          </p:cNvPr>
          <p:cNvSpPr/>
          <p:nvPr/>
        </p:nvSpPr>
        <p:spPr>
          <a:xfrm>
            <a:off x="6182533" y="9036033"/>
            <a:ext cx="918584" cy="692497"/>
          </a:xfrm>
          <a:prstGeom prst="rect">
            <a:avLst/>
          </a:prstGeom>
        </p:spPr>
        <p:txBody>
          <a:bodyPr wrap="square">
            <a:spAutoFit/>
          </a:bodyPr>
          <a:lstStyle/>
          <a:p>
            <a:pPr marL="171450" indent="-171450">
              <a:buFont typeface="Arial" panose="020B0604020202020204" pitchFamily="34" charset="0"/>
              <a:buChar char="•"/>
            </a:pPr>
            <a:r>
              <a:rPr lang="es-MX" sz="800" dirty="0">
                <a:latin typeface="Berlin Sans FB" panose="020E0602020502020306" pitchFamily="34" charset="0"/>
              </a:rPr>
              <a:t>Números</a:t>
            </a:r>
          </a:p>
          <a:p>
            <a:pPr marL="171450" indent="-171450">
              <a:buFont typeface="Arial" panose="020B0604020202020204" pitchFamily="34" charset="0"/>
              <a:buChar char="•"/>
            </a:pPr>
            <a:r>
              <a:rPr lang="es-MX" sz="800" dirty="0">
                <a:latin typeface="Berlin Sans FB" panose="020E0602020502020306" pitchFamily="34" charset="0"/>
              </a:rPr>
              <a:t> </a:t>
            </a:r>
          </a:p>
          <a:p>
            <a:endParaRPr lang="es-MX" sz="800" dirty="0">
              <a:latin typeface="Berlin Sans FB" panose="020E0602020502020306" pitchFamily="34" charset="0"/>
            </a:endParaRPr>
          </a:p>
          <a:p>
            <a:pPr marL="171450" indent="-171450">
              <a:buFont typeface="Arial" panose="020B0604020202020204" pitchFamily="34" charset="0"/>
              <a:buChar char="•"/>
            </a:pPr>
            <a:endParaRPr lang="es-MX" sz="800" dirty="0">
              <a:latin typeface="Berlin Sans FB" panose="020E0602020502020306" pitchFamily="34" charset="0"/>
            </a:endParaRPr>
          </a:p>
          <a:p>
            <a:pPr algn="ctr"/>
            <a:endParaRPr lang="es-MX" sz="700" dirty="0">
              <a:latin typeface="Berlin Sans FB" panose="020E0602020502020306" pitchFamily="34" charset="0"/>
            </a:endParaRPr>
          </a:p>
        </p:txBody>
      </p:sp>
    </p:spTree>
    <p:extLst>
      <p:ext uri="{BB962C8B-B14F-4D97-AF65-F5344CB8AC3E}">
        <p14:creationId xmlns:p14="http://schemas.microsoft.com/office/powerpoint/2010/main" val="335566290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487</Words>
  <Application>Microsoft Office PowerPoint</Application>
  <PresentationFormat>Personalizado</PresentationFormat>
  <Paragraphs>44</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Berlin Sans FB</vt:lpstr>
      <vt:lpstr>Calibri</vt:lpstr>
      <vt:lpstr>Calibri Light</vt:lpstr>
      <vt:lpstr>Ink Free</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6</cp:revision>
  <dcterms:created xsi:type="dcterms:W3CDTF">2021-05-08T03:32:32Z</dcterms:created>
  <dcterms:modified xsi:type="dcterms:W3CDTF">2021-05-08T04:18:53Z</dcterms:modified>
</cp:coreProperties>
</file>