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 alt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F59D3B-3B21-4776-9C61-F38861960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2FA029-AC6D-41C2-8443-578AB45FE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alt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7EF767-999F-45FE-A06E-D7F31CE7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18B15-75CA-49DB-B7F4-18453007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5F3CC-C407-4297-89C8-B4F8BB287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2324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591D6-CFB5-4380-BAEA-A5C126331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03E716-3E42-44E8-B7C4-6A8E2F9A7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EBC965-FA6D-454E-B2A6-0AFCFC6DD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C8226-BB64-47F3-824E-1CDD514B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F50DB5-DCAF-482D-A032-081B5B067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4815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EB92DB5-D44B-4578-8EF9-E74F6D0F1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C9C9FC-ECEE-43D2-8EBD-C4C2E5A4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4DAC63-3CEC-40A4-9A6F-965A30B6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72B483-241B-40E8-8A77-5517CC6A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E87B6-BE74-4A27-94AF-40C09971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2956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C6F63-8040-4843-AC21-B76D7638F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DACBDD-812F-4F0C-84E8-28F6DDFFA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66297-CC57-4CF4-9C17-C4FA41AC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9A263F-5886-4220-ABA6-B3D7EA8D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A0F99-D4BF-4DEE-BB7F-C12DC7AB7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2717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2FDA8-3CEB-4F94-A1A8-5ABFA5EB9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54FFBE-E2D0-4099-B416-9FDAE4E53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alt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36B8E0-64FF-4A52-AA00-76C3C98E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C383C7-4D57-4D31-80F4-76C339FB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C2424-AAA4-430D-B065-CFCB771E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9500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67CEB-F289-4713-805F-5448AF74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660E0E-4671-4506-8EB0-FAAA73B50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A196A6-850A-4746-9105-CB714A711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0FAE4A-EF03-4BB8-BB2B-A19D63A8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A35352-9FB8-4B30-9C33-C12EEC61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7FC598-908A-402B-982F-7F921192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7210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79CDE1-CC14-42A3-BD43-D0C9EF88B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0879C5-C154-4A61-BCA5-3807A307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alt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67D2ED-FE57-4ACB-B3DB-928A61C3E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EAC7B7-FD0A-4784-ABDA-238FC39F1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alt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1996C6-06D6-4BFE-9552-DD10824A1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D978EE-DD66-40FF-9F62-9BA53FE4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3007A3-8ACF-4533-8F2D-2D41A5D7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548BE5-4DB8-4C6C-8A02-44DE72120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5648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305C7-370A-4EA1-B156-EE6EB562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074C41-B543-4402-8878-DD9E4D2A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1DBFAC-7F87-49FC-AE70-6302A83C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DD51F3A-4830-4B0E-9989-8FD29F86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8233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E6F642-FCA1-4428-8414-7700C986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F93F24-BA74-49A2-B9DC-548471AC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2AA9BA-4266-4F98-82FE-334DB709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6881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66F0C-03FE-449F-B70D-9615A6117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48B644-743A-48CB-AF85-C63A702B6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287FBB-825F-4876-BB13-B4007D46A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alt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8F10F2-8362-42BA-83BF-009669BD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63473E-E2DF-4C32-B1F2-580F59C1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66A2D6-26F5-434A-875B-0770BF23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5097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A11CF-CE78-4F2C-9EFD-CF690C8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E58794-6471-47C9-B523-822264909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alt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9B8ED5-EE8B-44FF-91C0-7A352EA35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alt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647205-9985-4EBB-BB1C-FB11F1266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A915FF-202F-4775-8CA1-A5D736DB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s-ES" alt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2C8375-D124-4C07-BC40-A6154C75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1094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75BE84-B7E7-49B4-BBD1-31FE0B16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331CD1-707E-4B20-8C4E-9D836F43D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s-ES" altLang="es-ES"/>
              <a:t>Haga clic para modificar los estilos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101425-4EC8-481B-9584-51B942FF6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B76A-8A4E-4F3E-88FF-A442D3CA4005}" type="datetimeFigureOut">
              <a:rPr lang="es-ES" altLang="es-ES" smtClean="0"/>
              <a:t>04/05/2021</a:t>
            </a:fld>
            <a:endParaRPr lang="es-ES" alt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1F756-7E5A-45B9-8C2E-570C0F885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E4AF28-2326-4D04-B0BC-447FDAEF4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0430-15A1-4D60-8877-AEB142E5DC57}" type="slidenum">
              <a:rPr lang="es-ES" altLang="es-ES" smtClean="0"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9984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 alt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6.png" /><Relationship Id="rId4" Type="http://schemas.openxmlformats.org/officeDocument/2006/relationships/image" Target="../media/image5.gif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9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1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3.jpeg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 /><Relationship Id="rId3" Type="http://schemas.openxmlformats.org/officeDocument/2006/relationships/image" Target="../media/image14.jpeg" /><Relationship Id="rId7" Type="http://schemas.openxmlformats.org/officeDocument/2006/relationships/image" Target="../media/image1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17.jpeg" /><Relationship Id="rId5" Type="http://schemas.openxmlformats.org/officeDocument/2006/relationships/image" Target="../media/image16.jpeg" /><Relationship Id="rId4" Type="http://schemas.openxmlformats.org/officeDocument/2006/relationships/image" Target="../media/image15.jpeg" /><Relationship Id="rId9" Type="http://schemas.openxmlformats.org/officeDocument/2006/relationships/image" Target="../media/image20.jpe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06332F4-BDD4-43BC-B401-454EDDA34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6E47BC2E-396B-4996-B325-07ABF8BA9C43}"/>
              </a:ext>
            </a:extLst>
          </p:cNvPr>
          <p:cNvSpPr txBox="1">
            <a:spLocks noChangeArrowheads="1"/>
          </p:cNvSpPr>
          <p:nvPr/>
        </p:nvSpPr>
        <p:spPr>
          <a:xfrm>
            <a:off x="749495" y="4433913"/>
            <a:ext cx="4181475" cy="136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Jos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Luis Perales Torres 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la alumna:</a:t>
            </a: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nica Guadalupe Bustamante Guti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rrez #4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Sandra Luz Flores Rodríguez #9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Alison Lily Hernández Vega #14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semestre, secci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D.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A790628E-CF11-4E2A-BE49-D7CF1CA90584}"/>
              </a:ext>
            </a:extLst>
          </p:cNvPr>
          <p:cNvSpPr txBox="1">
            <a:spLocks noChangeArrowheads="1"/>
          </p:cNvSpPr>
          <p:nvPr/>
        </p:nvSpPr>
        <p:spPr>
          <a:xfrm>
            <a:off x="3880118" y="2001791"/>
            <a:ext cx="2924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D7F58CC-3BAD-4968-A133-37EC9BCF7E07}"/>
              </a:ext>
            </a:extLst>
          </p:cNvPr>
          <p:cNvSpPr txBox="1">
            <a:spLocks noChangeArrowheads="1"/>
          </p:cNvSpPr>
          <p:nvPr/>
        </p:nvSpPr>
        <p:spPr>
          <a:xfrm>
            <a:off x="2462173" y="6135496"/>
            <a:ext cx="63246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                                                                                               Abril 2021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7417F62-0B1F-4FBE-95E5-841624823949}"/>
              </a:ext>
            </a:extLst>
          </p:cNvPr>
          <p:cNvSpPr txBox="1">
            <a:spLocks noChangeArrowheads="1"/>
          </p:cNvSpPr>
          <p:nvPr/>
        </p:nvSpPr>
        <p:spPr>
          <a:xfrm>
            <a:off x="1341633" y="3240069"/>
            <a:ext cx="299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b="1" dirty="0">
                <a:latin typeface="Arial" panose="020B0604020202020204" pitchFamily="34" charset="0"/>
              </a:rPr>
              <a:t>Giros y noción del ángulo.</a:t>
            </a: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4C5D7FC-A03B-4385-9120-E78CDCAE722E}"/>
              </a:ext>
            </a:extLst>
          </p:cNvPr>
          <p:cNvSpPr txBox="1">
            <a:spLocks noChangeArrowheads="1"/>
          </p:cNvSpPr>
          <p:nvPr/>
        </p:nvSpPr>
        <p:spPr>
          <a:xfrm>
            <a:off x="3472818" y="1593632"/>
            <a:ext cx="4057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kumimoji="0" lang="es-ES" altLang="es-E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EFB8DE-4C1F-40F9-8018-0D97A046F201}"/>
              </a:ext>
            </a:extLst>
          </p:cNvPr>
          <p:cNvSpPr>
            <a:spLocks noChangeArrowheads="1"/>
          </p:cNvSpPr>
          <p:nvPr/>
        </p:nvSpPr>
        <p:spPr>
          <a:xfrm>
            <a:off x="3061252" y="-20796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altLang="es-E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922EC5B0-0D28-4B0D-A0A3-5DAEE7B33D2C}"/>
              </a:ext>
            </a:extLst>
          </p:cNvPr>
          <p:cNvSpPr>
            <a:spLocks noChangeArrowheads="1"/>
          </p:cNvSpPr>
          <p:nvPr/>
        </p:nvSpPr>
        <p:spPr>
          <a:xfrm>
            <a:off x="3061252" y="2492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Cuadro de texto 2">
            <a:extLst>
              <a:ext uri="{FF2B5EF4-FFF2-40B4-BE49-F238E27FC236}">
                <a16:creationId xmlns:a16="http://schemas.microsoft.com/office/drawing/2014/main" id="{92E50FE6-F35A-44C6-87A0-85EA87BED892}"/>
              </a:ext>
            </a:extLst>
          </p:cNvPr>
          <p:cNvSpPr txBox="1">
            <a:spLocks noChangeArrowheads="1"/>
          </p:cNvSpPr>
          <p:nvPr/>
        </p:nvSpPr>
        <p:spPr>
          <a:xfrm>
            <a:off x="3154661" y="326037"/>
            <a:ext cx="4448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numCol="1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altLang="es-ES" sz="140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EDUACIÓN PREESCOLAR DEL ESTADO DE COAHUILA</a:t>
            </a:r>
            <a:endParaRPr lang="es-ES" altLang="es-E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 de texto 2">
            <a:extLst>
              <a:ext uri="{FF2B5EF4-FFF2-40B4-BE49-F238E27FC236}">
                <a16:creationId xmlns:a16="http://schemas.microsoft.com/office/drawing/2014/main" id="{1509B77E-8C0B-4E12-8D23-0634E6F0A0CC}"/>
              </a:ext>
            </a:extLst>
          </p:cNvPr>
          <p:cNvSpPr txBox="1">
            <a:spLocks noChangeArrowheads="1"/>
          </p:cNvSpPr>
          <p:nvPr/>
        </p:nvSpPr>
        <p:spPr>
          <a:xfrm>
            <a:off x="4184918" y="917606"/>
            <a:ext cx="2619375" cy="26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numCol="1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altLang="es-E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altLang="es-E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Imagen 21" descr="Imagen que contiene señal  Descripción generada automáticamente">
            <a:extLst>
              <a:ext uri="{FF2B5EF4-FFF2-40B4-BE49-F238E27FC236}">
                <a16:creationId xmlns:a16="http://schemas.microsoft.com/office/drawing/2014/main" id="{F75F629F-9EB0-4E1B-BD3C-556DA6A0AF9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850" y="329594"/>
            <a:ext cx="1057275" cy="78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44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A3A4996-9F7D-4AB9-8F79-4019A8615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B260ECA-D8A1-4EA5-8360-4DB33CFBE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75869"/>
              </p:ext>
            </p:extLst>
          </p:nvPr>
        </p:nvGraphicFramePr>
        <p:xfrm>
          <a:off x="417443" y="94869"/>
          <a:ext cx="11357113" cy="6668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535">
                  <a:extLst>
                    <a:ext uri="{9D8B030D-6E8A-4147-A177-3AD203B41FA5}">
                      <a16:colId xmlns:a16="http://schemas.microsoft.com/office/drawing/2014/main" val="310171210"/>
                    </a:ext>
                  </a:extLst>
                </a:gridCol>
                <a:gridCol w="3046661">
                  <a:extLst>
                    <a:ext uri="{9D8B030D-6E8A-4147-A177-3AD203B41FA5}">
                      <a16:colId xmlns:a16="http://schemas.microsoft.com/office/drawing/2014/main" val="2246244016"/>
                    </a:ext>
                  </a:extLst>
                </a:gridCol>
                <a:gridCol w="2934412">
                  <a:extLst>
                    <a:ext uri="{9D8B030D-6E8A-4147-A177-3AD203B41FA5}">
                      <a16:colId xmlns:a16="http://schemas.microsoft.com/office/drawing/2014/main" val="3411174209"/>
                    </a:ext>
                  </a:extLst>
                </a:gridCol>
                <a:gridCol w="2933615">
                  <a:extLst>
                    <a:ext uri="{9D8B030D-6E8A-4147-A177-3AD203B41FA5}">
                      <a16:colId xmlns:a16="http://schemas.microsoft.com/office/drawing/2014/main" val="2324876060"/>
                    </a:ext>
                  </a:extLst>
                </a:gridCol>
                <a:gridCol w="511890">
                  <a:extLst>
                    <a:ext uri="{9D8B030D-6E8A-4147-A177-3AD203B41FA5}">
                      <a16:colId xmlns:a16="http://schemas.microsoft.com/office/drawing/2014/main" val="3260453063"/>
                    </a:ext>
                  </a:extLst>
                </a:gridCol>
              </a:tblGrid>
              <a:tr h="173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b="1" dirty="0">
                          <a:effectLst/>
                        </a:rPr>
                        <a:t>CRITERIOS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b="1" dirty="0">
                          <a:effectLst/>
                        </a:rPr>
                        <a:t>PUNTUACIÓN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b"/>
                </a:tc>
                <a:tc h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807134021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10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5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2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CALIF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2214436131"/>
                  </a:ext>
                </a:extLst>
              </a:tr>
              <a:tr h="473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CANTIDAD MÁXIMA DE DIAPOSITIVAS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Elaboraron la cantidad especificada de diapositivas para el desarrollo de su tema (máximo 10, mínimo 8)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Emplearon más de 10 diapositivas pero no excedieron de 15 en el desarrollo de su tema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Excedieron la cantidad máxima de diapositivas y/o la mínima especificada 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869396687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2010590327"/>
                  </a:ext>
                </a:extLst>
              </a:tr>
              <a:tr h="956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USO DE IMÁGENES EN EL DISEÑO DE LA PRESENTACIÓN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Emplearon algún programa para diseño de presentaciones utilizando imágenes alusivas al tema, así como efectos y sonidos, mostrando orden y claridad en las ideas plasmadas, sin saturar la presentación de texto.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Emplearon algún programa de diseño de presentaciones pero la organización de las ideas  no es del todo  clara y  está parcialmente  organizada. Utilizaron efectos y sonidos, sin embargo prevalece el texto.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La presentación no muestra claridad en las ideas plasmadas, muestra desorganización en su diseño,  muestra saturación de texto. No empleó efectos ni sonidos.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751599712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571895701"/>
                  </a:ext>
                </a:extLst>
              </a:tr>
              <a:tr h="473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ERRORES ORTOGRÁFICOS /REDACCIÓN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El contenido de la presentación no muestra ninguna falta ortográfica ni de redacción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La presentación mostro al menos 2 faltas de ortografía y 2 de redacción 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La presentación mostró más de 2 faltas ortográficas y más de 2 de redacción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945725243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750471239"/>
                  </a:ext>
                </a:extLst>
              </a:tr>
              <a:tr h="956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PARTICIPACIÓN ACTIVA DE LOS INTEGRANTES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Todos los integrantes intervinieron equitativamente en la exposición, no se detectó diferencia notoria en el manejo del tema por parte de los integrantes. 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Solamente  3 de 5 integrantes mostraron conocimiento del tema, el resto de los integrantes no intervino equitativamente.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Se detectó en forma muy notoria la falta de participación activa (equitativa) por parte de todos los integrantes, solamente 2 mostraron preparación en el tema. El resto intervino poco.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840103254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2726262801"/>
                  </a:ext>
                </a:extLst>
              </a:tr>
              <a:tr h="956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SESIÓN DE PREGUNTAS Y RESPUESTAS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Todos los integrantes del equipo respondieron a cada una de las preguntas hechas por los alumnos y/o maestro sobre el tema en forma correcta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Solamente 4 de 5 integrantes respondieron  correctamente en la sesión de preguntas y respuestas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Solamente 2 integrantes del equipo respondieron adecuadamente en la sesión de preguntas, el resto de los integrantes no mostraron preparación del tema ni respondieron adecuadamente en la sesión.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786310623"/>
                  </a:ext>
                </a:extLst>
              </a:tr>
              <a:tr h="151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3112481320"/>
                  </a:ext>
                </a:extLst>
              </a:tr>
              <a:tr h="956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FUENTES BIBLIOGRÁFICAS UTIIZADAS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Incluyeron en la presentación 3 o más fuentes de consulta DIFERENTES (libro, internet, revista, video u otro) para el desarrollo de su tema, haciendo la referencia bibliográfica.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>
                          <a:effectLst/>
                        </a:rPr>
                        <a:t>Incluyeron en la presentación solamente 2 fuentes de consulta DIFERENTES para el desarrollo del tema, haciendo la referencia bibliográfica correspondiente.  </a:t>
                      </a:r>
                      <a:endParaRPr lang="es-ES" alt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200" b="1" dirty="0">
                          <a:effectLst/>
                        </a:rPr>
                        <a:t>Incluyeron solamente 1 fuente de consulta o 2 fuentes iguales (solo libros, solo páginas de internet u otro) para el desarrollo del tema, no realizaron la referencia bibliográfica correspondiente.</a:t>
                      </a:r>
                      <a:endParaRPr lang="es-ES" alt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316" marR="283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altLang="es-E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316" marR="28316" marT="0" marB="0" anchor="b"/>
                </a:tc>
                <a:extLst>
                  <a:ext uri="{0D108BD9-81ED-4DB2-BD59-A6C34878D82A}">
                    <a16:rowId xmlns:a16="http://schemas.microsoft.com/office/drawing/2014/main" val="106894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21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6160EF4-EC64-485B-B481-A91B6BA77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A97D08E-E736-4C79-BF7F-034C6E1980B7}"/>
              </a:ext>
            </a:extLst>
          </p:cNvPr>
          <p:cNvSpPr txBox="1"/>
          <p:nvPr/>
        </p:nvSpPr>
        <p:spPr>
          <a:xfrm>
            <a:off x="2619730" y="234091"/>
            <a:ext cx="2309671" cy="461665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sz="2400" b="1" dirty="0"/>
              <a:t>¿Qué es un giro?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08558FB-2D19-4ED6-B812-3932ED752D9C}"/>
              </a:ext>
            </a:extLst>
          </p:cNvPr>
          <p:cNvSpPr txBox="1"/>
          <p:nvPr/>
        </p:nvSpPr>
        <p:spPr>
          <a:xfrm>
            <a:off x="113852" y="794308"/>
            <a:ext cx="9631098" cy="2308324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b="1" dirty="0"/>
              <a:t>Es un movimiento que se realiza alrededor de un punto el cual esta fijo, los cuales se pueden hacer </a:t>
            </a:r>
          </a:p>
          <a:p>
            <a:r>
              <a:rPr lang="es-ES" altLang="es-ES" b="1" dirty="0"/>
              <a:t>a la derecha o izquierda.</a:t>
            </a:r>
            <a:br>
              <a:rPr lang="es-ES" altLang="es-ES" b="1" dirty="0"/>
            </a:br>
            <a:r>
              <a:rPr lang="es-ES" altLang="es-ES" b="1" dirty="0"/>
              <a:t>Lo principales grupos 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b="1" dirty="0"/>
              <a:t>Un cuarto de vuelta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b="1" dirty="0"/>
              <a:t>Media vuelta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b="1" dirty="0"/>
              <a:t>Tres cuartos de vuelta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b="1" dirty="0"/>
              <a:t>Vuelta entera</a:t>
            </a:r>
          </a:p>
          <a:p>
            <a:endParaRPr lang="es-ES" altLang="es-E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91FADBFD-EF14-426C-BD51-3FA596493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95316" y="1195000"/>
            <a:ext cx="2333198" cy="174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2FE6A18-771D-4622-981B-62B0D5EE4FB1}"/>
              </a:ext>
            </a:extLst>
          </p:cNvPr>
          <p:cNvSpPr txBox="1"/>
          <p:nvPr/>
        </p:nvSpPr>
        <p:spPr>
          <a:xfrm>
            <a:off x="2173882" y="3059841"/>
            <a:ext cx="2686954" cy="461665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sz="2400" b="1" dirty="0"/>
              <a:t>¿Qué es un ángulo?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2463B1C-ED4C-4CAE-8882-24F4C50364A7}"/>
              </a:ext>
            </a:extLst>
          </p:cNvPr>
          <p:cNvSpPr txBox="1"/>
          <p:nvPr/>
        </p:nvSpPr>
        <p:spPr>
          <a:xfrm>
            <a:off x="214240" y="3503324"/>
            <a:ext cx="8600111" cy="1200329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b="1" dirty="0"/>
              <a:t>Un ángulo es una abertura que esta conformada por dos semirrectas, también llamados </a:t>
            </a:r>
          </a:p>
          <a:p>
            <a:r>
              <a:rPr lang="es-ES" altLang="es-ES" b="1" dirty="0"/>
              <a:t>lados, los cuales parten de un origen común.</a:t>
            </a:r>
          </a:p>
          <a:p>
            <a:r>
              <a:rPr lang="es-ES" altLang="es-ES" b="1" dirty="0"/>
              <a:t>Los elementos de un ángulo son:</a:t>
            </a:r>
          </a:p>
          <a:p>
            <a:endParaRPr lang="es-ES" altLang="es-ES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1369B462-B062-4489-B7B8-E6169FA07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74961" y="4534499"/>
            <a:ext cx="2390775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37842AF-491E-4C0D-A8FF-8659BC803D86}"/>
              </a:ext>
            </a:extLst>
          </p:cNvPr>
          <p:cNvSpPr txBox="1"/>
          <p:nvPr/>
        </p:nvSpPr>
        <p:spPr>
          <a:xfrm>
            <a:off x="5107721" y="3980333"/>
            <a:ext cx="3570465" cy="1200329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b="1" dirty="0">
                <a:effectLst/>
              </a:rPr>
              <a:t>Los ángulos se pueden clasificar en:</a:t>
            </a:r>
            <a:br>
              <a:rPr lang="es-ES" altLang="es-ES" b="1" dirty="0">
                <a:effectLst/>
              </a:rPr>
            </a:br>
            <a:endParaRPr lang="es-ES" altLang="es-ES" b="1" dirty="0">
              <a:effectLst/>
            </a:endParaRPr>
          </a:p>
          <a:p>
            <a:br>
              <a:rPr lang="es-ES" altLang="es-ES" dirty="0">
                <a:effectLst/>
              </a:rPr>
            </a:br>
            <a:endParaRPr lang="es-ES" altLang="es-ES" dirty="0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293EAE77-CCE8-4ECD-8E3C-4E66A3C17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97478" y="4420394"/>
            <a:ext cx="379095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5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BB536B5-3EE8-475A-879D-B8D5596D2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 descr="Diversas fichas para imprimir sobre ángulos, triángulos, cuadril… |  Actividades de geometría, Figuras geometricas para preescolar, Ejercicios  de figuras geometricas">
            <a:extLst>
              <a:ext uri="{FF2B5EF4-FFF2-40B4-BE49-F238E27FC236}">
                <a16:creationId xmlns:a16="http://schemas.microsoft.com/office/drawing/2014/main" id="{6B39DFD3-8E99-495E-A715-1B36D803288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71"/>
          <a:stretch/>
        </p:blipFill>
        <p:spPr>
          <a:xfrm>
            <a:off x="203137" y="3041835"/>
            <a:ext cx="5018219" cy="3404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9CE6C4A-CC21-46C1-B93C-83C91744BA13}"/>
              </a:ext>
            </a:extLst>
          </p:cNvPr>
          <p:cNvSpPr txBox="1"/>
          <p:nvPr/>
        </p:nvSpPr>
        <p:spPr>
          <a:xfrm>
            <a:off x="203137" y="2283377"/>
            <a:ext cx="4230645" cy="923330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MX" altLang="es-MX" b="1" dirty="0"/>
              <a:t>BUSCA Y COLOREA LAS FIGURAS </a:t>
            </a:r>
          </a:p>
          <a:p>
            <a:r>
              <a:rPr lang="es-MX" altLang="es-MX" b="1" dirty="0"/>
              <a:t>CON FORMA DE CIRCULO DE COLOR ROJO </a:t>
            </a:r>
            <a:endParaRPr lang="es-ES" altLang="es-ES" dirty="0"/>
          </a:p>
          <a:p>
            <a:endParaRPr lang="es-ES" alt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3DE57BA-7136-482D-8AEC-28F3E0DF60F3}"/>
              </a:ext>
            </a:extLst>
          </p:cNvPr>
          <p:cNvSpPr txBox="1"/>
          <p:nvPr/>
        </p:nvSpPr>
        <p:spPr>
          <a:xfrm>
            <a:off x="203137" y="296792"/>
            <a:ext cx="2944460" cy="461665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sz="2400" b="1" dirty="0">
                <a:solidFill>
                  <a:schemeClr val="bg1"/>
                </a:solidFill>
              </a:rPr>
              <a:t>Actividades del tema:</a:t>
            </a:r>
          </a:p>
        </p:txBody>
      </p:sp>
      <p:pic>
        <p:nvPicPr>
          <p:cNvPr id="6" name="Imagen 5" descr="52 ideas de Izquierda derecha preescolar | preescolar, actividades,  ejercicios de lateralidad">
            <a:extLst>
              <a:ext uri="{FF2B5EF4-FFF2-40B4-BE49-F238E27FC236}">
                <a16:creationId xmlns:a16="http://schemas.microsoft.com/office/drawing/2014/main" id="{D458D882-BEB7-48F2-9FEC-5EA56B4A856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10" b="10966"/>
          <a:stretch/>
        </p:blipFill>
        <p:spPr>
          <a:xfrm>
            <a:off x="6452207" y="2093844"/>
            <a:ext cx="4508942" cy="3404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D182D03-AB63-40A4-B7E7-B3CFC2B845B8}"/>
              </a:ext>
            </a:extLst>
          </p:cNvPr>
          <p:cNvSpPr txBox="1"/>
          <p:nvPr/>
        </p:nvSpPr>
        <p:spPr>
          <a:xfrm>
            <a:off x="6188969" y="1360047"/>
            <a:ext cx="5035417" cy="923330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MX" altLang="es-MX" b="1" dirty="0"/>
              <a:t>PINTA CON COLOR AZUL LOS GLOBOS QUE TIENEN </a:t>
            </a:r>
          </a:p>
          <a:p>
            <a:r>
              <a:rPr lang="es-MX" altLang="es-MX" b="1" dirty="0"/>
              <a:t>LOS NIÑOS EN LA MANO DERECHA.</a:t>
            </a:r>
            <a:endParaRPr lang="es-ES" altLang="es-ES" b="1" dirty="0"/>
          </a:p>
          <a:p>
            <a:endParaRPr lang="es-ES" alt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B821748-D72D-4B18-A292-95A20AAF5452}"/>
              </a:ext>
            </a:extLst>
          </p:cNvPr>
          <p:cNvSpPr txBox="1"/>
          <p:nvPr/>
        </p:nvSpPr>
        <p:spPr>
          <a:xfrm>
            <a:off x="6591869" y="990715"/>
            <a:ext cx="1289135" cy="369332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dirty="0"/>
              <a:t>Actividad 2: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CF7C37A-5121-46D6-8FE1-9DCC160A3F64}"/>
              </a:ext>
            </a:extLst>
          </p:cNvPr>
          <p:cNvSpPr txBox="1"/>
          <p:nvPr/>
        </p:nvSpPr>
        <p:spPr>
          <a:xfrm>
            <a:off x="1423111" y="2008743"/>
            <a:ext cx="1289135" cy="369332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dirty="0"/>
              <a:t>Actividad 1:</a:t>
            </a:r>
          </a:p>
        </p:txBody>
      </p:sp>
    </p:spTree>
    <p:extLst>
      <p:ext uri="{BB962C8B-B14F-4D97-AF65-F5344CB8AC3E}">
        <p14:creationId xmlns:p14="http://schemas.microsoft.com/office/powerpoint/2010/main" val="73467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34961DE-401E-480B-A4E0-C421BCFD9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Identificar posiciones y giros. Ficha de atención para niños">
            <a:extLst>
              <a:ext uri="{FF2B5EF4-FFF2-40B4-BE49-F238E27FC236}">
                <a16:creationId xmlns:a16="http://schemas.microsoft.com/office/drawing/2014/main" id="{21474051-C0E0-4526-BCFE-51F72CE5F8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60" b="14865"/>
          <a:stretch/>
        </p:blipFill>
        <p:spPr>
          <a:xfrm>
            <a:off x="383940" y="2994757"/>
            <a:ext cx="5161481" cy="35880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 descr="Picasa Web Albums - Betiana 1 - Grafimanía 2 | Grafimania, Hojas de trabajo  de escritura, Material didactico para niños">
            <a:extLst>
              <a:ext uri="{FF2B5EF4-FFF2-40B4-BE49-F238E27FC236}">
                <a16:creationId xmlns:a16="http://schemas.microsoft.com/office/drawing/2014/main" id="{11591C43-C73E-43B5-AF45-14512931BD5B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9" b="37476"/>
          <a:stretch/>
        </p:blipFill>
        <p:spPr>
          <a:xfrm>
            <a:off x="6118698" y="1129640"/>
            <a:ext cx="5500025" cy="33397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A452448-A2C1-42C8-8D43-5B986AF99B24}"/>
              </a:ext>
            </a:extLst>
          </p:cNvPr>
          <p:cNvSpPr txBox="1"/>
          <p:nvPr/>
        </p:nvSpPr>
        <p:spPr>
          <a:xfrm>
            <a:off x="328544" y="2257866"/>
            <a:ext cx="5216877" cy="923330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MX" altLang="es-MX" b="1" dirty="0"/>
              <a:t>ENCIERRA CON COLOR AMARILLO LA SILLA </a:t>
            </a:r>
          </a:p>
          <a:p>
            <a:r>
              <a:rPr lang="es-MX" altLang="es-MX" b="1" dirty="0"/>
              <a:t>QUE ESTÁ EN LA MISMA POSICIÓN QUE LA MODELO.</a:t>
            </a:r>
            <a:endParaRPr lang="es-ES" altLang="es-ES" b="1" dirty="0"/>
          </a:p>
          <a:p>
            <a:endParaRPr lang="es-ES" alt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EBF552-7C4E-484F-ABFF-1799BA3FD715}"/>
              </a:ext>
            </a:extLst>
          </p:cNvPr>
          <p:cNvSpPr txBox="1"/>
          <p:nvPr/>
        </p:nvSpPr>
        <p:spPr>
          <a:xfrm>
            <a:off x="6118698" y="437323"/>
            <a:ext cx="5114157" cy="923330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MX" altLang="es-MX" b="1" dirty="0"/>
              <a:t>“GIRAN Y GIRAN” TRAZA LOS RECORRIDOS CON TU </a:t>
            </a:r>
          </a:p>
          <a:p>
            <a:r>
              <a:rPr lang="es-MX" altLang="es-MX" b="1" dirty="0"/>
              <a:t>LÁPIZ Y COLOREA LOS TROMPOS.</a:t>
            </a:r>
            <a:endParaRPr lang="es-ES" altLang="es-ES" b="1" dirty="0"/>
          </a:p>
          <a:p>
            <a:endParaRPr lang="es-ES" alt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A46D373-D98A-4FCD-BE31-FE31B79F8027}"/>
              </a:ext>
            </a:extLst>
          </p:cNvPr>
          <p:cNvSpPr txBox="1"/>
          <p:nvPr/>
        </p:nvSpPr>
        <p:spPr>
          <a:xfrm>
            <a:off x="901148" y="1891780"/>
            <a:ext cx="1289135" cy="369332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dirty="0"/>
              <a:t>Actividad 3: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F2CCB3D-2DC8-4B3C-9070-DB628D238A6E}"/>
              </a:ext>
            </a:extLst>
          </p:cNvPr>
          <p:cNvSpPr txBox="1"/>
          <p:nvPr/>
        </p:nvSpPr>
        <p:spPr>
          <a:xfrm>
            <a:off x="6911009" y="103602"/>
            <a:ext cx="1289135" cy="369332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dirty="0"/>
              <a:t>Actividad 4:</a:t>
            </a:r>
          </a:p>
        </p:txBody>
      </p:sp>
    </p:spTree>
    <p:extLst>
      <p:ext uri="{BB962C8B-B14F-4D97-AF65-F5344CB8AC3E}">
        <p14:creationId xmlns:p14="http://schemas.microsoft.com/office/powerpoint/2010/main" val="168476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2689F1D-0D29-45C0-BD0E-3F01A6203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EEE9C7F-13F4-477F-8601-36FAF9D91944}"/>
              </a:ext>
            </a:extLst>
          </p:cNvPr>
          <p:cNvSpPr txBox="1"/>
          <p:nvPr/>
        </p:nvSpPr>
        <p:spPr>
          <a:xfrm>
            <a:off x="477078" y="662609"/>
            <a:ext cx="7236981" cy="923330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MX" altLang="es-MX" b="1" dirty="0"/>
              <a:t>“HACIENDO LA ALBÓNDIGA” RODAR SOBRE EL EJE LONGITUDINAL SOBRE </a:t>
            </a:r>
          </a:p>
          <a:p>
            <a:r>
              <a:rPr lang="es-MX" altLang="es-MX" b="1" dirty="0"/>
              <a:t>UN FAMILIAR DE FORMA LENTA Y SUAVE</a:t>
            </a:r>
            <a:endParaRPr lang="es-ES" altLang="es-ES" b="1" dirty="0"/>
          </a:p>
          <a:p>
            <a:endParaRPr lang="es-ES" alt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9D08187-1EF5-44C2-9647-155B993D40F4}"/>
              </a:ext>
            </a:extLst>
          </p:cNvPr>
          <p:cNvSpPr txBox="1"/>
          <p:nvPr/>
        </p:nvSpPr>
        <p:spPr>
          <a:xfrm>
            <a:off x="1855304" y="293277"/>
            <a:ext cx="1289135" cy="369332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dirty="0"/>
              <a:t>Actividad 5: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5040F78-4CC6-4EA3-B1AA-460A3FF1AD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87" b="7470"/>
          <a:stretch/>
        </p:blipFill>
        <p:spPr>
          <a:xfrm>
            <a:off x="956861" y="1585939"/>
            <a:ext cx="3527457" cy="497797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396E4A9-D2C8-47F3-AEED-B2EFE427AC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43"/>
          <a:stretch/>
        </p:blipFill>
        <p:spPr>
          <a:xfrm>
            <a:off x="6003761" y="1585939"/>
            <a:ext cx="4166042" cy="497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53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AFE78B8-B2F9-46A3-9B63-A198C7B8E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39F9DA3-11CD-443F-9354-F8DDE04AF51B}"/>
              </a:ext>
            </a:extLst>
          </p:cNvPr>
          <p:cNvSpPr txBox="1"/>
          <p:nvPr/>
        </p:nvSpPr>
        <p:spPr>
          <a:xfrm>
            <a:off x="4051422" y="213223"/>
            <a:ext cx="5835124" cy="461665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sz="2400" b="1" dirty="0">
                <a:solidFill>
                  <a:schemeClr val="bg1"/>
                </a:solidFill>
              </a:rPr>
              <a:t>Evidencia de la aplicación de las actividades:</a:t>
            </a:r>
          </a:p>
        </p:txBody>
      </p:sp>
      <p:pic>
        <p:nvPicPr>
          <p:cNvPr id="5" name="Imagen 4" descr="Imagen que contiene interior, persona, frente, tabla  Descripción generada automáticamente">
            <a:extLst>
              <a:ext uri="{FF2B5EF4-FFF2-40B4-BE49-F238E27FC236}">
                <a16:creationId xmlns:a16="http://schemas.microsoft.com/office/drawing/2014/main" id="{75D222C8-6BEB-44AE-8343-3CFFCDBA3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95" y="985509"/>
            <a:ext cx="1833770" cy="3260035"/>
          </a:xfrm>
          <a:prstGeom prst="rect">
            <a:avLst/>
          </a:prstGeom>
        </p:spPr>
      </p:pic>
      <p:pic>
        <p:nvPicPr>
          <p:cNvPr id="9" name="Imagen 8" descr="Imagen que contiene alimentos, tabla, computadora, camiseta  Descripción generada automáticamente">
            <a:extLst>
              <a:ext uri="{FF2B5EF4-FFF2-40B4-BE49-F238E27FC236}">
                <a16:creationId xmlns:a16="http://schemas.microsoft.com/office/drawing/2014/main" id="{A7349FB2-35A8-4D64-A059-6D6C0D94D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82" y="4500891"/>
            <a:ext cx="3380777" cy="1901687"/>
          </a:xfrm>
          <a:prstGeom prst="rect">
            <a:avLst/>
          </a:prstGeom>
        </p:spPr>
      </p:pic>
      <p:pic>
        <p:nvPicPr>
          <p:cNvPr id="11" name="Imagen 10" descr="Imagen que contiene interior, persona, ropa, joven  Descripción generada automáticamente">
            <a:extLst>
              <a:ext uri="{FF2B5EF4-FFF2-40B4-BE49-F238E27FC236}">
                <a16:creationId xmlns:a16="http://schemas.microsoft.com/office/drawing/2014/main" id="{149C2354-A370-4CEF-A1E6-6F1B5A99E6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361" y="1100925"/>
            <a:ext cx="1703926" cy="302920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02A3178-B71F-4FDA-A262-4A545689C1A5}"/>
              </a:ext>
            </a:extLst>
          </p:cNvPr>
          <p:cNvSpPr txBox="1"/>
          <p:nvPr/>
        </p:nvSpPr>
        <p:spPr>
          <a:xfrm>
            <a:off x="390295" y="247705"/>
            <a:ext cx="1611082" cy="646331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b="1" dirty="0"/>
              <a:t>Edad: 4 años</a:t>
            </a:r>
          </a:p>
          <a:p>
            <a:r>
              <a:rPr lang="es-ES" altLang="es-ES" b="1" dirty="0"/>
              <a:t>Segundo grado</a:t>
            </a:r>
          </a:p>
        </p:txBody>
      </p:sp>
      <p:pic>
        <p:nvPicPr>
          <p:cNvPr id="17" name="Imagen 16" descr="Imagen que contiene persona, alimentos  Descripción generada automáticamente">
            <a:extLst>
              <a:ext uri="{FF2B5EF4-FFF2-40B4-BE49-F238E27FC236}">
                <a16:creationId xmlns:a16="http://schemas.microsoft.com/office/drawing/2014/main" id="{29EBB2F7-117A-4999-B175-97ADB7E764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07" y="3631096"/>
            <a:ext cx="2213941" cy="2951921"/>
          </a:xfrm>
          <a:prstGeom prst="rect">
            <a:avLst/>
          </a:prstGeom>
        </p:spPr>
      </p:pic>
      <p:pic>
        <p:nvPicPr>
          <p:cNvPr id="19" name="Imagen 18" descr="Imagen que contiene persona, interior, tabla, alimentos  Descripción generada automáticamente">
            <a:extLst>
              <a:ext uri="{FF2B5EF4-FFF2-40B4-BE49-F238E27FC236}">
                <a16:creationId xmlns:a16="http://schemas.microsoft.com/office/drawing/2014/main" id="{B24783DE-5483-4A9A-9671-065CE3367E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06" y="894036"/>
            <a:ext cx="2177763" cy="253496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9983F76-988C-4C74-B522-870542195C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596" y="3631095"/>
            <a:ext cx="2213941" cy="2951922"/>
          </a:xfrm>
          <a:prstGeom prst="rect">
            <a:avLst/>
          </a:prstGeom>
        </p:spPr>
      </p:pic>
      <p:pic>
        <p:nvPicPr>
          <p:cNvPr id="23" name="Imagen 22" descr="Imagen que contiene texto, pizarrón  Descripción generada automáticamente">
            <a:extLst>
              <a:ext uri="{FF2B5EF4-FFF2-40B4-BE49-F238E27FC236}">
                <a16:creationId xmlns:a16="http://schemas.microsoft.com/office/drawing/2014/main" id="{7188F0A0-88C1-431D-A938-E44790B41C9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979" y="907485"/>
            <a:ext cx="2177762" cy="2534963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BC01193A-CB95-480A-AE06-AA32A072FC8F}"/>
              </a:ext>
            </a:extLst>
          </p:cNvPr>
          <p:cNvSpPr txBox="1"/>
          <p:nvPr/>
        </p:nvSpPr>
        <p:spPr>
          <a:xfrm>
            <a:off x="9817639" y="1851800"/>
            <a:ext cx="1393138" cy="646331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b="1" dirty="0"/>
              <a:t>Edad: 5 años</a:t>
            </a:r>
          </a:p>
          <a:p>
            <a:r>
              <a:rPr lang="es-ES" altLang="es-ES" b="1" dirty="0"/>
              <a:t>Tercer grado</a:t>
            </a:r>
          </a:p>
        </p:txBody>
      </p:sp>
    </p:spTree>
    <p:extLst>
      <p:ext uri="{BB962C8B-B14F-4D97-AF65-F5344CB8AC3E}">
        <p14:creationId xmlns:p14="http://schemas.microsoft.com/office/powerpoint/2010/main" val="1137734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F56FF94-714B-4A18-88F7-DB279A512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87DBCD-8921-47E4-9D42-BCB61CCE5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49056"/>
              </p:ext>
            </p:extLst>
          </p:nvPr>
        </p:nvGraphicFramePr>
        <p:xfrm>
          <a:off x="214702" y="-27047"/>
          <a:ext cx="11271664" cy="684214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53650">
                  <a:extLst>
                    <a:ext uri="{9D8B030D-6E8A-4147-A177-3AD203B41FA5}">
                      <a16:colId xmlns:a16="http://schemas.microsoft.com/office/drawing/2014/main" val="2640088840"/>
                    </a:ext>
                  </a:extLst>
                </a:gridCol>
                <a:gridCol w="2254788">
                  <a:extLst>
                    <a:ext uri="{9D8B030D-6E8A-4147-A177-3AD203B41FA5}">
                      <a16:colId xmlns:a16="http://schemas.microsoft.com/office/drawing/2014/main" val="4024142860"/>
                    </a:ext>
                  </a:extLst>
                </a:gridCol>
                <a:gridCol w="2253650">
                  <a:extLst>
                    <a:ext uri="{9D8B030D-6E8A-4147-A177-3AD203B41FA5}">
                      <a16:colId xmlns:a16="http://schemas.microsoft.com/office/drawing/2014/main" val="568092452"/>
                    </a:ext>
                  </a:extLst>
                </a:gridCol>
                <a:gridCol w="2254788">
                  <a:extLst>
                    <a:ext uri="{9D8B030D-6E8A-4147-A177-3AD203B41FA5}">
                      <a16:colId xmlns:a16="http://schemas.microsoft.com/office/drawing/2014/main" val="1115827116"/>
                    </a:ext>
                  </a:extLst>
                </a:gridCol>
                <a:gridCol w="2254788">
                  <a:extLst>
                    <a:ext uri="{9D8B030D-6E8A-4147-A177-3AD203B41FA5}">
                      <a16:colId xmlns:a16="http://schemas.microsoft.com/office/drawing/2014/main" val="3322439314"/>
                    </a:ext>
                  </a:extLst>
                </a:gridCol>
              </a:tblGrid>
              <a:tr h="1353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Aprendizajes previos </a:t>
                      </a:r>
                      <a:endParaRPr lang="es-ES" alt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Punto de partida</a:t>
                      </a:r>
                      <a:endParaRPr lang="es-ES" alt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¿Qué logros tuvo el alumno al abordar las actividades?</a:t>
                      </a:r>
                      <a:endParaRPr lang="es-ES" alt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¿Qué dificultades tuvo el alumno al abordar las actividades?</a:t>
                      </a:r>
                      <a:endParaRPr lang="es-ES" alt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Referentes empíricos que expliquen logros y dificultades identificados.</a:t>
                      </a:r>
                      <a:endParaRPr lang="es-ES" alt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900211"/>
                  </a:ext>
                </a:extLst>
              </a:tr>
              <a:tr h="24649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 </a:t>
                      </a:r>
                      <a:r>
                        <a:rPr lang="es-ES" altLang="es-ES" sz="1400" dirty="0">
                          <a:effectLst/>
                        </a:rPr>
                        <a:t>la primera niña tenia el conocimiento sobre el tema de los giros, al momento de realizar la actividad ella reforzo el tema.</a:t>
                      </a:r>
                      <a:endParaRPr lang="es-ES" alt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Las actividades tienen como objetivo distinguir el tema de los giros </a:t>
                      </a:r>
                      <a:r>
                        <a:rPr lang="es-ES" altLang="es-ES" sz="1800" dirty="0">
                          <a:effectLst/>
                        </a:rPr>
                        <a:t>, </a:t>
                      </a:r>
                      <a:r>
                        <a:rPr lang="es-ES" altLang="es-ES" sz="1400" dirty="0">
                          <a:effectLst/>
                        </a:rPr>
                        <a:t>aplicándoles un ejercicio tanto como físico y  escrito.</a:t>
                      </a:r>
                      <a:endParaRPr lang="es-ES" alt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Reforzo el tema, y ella los comparaba diciendo que hay “giros grandes y chiquitos”</a:t>
                      </a:r>
                      <a:r>
                        <a:rPr lang="es-ES" altLang="es-ES" sz="1800" dirty="0">
                          <a:effectLst/>
                        </a:rPr>
                        <a:t> </a:t>
                      </a:r>
                      <a:endParaRPr lang="es-ES" alt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Ninguna, no tuvo dudas al momento de realizar las actividades; solo se tuvo que explicar bien el ejercicio.</a:t>
                      </a:r>
                      <a:r>
                        <a:rPr lang="es-ES" altLang="es-ES" sz="1800" dirty="0">
                          <a:effectLst/>
                        </a:rPr>
                        <a:t> </a:t>
                      </a:r>
                      <a:endParaRPr lang="es-ES" alt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800" dirty="0">
                          <a:effectLst/>
                        </a:rPr>
                        <a:t> </a:t>
                      </a:r>
                      <a:r>
                        <a:rPr lang="es-MX" altLang="es-MX" sz="1200" dirty="0">
                          <a:effectLst/>
                        </a:rPr>
                        <a:t>La enseñanza de la Geometría en el Nivel Inicial apunta a dos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</a:rPr>
                        <a:t>grandes objetivos estrechamente imbricados: que los niños se inicien en la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</a:rPr>
                        <a:t>construcción de conocimientos geométricos elaborados a lo largo de la historia de la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</a:rPr>
                        <a:t>humanidad, y en un modo de pensar propio del saber geométrico.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43008"/>
                  </a:ext>
                </a:extLst>
              </a:tr>
              <a:tr h="28474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El segundo niño fue diferente, el tenia en “blanco” lo que era el tema, entonces este ejercicio era algo nuevo  para el.</a:t>
                      </a:r>
                      <a:endParaRPr lang="es-ES" altLang="es-E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Vio a fondo el tema y lo puso en practica. Se aplico una actividad sobre las nociones de los ángulos</a:t>
                      </a:r>
                      <a:endParaRPr lang="es-ES" alt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Conocer el tema y  distinguir lo que son las nociones.</a:t>
                      </a:r>
                      <a:endParaRPr lang="es-ES" alt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altLang="es-ES" sz="1400" dirty="0">
                          <a:effectLst/>
                        </a:rPr>
                        <a:t>Tuvimos que explicar varias veces el tema, ya que es algo nuevo para el, y dándole un ejemplo de lo que iba hacer.</a:t>
                      </a:r>
                      <a:endParaRPr lang="es-ES" alt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 decir, utilizar el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conocimiento como medio para resolver y, al mismo tiempo, elaborar un proceso de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anticipación sobre los resultados a obtener sin necesidad de realizar acciones empíricas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sin apoyarse exclusivamente en la percepción. Por otro lado, el modo de pensar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geométrico implica demostrar la validez de una afirmación mediante argumentos.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669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27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59DD21A-505E-469D-8C17-EFADE5A84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F2BB6F-D328-444A-AC46-C0C720B73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82605"/>
              </p:ext>
            </p:extLst>
          </p:nvPr>
        </p:nvGraphicFramePr>
        <p:xfrm>
          <a:off x="384313" y="715912"/>
          <a:ext cx="11423374" cy="5712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8618">
                  <a:extLst>
                    <a:ext uri="{9D8B030D-6E8A-4147-A177-3AD203B41FA5}">
                      <a16:colId xmlns:a16="http://schemas.microsoft.com/office/drawing/2014/main" val="1044759675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3190141400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270135219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391726674"/>
                    </a:ext>
                  </a:extLst>
                </a:gridCol>
                <a:gridCol w="2514421">
                  <a:extLst>
                    <a:ext uri="{9D8B030D-6E8A-4147-A177-3AD203B41FA5}">
                      <a16:colId xmlns:a16="http://schemas.microsoft.com/office/drawing/2014/main" val="589816718"/>
                    </a:ext>
                  </a:extLst>
                </a:gridCol>
              </a:tblGrid>
              <a:tr h="39710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1.Conceptos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2. Grado de conocimiento: Segundo grado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h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3. Puedo expresarlo por escrito, de la siguiente manera:</a:t>
                      </a:r>
                      <a:r>
                        <a:rPr lang="es-MX" altLang="es-MX" sz="1400" u="sng">
                          <a:effectLst/>
                        </a:rPr>
                        <a:t> 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154056617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No lo conozco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Lo conozco poco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Lo conozco bien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 v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21189"/>
                  </a:ext>
                </a:extLst>
              </a:tr>
              <a:tr h="578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1.- ¿Conoce lo que son los giros?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La niña identificó con facilidad los círculos que veía en las actividades.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220615917"/>
                  </a:ext>
                </a:extLst>
              </a:tr>
              <a:tr h="119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2.- ¿Conoce lo que son los ángulos?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 La niña no logra identificar del todo el como utiliza los angulos en las actividades, es necesario mejorar este aprendizaje.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946649151"/>
                  </a:ext>
                </a:extLst>
              </a:tr>
              <a:tr h="929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3.- ¿Sabe realizar actividades respecto a los giros?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sz="1200">
                          <a:latin typeface="Calibri"/>
                        </a:rPr>
                        <a:t>No tuvo problemas en realizar la actividad.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783925405"/>
                  </a:ext>
                </a:extLst>
              </a:tr>
              <a:tr h="1346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4.- ¿Sabe realizar actividades respecto a los ángulos? 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sz="1200">
                          <a:latin typeface="Calibri"/>
                        </a:rPr>
                        <a:t>Se le dificulta identificar el tema.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82642454"/>
                  </a:ext>
                </a:extLst>
              </a:tr>
              <a:tr h="840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5.- ¿Sabe identificar cuándo realiza una actividad con giros?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921358615"/>
                  </a:ext>
                </a:extLst>
              </a:tr>
            </a:tbl>
          </a:graphicData>
        </a:graphic>
      </p:graphicFrame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340C5B22-84CB-4008-8105-CBE785289936}"/>
              </a:ext>
            </a:extLst>
          </p:cNvPr>
          <p:cNvSpPr/>
          <p:nvPr/>
        </p:nvSpPr>
        <p:spPr>
          <a:xfrm>
            <a:off x="8203095" y="1338469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FB1335BC-E99C-404C-ADED-85172CF66B90}"/>
              </a:ext>
            </a:extLst>
          </p:cNvPr>
          <p:cNvSpPr/>
          <p:nvPr/>
        </p:nvSpPr>
        <p:spPr>
          <a:xfrm>
            <a:off x="6473687" y="2312503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348AB823-3CC7-4349-A5AA-6B73D43670AB}"/>
              </a:ext>
            </a:extLst>
          </p:cNvPr>
          <p:cNvSpPr/>
          <p:nvPr/>
        </p:nvSpPr>
        <p:spPr>
          <a:xfrm>
            <a:off x="8203095" y="3360527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07B91B0F-DF8A-404D-986E-971B6C1BEF8D}"/>
              </a:ext>
            </a:extLst>
          </p:cNvPr>
          <p:cNvSpPr/>
          <p:nvPr/>
        </p:nvSpPr>
        <p:spPr>
          <a:xfrm>
            <a:off x="8203094" y="5546034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584D63FC-9B82-4B63-8B02-A9299B7D22C7}"/>
              </a:ext>
            </a:extLst>
          </p:cNvPr>
          <p:cNvSpPr/>
          <p:nvPr/>
        </p:nvSpPr>
        <p:spPr>
          <a:xfrm>
            <a:off x="6473687" y="4505440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3AF1DF8-C3AE-46CD-9D6C-AE6A0178BB46}"/>
              </a:ext>
            </a:extLst>
          </p:cNvPr>
          <p:cNvSpPr txBox="1"/>
          <p:nvPr/>
        </p:nvSpPr>
        <p:spPr>
          <a:xfrm>
            <a:off x="5101497" y="260229"/>
            <a:ext cx="994503" cy="461665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sz="2400" dirty="0">
                <a:solidFill>
                  <a:schemeClr val="bg1"/>
                </a:solidFill>
              </a:rPr>
              <a:t>Matriz</a:t>
            </a:r>
          </a:p>
        </p:txBody>
      </p:sp>
    </p:spTree>
    <p:extLst>
      <p:ext uri="{BB962C8B-B14F-4D97-AF65-F5344CB8AC3E}">
        <p14:creationId xmlns:p14="http://schemas.microsoft.com/office/powerpoint/2010/main" val="156055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20B43CB-FEA5-444D-8411-F1BB5DF8C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DEDA95-F654-4ADB-B73A-C3358B5DF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90466"/>
              </p:ext>
            </p:extLst>
          </p:nvPr>
        </p:nvGraphicFramePr>
        <p:xfrm>
          <a:off x="384314" y="622852"/>
          <a:ext cx="11423374" cy="609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8618">
                  <a:extLst>
                    <a:ext uri="{9D8B030D-6E8A-4147-A177-3AD203B41FA5}">
                      <a16:colId xmlns:a16="http://schemas.microsoft.com/office/drawing/2014/main" val="1044759675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3190141400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270135219"/>
                    </a:ext>
                  </a:extLst>
                </a:gridCol>
                <a:gridCol w="1733445">
                  <a:extLst>
                    <a:ext uri="{9D8B030D-6E8A-4147-A177-3AD203B41FA5}">
                      <a16:colId xmlns:a16="http://schemas.microsoft.com/office/drawing/2014/main" val="2391726674"/>
                    </a:ext>
                  </a:extLst>
                </a:gridCol>
                <a:gridCol w="2514421">
                  <a:extLst>
                    <a:ext uri="{9D8B030D-6E8A-4147-A177-3AD203B41FA5}">
                      <a16:colId xmlns:a16="http://schemas.microsoft.com/office/drawing/2014/main" val="589816718"/>
                    </a:ext>
                  </a:extLst>
                </a:gridCol>
              </a:tblGrid>
              <a:tr h="29109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1.Conceptos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2. Grado de conocimiento: Tercer grado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 h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3. Puedo expresarlo por escrito, de la siguiente manera:</a:t>
                      </a:r>
                      <a:r>
                        <a:rPr lang="es-MX" altLang="es-MX" sz="1400" u="sng">
                          <a:effectLst/>
                        </a:rPr>
                        <a:t> 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154056617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No lo conozco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Lo conozco poco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Lo conozco bien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 vMerge="1">
                  <a:txBody>
                    <a:bodyPr/>
                    <a:lstStyle/>
                    <a:p>
                      <a:endParaRPr lang="es-ES" alt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21189"/>
                  </a:ext>
                </a:extLst>
              </a:tr>
              <a:tr h="578784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b="1" dirty="0">
                          <a:effectLst/>
                        </a:rPr>
                        <a:t>1.- ¿Conoce lo que son los giros?</a:t>
                      </a: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220615917"/>
                  </a:ext>
                </a:extLst>
              </a:tr>
              <a:tr h="1437377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b="1" dirty="0">
                          <a:effectLst/>
                        </a:rPr>
                        <a:t>2.- ¿Conoce lo que son los ángulos?</a:t>
                      </a: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946649151"/>
                  </a:ext>
                </a:extLst>
              </a:tr>
              <a:tr h="929028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b="1" dirty="0">
                          <a:effectLst/>
                        </a:rPr>
                        <a:t>3.- ¿Sabe realizar actividades respecto a los giros?</a:t>
                      </a: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3783925405"/>
                  </a:ext>
                </a:extLst>
              </a:tr>
              <a:tr h="1688716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b="1" dirty="0">
                          <a:effectLst/>
                        </a:rPr>
                        <a:t>4.- ¿Sabe realizar actividades respecto a los ángulos? </a:t>
                      </a: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 dirty="0">
                          <a:effectLst/>
                        </a:rPr>
                        <a:t> </a:t>
                      </a: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82642454"/>
                  </a:ext>
                </a:extLst>
              </a:tr>
              <a:tr h="840090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es-MX" sz="1400" b="1" dirty="0">
                          <a:effectLst/>
                        </a:rPr>
                        <a:t>5.- ¿Sabe identificar cuándo realiza una actividad con giros?</a:t>
                      </a: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altLang="es-MX" sz="1400" u="none" strike="noStrike">
                          <a:effectLst/>
                        </a:rPr>
                        <a:t> </a:t>
                      </a:r>
                      <a:endParaRPr lang="es-ES" alt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alt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6" marR="40516" marT="0" marB="0"/>
                </a:tc>
                <a:extLst>
                  <a:ext uri="{0D108BD9-81ED-4DB2-BD59-A6C34878D82A}">
                    <a16:rowId xmlns:a16="http://schemas.microsoft.com/office/drawing/2014/main" val="921358615"/>
                  </a:ext>
                </a:extLst>
              </a:tr>
            </a:tbl>
          </a:graphicData>
        </a:graphic>
      </p:graphicFrame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3A8ADF74-5044-4C85-BBFE-850C927B1A6F}"/>
              </a:ext>
            </a:extLst>
          </p:cNvPr>
          <p:cNvSpPr/>
          <p:nvPr/>
        </p:nvSpPr>
        <p:spPr>
          <a:xfrm>
            <a:off x="8203095" y="1338469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A08D6573-E837-4582-BCAE-8258874D4A30}"/>
              </a:ext>
            </a:extLst>
          </p:cNvPr>
          <p:cNvSpPr/>
          <p:nvPr/>
        </p:nvSpPr>
        <p:spPr>
          <a:xfrm>
            <a:off x="8203095" y="2345634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68F83EAD-24E9-4EB1-8A40-12FF2A8F6121}"/>
              </a:ext>
            </a:extLst>
          </p:cNvPr>
          <p:cNvSpPr/>
          <p:nvPr/>
        </p:nvSpPr>
        <p:spPr>
          <a:xfrm>
            <a:off x="8037443" y="3472068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4AEB5A52-8CDE-4963-A7C4-00FAC21D09B1}"/>
              </a:ext>
            </a:extLst>
          </p:cNvPr>
          <p:cNvSpPr/>
          <p:nvPr/>
        </p:nvSpPr>
        <p:spPr>
          <a:xfrm>
            <a:off x="8037443" y="6103219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C9052E3C-8926-4371-AC0F-41C5B07ECBE8}"/>
              </a:ext>
            </a:extLst>
          </p:cNvPr>
          <p:cNvSpPr/>
          <p:nvPr/>
        </p:nvSpPr>
        <p:spPr>
          <a:xfrm>
            <a:off x="8083825" y="4690971"/>
            <a:ext cx="622852" cy="423477"/>
          </a:xfrm>
          <a:custGeom>
            <a:avLst/>
            <a:gdLst>
              <a:gd name="connsiteX0" fmla="*/ 0 w 622852"/>
              <a:gd name="connsiteY0" fmla="*/ 278296 h 423477"/>
              <a:gd name="connsiteX1" fmla="*/ 145774 w 622852"/>
              <a:gd name="connsiteY1" fmla="*/ 410818 h 423477"/>
              <a:gd name="connsiteX2" fmla="*/ 622852 w 622852"/>
              <a:gd name="connsiteY2" fmla="*/ 0 h 42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2852" h="423477">
                <a:moveTo>
                  <a:pt x="0" y="278296"/>
                </a:moveTo>
                <a:cubicBezTo>
                  <a:pt x="20982" y="367748"/>
                  <a:pt x="41965" y="457201"/>
                  <a:pt x="145774" y="410818"/>
                </a:cubicBezTo>
                <a:cubicBezTo>
                  <a:pt x="249583" y="364435"/>
                  <a:pt x="541130" y="68470"/>
                  <a:pt x="62285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s-ES" alt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123DBAB-D68B-4443-A50A-72C3A0B47D94}"/>
              </a:ext>
            </a:extLst>
          </p:cNvPr>
          <p:cNvSpPr txBox="1"/>
          <p:nvPr/>
        </p:nvSpPr>
        <p:spPr>
          <a:xfrm>
            <a:off x="5101497" y="161187"/>
            <a:ext cx="994503" cy="461665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s-ES" altLang="es-ES" sz="2400" dirty="0">
                <a:solidFill>
                  <a:schemeClr val="bg1"/>
                </a:solidFill>
              </a:rPr>
              <a:t>Matriz</a:t>
            </a:r>
          </a:p>
        </p:txBody>
      </p:sp>
    </p:spTree>
    <p:extLst>
      <p:ext uri="{BB962C8B-B14F-4D97-AF65-F5344CB8AC3E}">
        <p14:creationId xmlns:p14="http://schemas.microsoft.com/office/powerpoint/2010/main" val="35346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1272</Words>
  <Application>Microsoft Office PowerPoint</Application>
  <PresentationFormat>Panorámica</PresentationFormat>
  <Paragraphs>159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Mónica Bustamante</cp:lastModifiedBy>
  <cp:revision>20</cp:revision>
  <dcterms:created xsi:type="dcterms:W3CDTF">2021-05-02T18:12:49Z</dcterms:created>
  <dcterms:modified xsi:type="dcterms:W3CDTF">2021-05-05T04:48:37Z</dcterms:modified>
</cp:coreProperties>
</file>