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1" r:id="rId6"/>
    <p:sldId id="260" r:id="rId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59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71" d="100"/>
          <a:sy n="71" d="100"/>
        </p:scale>
        <p:origin x="4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9AA809C3-828B-4F68-8826-946C5D2450C0}" type="datetimeFigureOut">
              <a:rPr lang="es-MX" smtClean="0"/>
              <a:t>11/05/2021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CA27071-68C0-4EBC-99E7-02A84C10F475}" type="slidenum">
              <a:rPr lang="es-MX" smtClean="0"/>
              <a:t>‹Nº›</a:t>
            </a:fld>
            <a:endParaRPr lang="es-MX"/>
          </a:p>
        </p:txBody>
      </p:sp>
    </p:spTree>
    <p:extLst>
      <p:ext uri="{BB962C8B-B14F-4D97-AF65-F5344CB8AC3E}">
        <p14:creationId xmlns:p14="http://schemas.microsoft.com/office/powerpoint/2010/main" val="1837173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9AA809C3-828B-4F68-8826-946C5D2450C0}" type="datetimeFigureOut">
              <a:rPr lang="es-MX" smtClean="0"/>
              <a:t>11/05/2021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CA27071-68C0-4EBC-99E7-02A84C10F475}" type="slidenum">
              <a:rPr lang="es-MX" smtClean="0"/>
              <a:t>‹Nº›</a:t>
            </a:fld>
            <a:endParaRPr lang="es-MX"/>
          </a:p>
        </p:txBody>
      </p:sp>
    </p:spTree>
    <p:extLst>
      <p:ext uri="{BB962C8B-B14F-4D97-AF65-F5344CB8AC3E}">
        <p14:creationId xmlns:p14="http://schemas.microsoft.com/office/powerpoint/2010/main" val="2410442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9AA809C3-828B-4F68-8826-946C5D2450C0}" type="datetimeFigureOut">
              <a:rPr lang="es-MX" smtClean="0"/>
              <a:t>11/05/2021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CA27071-68C0-4EBC-99E7-02A84C10F475}" type="slidenum">
              <a:rPr lang="es-MX" smtClean="0"/>
              <a:t>‹Nº›</a:t>
            </a:fld>
            <a:endParaRPr lang="es-MX"/>
          </a:p>
        </p:txBody>
      </p:sp>
    </p:spTree>
    <p:extLst>
      <p:ext uri="{BB962C8B-B14F-4D97-AF65-F5344CB8AC3E}">
        <p14:creationId xmlns:p14="http://schemas.microsoft.com/office/powerpoint/2010/main" val="3348157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9AA809C3-828B-4F68-8826-946C5D2450C0}" type="datetimeFigureOut">
              <a:rPr lang="es-MX" smtClean="0"/>
              <a:t>11/05/2021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CA27071-68C0-4EBC-99E7-02A84C10F475}" type="slidenum">
              <a:rPr lang="es-MX" smtClean="0"/>
              <a:t>‹Nº›</a:t>
            </a:fld>
            <a:endParaRPr lang="es-MX"/>
          </a:p>
        </p:txBody>
      </p:sp>
    </p:spTree>
    <p:extLst>
      <p:ext uri="{BB962C8B-B14F-4D97-AF65-F5344CB8AC3E}">
        <p14:creationId xmlns:p14="http://schemas.microsoft.com/office/powerpoint/2010/main" val="3574980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9AA809C3-828B-4F68-8826-946C5D2450C0}" type="datetimeFigureOut">
              <a:rPr lang="es-MX" smtClean="0"/>
              <a:t>11/05/2021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CA27071-68C0-4EBC-99E7-02A84C10F475}" type="slidenum">
              <a:rPr lang="es-MX" smtClean="0"/>
              <a:t>‹Nº›</a:t>
            </a:fld>
            <a:endParaRPr lang="es-MX"/>
          </a:p>
        </p:txBody>
      </p:sp>
    </p:spTree>
    <p:extLst>
      <p:ext uri="{BB962C8B-B14F-4D97-AF65-F5344CB8AC3E}">
        <p14:creationId xmlns:p14="http://schemas.microsoft.com/office/powerpoint/2010/main" val="398684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9AA809C3-828B-4F68-8826-946C5D2450C0}" type="datetimeFigureOut">
              <a:rPr lang="es-MX" smtClean="0"/>
              <a:t>11/05/2021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CA27071-68C0-4EBC-99E7-02A84C10F475}" type="slidenum">
              <a:rPr lang="es-MX" smtClean="0"/>
              <a:t>‹Nº›</a:t>
            </a:fld>
            <a:endParaRPr lang="es-MX"/>
          </a:p>
        </p:txBody>
      </p:sp>
    </p:spTree>
    <p:extLst>
      <p:ext uri="{BB962C8B-B14F-4D97-AF65-F5344CB8AC3E}">
        <p14:creationId xmlns:p14="http://schemas.microsoft.com/office/powerpoint/2010/main" val="4182088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9AA809C3-828B-4F68-8826-946C5D2450C0}" type="datetimeFigureOut">
              <a:rPr lang="es-MX" smtClean="0"/>
              <a:t>11/05/2021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CA27071-68C0-4EBC-99E7-02A84C10F475}" type="slidenum">
              <a:rPr lang="es-MX" smtClean="0"/>
              <a:t>‹Nº›</a:t>
            </a:fld>
            <a:endParaRPr lang="es-MX"/>
          </a:p>
        </p:txBody>
      </p:sp>
    </p:spTree>
    <p:extLst>
      <p:ext uri="{BB962C8B-B14F-4D97-AF65-F5344CB8AC3E}">
        <p14:creationId xmlns:p14="http://schemas.microsoft.com/office/powerpoint/2010/main" val="605637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9AA809C3-828B-4F68-8826-946C5D2450C0}" type="datetimeFigureOut">
              <a:rPr lang="es-MX" smtClean="0"/>
              <a:t>11/05/2021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CA27071-68C0-4EBC-99E7-02A84C10F475}" type="slidenum">
              <a:rPr lang="es-MX" smtClean="0"/>
              <a:t>‹Nº›</a:t>
            </a:fld>
            <a:endParaRPr lang="es-MX"/>
          </a:p>
        </p:txBody>
      </p:sp>
    </p:spTree>
    <p:extLst>
      <p:ext uri="{BB962C8B-B14F-4D97-AF65-F5344CB8AC3E}">
        <p14:creationId xmlns:p14="http://schemas.microsoft.com/office/powerpoint/2010/main" val="3281750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AA809C3-828B-4F68-8826-946C5D2450C0}" type="datetimeFigureOut">
              <a:rPr lang="es-MX" smtClean="0"/>
              <a:t>11/05/2021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CA27071-68C0-4EBC-99E7-02A84C10F475}" type="slidenum">
              <a:rPr lang="es-MX" smtClean="0"/>
              <a:t>‹Nº›</a:t>
            </a:fld>
            <a:endParaRPr lang="es-MX"/>
          </a:p>
        </p:txBody>
      </p:sp>
    </p:spTree>
    <p:extLst>
      <p:ext uri="{BB962C8B-B14F-4D97-AF65-F5344CB8AC3E}">
        <p14:creationId xmlns:p14="http://schemas.microsoft.com/office/powerpoint/2010/main" val="310348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AA809C3-828B-4F68-8826-946C5D2450C0}" type="datetimeFigureOut">
              <a:rPr lang="es-MX" smtClean="0"/>
              <a:t>11/05/2021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CA27071-68C0-4EBC-99E7-02A84C10F475}" type="slidenum">
              <a:rPr lang="es-MX" smtClean="0"/>
              <a:t>‹Nº›</a:t>
            </a:fld>
            <a:endParaRPr lang="es-MX"/>
          </a:p>
        </p:txBody>
      </p:sp>
    </p:spTree>
    <p:extLst>
      <p:ext uri="{BB962C8B-B14F-4D97-AF65-F5344CB8AC3E}">
        <p14:creationId xmlns:p14="http://schemas.microsoft.com/office/powerpoint/2010/main" val="1066780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AA809C3-828B-4F68-8826-946C5D2450C0}" type="datetimeFigureOut">
              <a:rPr lang="es-MX" smtClean="0"/>
              <a:t>11/05/2021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CA27071-68C0-4EBC-99E7-02A84C10F475}" type="slidenum">
              <a:rPr lang="es-MX" smtClean="0"/>
              <a:t>‹Nº›</a:t>
            </a:fld>
            <a:endParaRPr lang="es-MX"/>
          </a:p>
        </p:txBody>
      </p:sp>
    </p:spTree>
    <p:extLst>
      <p:ext uri="{BB962C8B-B14F-4D97-AF65-F5344CB8AC3E}">
        <p14:creationId xmlns:p14="http://schemas.microsoft.com/office/powerpoint/2010/main" val="2786218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laid">
          <a:fgClr>
            <a:srgbClr val="D5599A"/>
          </a:fgClr>
          <a:bgClr>
            <a:schemeClr val="bg1"/>
          </a:bgClr>
        </a:patt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A809C3-828B-4F68-8826-946C5D2450C0}" type="datetimeFigureOut">
              <a:rPr lang="es-MX" smtClean="0"/>
              <a:t>11/05/2021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A27071-68C0-4EBC-99E7-02A84C10F475}" type="slidenum">
              <a:rPr lang="es-MX" smtClean="0"/>
              <a:t>‹Nº›</a:t>
            </a:fld>
            <a:endParaRPr lang="es-MX"/>
          </a:p>
        </p:txBody>
      </p:sp>
    </p:spTree>
    <p:extLst>
      <p:ext uri="{BB962C8B-B14F-4D97-AF65-F5344CB8AC3E}">
        <p14:creationId xmlns:p14="http://schemas.microsoft.com/office/powerpoint/2010/main" val="2650455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p:cNvSpPr txBox="1"/>
          <p:nvPr/>
        </p:nvSpPr>
        <p:spPr>
          <a:xfrm>
            <a:off x="0" y="0"/>
            <a:ext cx="12192000" cy="6858000"/>
          </a:xfrm>
          <a:prstGeom prst="rect">
            <a:avLst/>
          </a:prstGeom>
          <a:solidFill>
            <a:schemeClr val="bg1"/>
          </a:solidFill>
        </p:spPr>
        <p:txBody>
          <a:bodyPr wrap="square" rtlCol="0">
            <a:spAutoFit/>
          </a:bodyPr>
          <a:lstStyle/>
          <a:p>
            <a:endParaRPr lang="es-MX" dirty="0"/>
          </a:p>
        </p:txBody>
      </p:sp>
      <p:sp>
        <p:nvSpPr>
          <p:cNvPr id="5" name="Rectangle 2"/>
          <p:cNvSpPr>
            <a:spLocks noChangeArrowheads="1"/>
          </p:cNvSpPr>
          <p:nvPr/>
        </p:nvSpPr>
        <p:spPr bwMode="auto">
          <a:xfrm>
            <a:off x="3313553" y="570026"/>
            <a:ext cx="5911123" cy="1415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sz="2400" b="0" i="0" u="none" strike="noStrike" cap="none" normalizeH="0" baseline="0" dirty="0" smtClean="0">
                <a:ln>
                  <a:noFill/>
                </a:ln>
                <a:solidFill>
                  <a:schemeClr val="tx1"/>
                </a:solidFill>
                <a:effectLst/>
                <a:latin typeface="Berlin Sans FB" panose="020E0602020502020306" pitchFamily="34" charset="0"/>
                <a:ea typeface="Calibri" panose="020F0502020204030204" pitchFamily="34" charset="0"/>
                <a:cs typeface="Times New Roman" panose="02020603050405020304" pitchFamily="18" charset="0"/>
              </a:rPr>
              <a:t>ESCUELA NORMAL DE EDUCACION PREESCOLAR </a:t>
            </a:r>
            <a:endParaRPr kumimoji="0" lang="es-MX" sz="12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2000" b="0" i="0" u="none" strike="noStrike" cap="none" normalizeH="0" baseline="0" dirty="0" smtClean="0">
                <a:ln>
                  <a:noFill/>
                </a:ln>
                <a:solidFill>
                  <a:schemeClr val="tx1"/>
                </a:solidFill>
                <a:effectLst/>
                <a:latin typeface="Berlin Sans FB" panose="020E0602020502020306" pitchFamily="34" charset="0"/>
                <a:ea typeface="Calibri" panose="020F0502020204030204" pitchFamily="34" charset="0"/>
                <a:cs typeface="Times New Roman" panose="02020603050405020304" pitchFamily="18" charset="0"/>
              </a:rPr>
              <a:t>Licenciatura en Educaci</a:t>
            </a:r>
            <a:r>
              <a:rPr kumimoji="0" lang="es-MX"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MX" sz="2000" b="0" i="0" u="none" strike="noStrike" cap="none" normalizeH="0" baseline="0" dirty="0" smtClean="0">
                <a:ln>
                  <a:noFill/>
                </a:ln>
                <a:solidFill>
                  <a:schemeClr val="tx1"/>
                </a:solidFill>
                <a:effectLst/>
                <a:latin typeface="Berlin Sans FB" panose="020E0602020502020306" pitchFamily="34" charset="0"/>
                <a:ea typeface="Calibri" panose="020F0502020204030204" pitchFamily="34" charset="0"/>
                <a:cs typeface="Times New Roman" panose="02020603050405020304" pitchFamily="18" charset="0"/>
              </a:rPr>
              <a:t>n Preescolar</a:t>
            </a:r>
            <a:endParaRPr kumimoji="0" lang="es-MX"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dirty="0" smtClean="0">
              <a:ln>
                <a:noFill/>
              </a:ln>
              <a:solidFill>
                <a:schemeClr val="tx1"/>
              </a:solidFill>
              <a:effectLst/>
              <a:latin typeface="Arial" panose="020B0604020202020204" pitchFamily="34" charset="0"/>
            </a:endParaRPr>
          </a:p>
        </p:txBody>
      </p:sp>
      <p:pic>
        <p:nvPicPr>
          <p:cNvPr id="2049" name="Imagen 1" descr="Una señal con letras y números&#10;&#10;Descripción generada automáticamente con confianza baj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4065" y="1685994"/>
            <a:ext cx="2070100" cy="153987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2070099" y="3376678"/>
            <a:ext cx="8398032"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19325" algn="l"/>
              </a:tabLst>
              <a:defRPr>
                <a:solidFill>
                  <a:schemeClr val="tx1"/>
                </a:solidFill>
                <a:latin typeface="Arial" panose="020B0604020202020204" pitchFamily="34" charset="0"/>
              </a:defRPr>
            </a:lvl1pPr>
            <a:lvl2pPr eaLnBrk="0" fontAlgn="base" hangingPunct="0">
              <a:spcBef>
                <a:spcPct val="0"/>
              </a:spcBef>
              <a:spcAft>
                <a:spcPct val="0"/>
              </a:spcAft>
              <a:tabLst>
                <a:tab pos="2219325" algn="l"/>
              </a:tabLst>
              <a:defRPr>
                <a:solidFill>
                  <a:schemeClr val="tx1"/>
                </a:solidFill>
                <a:latin typeface="Arial" panose="020B0604020202020204" pitchFamily="34" charset="0"/>
              </a:defRPr>
            </a:lvl2pPr>
            <a:lvl3pPr eaLnBrk="0" fontAlgn="base" hangingPunct="0">
              <a:spcBef>
                <a:spcPct val="0"/>
              </a:spcBef>
              <a:spcAft>
                <a:spcPct val="0"/>
              </a:spcAft>
              <a:tabLst>
                <a:tab pos="2219325" algn="l"/>
              </a:tabLst>
              <a:defRPr>
                <a:solidFill>
                  <a:schemeClr val="tx1"/>
                </a:solidFill>
                <a:latin typeface="Arial" panose="020B0604020202020204" pitchFamily="34" charset="0"/>
              </a:defRPr>
            </a:lvl3pPr>
            <a:lvl4pPr eaLnBrk="0" fontAlgn="base" hangingPunct="0">
              <a:spcBef>
                <a:spcPct val="0"/>
              </a:spcBef>
              <a:spcAft>
                <a:spcPct val="0"/>
              </a:spcAft>
              <a:tabLst>
                <a:tab pos="2219325" algn="l"/>
              </a:tabLst>
              <a:defRPr>
                <a:solidFill>
                  <a:schemeClr val="tx1"/>
                </a:solidFill>
                <a:latin typeface="Arial" panose="020B0604020202020204" pitchFamily="34" charset="0"/>
              </a:defRPr>
            </a:lvl4pPr>
            <a:lvl5pPr eaLnBrk="0" fontAlgn="base" hangingPunct="0">
              <a:spcBef>
                <a:spcPct val="0"/>
              </a:spcBef>
              <a:spcAft>
                <a:spcPct val="0"/>
              </a:spcAft>
              <a:tabLst>
                <a:tab pos="2219325" algn="l"/>
              </a:tabLst>
              <a:defRPr>
                <a:solidFill>
                  <a:schemeClr val="tx1"/>
                </a:solidFill>
                <a:latin typeface="Arial" panose="020B0604020202020204" pitchFamily="34" charset="0"/>
              </a:defRPr>
            </a:lvl5pPr>
            <a:lvl6pPr eaLnBrk="0" fontAlgn="base" hangingPunct="0">
              <a:spcBef>
                <a:spcPct val="0"/>
              </a:spcBef>
              <a:spcAft>
                <a:spcPct val="0"/>
              </a:spcAft>
              <a:tabLst>
                <a:tab pos="2219325" algn="l"/>
              </a:tabLst>
              <a:defRPr>
                <a:solidFill>
                  <a:schemeClr val="tx1"/>
                </a:solidFill>
                <a:latin typeface="Arial" panose="020B0604020202020204" pitchFamily="34" charset="0"/>
              </a:defRPr>
            </a:lvl6pPr>
            <a:lvl7pPr eaLnBrk="0" fontAlgn="base" hangingPunct="0">
              <a:spcBef>
                <a:spcPct val="0"/>
              </a:spcBef>
              <a:spcAft>
                <a:spcPct val="0"/>
              </a:spcAft>
              <a:tabLst>
                <a:tab pos="2219325" algn="l"/>
              </a:tabLst>
              <a:defRPr>
                <a:solidFill>
                  <a:schemeClr val="tx1"/>
                </a:solidFill>
                <a:latin typeface="Arial" panose="020B0604020202020204" pitchFamily="34" charset="0"/>
              </a:defRPr>
            </a:lvl7pPr>
            <a:lvl8pPr eaLnBrk="0" fontAlgn="base" hangingPunct="0">
              <a:spcBef>
                <a:spcPct val="0"/>
              </a:spcBef>
              <a:spcAft>
                <a:spcPct val="0"/>
              </a:spcAft>
              <a:tabLst>
                <a:tab pos="2219325" algn="l"/>
              </a:tabLst>
              <a:defRPr>
                <a:solidFill>
                  <a:schemeClr val="tx1"/>
                </a:solidFill>
                <a:latin typeface="Arial" panose="020B0604020202020204" pitchFamily="34" charset="0"/>
              </a:defRPr>
            </a:lvl8pPr>
            <a:lvl9pPr eaLnBrk="0" fontAlgn="base" hangingPunct="0">
              <a:spcBef>
                <a:spcPct val="0"/>
              </a:spcBef>
              <a:spcAft>
                <a:spcPct val="0"/>
              </a:spcAft>
              <a:tabLst>
                <a:tab pos="2219325"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2219325" algn="l"/>
              </a:tabLst>
            </a:pPr>
            <a:r>
              <a:rPr kumimoji="0" lang="es-MX" sz="2400" b="0" i="0" u="none" strike="noStrike" cap="none" normalizeH="0" baseline="0" dirty="0" smtClean="0">
                <a:ln>
                  <a:noFill/>
                </a:ln>
                <a:solidFill>
                  <a:schemeClr val="tx1"/>
                </a:solidFill>
                <a:effectLst/>
                <a:latin typeface="Berlin Sans FB" panose="020E0602020502020306" pitchFamily="34" charset="0"/>
                <a:ea typeface="Calibri" panose="020F0502020204030204" pitchFamily="34" charset="0"/>
                <a:cs typeface="Times New Roman" panose="02020603050405020304" pitchFamily="18" charset="0"/>
              </a:rPr>
              <a:t>Ciclo 2020-2021</a:t>
            </a:r>
            <a:endParaRPr kumimoji="0" lang="es-MX" sz="14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2219325" algn="l"/>
              </a:tabLst>
            </a:pPr>
            <a:r>
              <a:rPr kumimoji="0" lang="es-MX" sz="2800" b="1" i="0" u="none" strike="noStrike" cap="none" normalizeH="0" baseline="0" dirty="0" smtClean="0">
                <a:ln>
                  <a:noFill/>
                </a:ln>
                <a:solidFill>
                  <a:srgbClr val="DF51E2"/>
                </a:solidFill>
                <a:effectLst/>
                <a:latin typeface="Calibri" panose="020F0502020204030204" pitchFamily="34" charset="0"/>
                <a:ea typeface="Calibri" panose="020F0502020204030204" pitchFamily="34" charset="0"/>
                <a:cs typeface="Times New Roman" panose="02020603050405020304" pitchFamily="18" charset="0"/>
              </a:rPr>
              <a:t>“</a:t>
            </a:r>
            <a:r>
              <a:rPr lang="es-MX" sz="2800" b="1" dirty="0" smtClean="0">
                <a:solidFill>
                  <a:srgbClr val="DF51E2"/>
                </a:solidFill>
                <a:latin typeface="Berlin Sans FB" panose="020E0602020502020306" pitchFamily="34" charset="0"/>
                <a:ea typeface="Calibri" panose="020F0502020204030204" pitchFamily="34" charset="0"/>
                <a:cs typeface="Times New Roman" panose="02020603050405020304" pitchFamily="18" charset="0"/>
              </a:rPr>
              <a:t>Aplicaciones web</a:t>
            </a:r>
            <a:r>
              <a:rPr kumimoji="0" lang="es-MX" sz="2800" b="1" i="0" u="none" strike="noStrike" cap="none" normalizeH="0" baseline="0" dirty="0" smtClean="0">
                <a:ln>
                  <a:noFill/>
                </a:ln>
                <a:solidFill>
                  <a:srgbClr val="DF51E2"/>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s-MX" sz="2800" b="1" i="0" u="none" strike="noStrike" cap="none" normalizeH="0" baseline="0" dirty="0" smtClean="0">
                <a:ln>
                  <a:noFill/>
                </a:ln>
                <a:solidFill>
                  <a:srgbClr val="DF51E2"/>
                </a:solidFill>
                <a:effectLst/>
                <a:latin typeface="Berlin Sans FB" panose="020E0602020502020306" pitchFamily="34" charset="0"/>
                <a:ea typeface="Calibri" panose="020F0502020204030204" pitchFamily="34" charset="0"/>
                <a:cs typeface="Times New Roman" panose="02020603050405020304" pitchFamily="18" charset="0"/>
              </a:rPr>
              <a:t> </a:t>
            </a:r>
            <a:endParaRPr kumimoji="0" lang="es-MX" sz="14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2219325" algn="l"/>
              </a:tabLst>
            </a:pPr>
            <a:r>
              <a:rPr kumimoji="0" lang="es-MX" sz="2800" b="0" i="0" u="none" strike="noStrike" cap="none" normalizeH="0" baseline="0" dirty="0" smtClean="0">
                <a:ln>
                  <a:noFill/>
                </a:ln>
                <a:solidFill>
                  <a:schemeClr val="tx1"/>
                </a:solidFill>
                <a:effectLst/>
                <a:latin typeface="Berlin Sans FB" panose="020E0602020502020306" pitchFamily="34" charset="0"/>
                <a:ea typeface="Calibri" panose="020F0502020204030204" pitchFamily="34" charset="0"/>
                <a:cs typeface="Times New Roman" panose="02020603050405020304" pitchFamily="18" charset="0"/>
              </a:rPr>
              <a:t>Asignatura: </a:t>
            </a:r>
            <a:r>
              <a:rPr kumimoji="0" lang="es-MX" sz="2400" b="0" i="0" u="none" strike="noStrike" cap="none" normalizeH="0" baseline="0" dirty="0" smtClean="0">
                <a:ln>
                  <a:noFill/>
                </a:ln>
                <a:solidFill>
                  <a:schemeClr val="tx1"/>
                </a:solidFill>
                <a:effectLst/>
                <a:latin typeface="Avenir Next LT Pro" charset="0"/>
                <a:ea typeface="Calibri" panose="020F0502020204030204" pitchFamily="34" charset="0"/>
                <a:cs typeface="Times New Roman" panose="02020603050405020304" pitchFamily="18" charset="0"/>
              </a:rPr>
              <a:t>Computaci</a:t>
            </a:r>
            <a:r>
              <a:rPr kumimoji="0" lang="es-MX" sz="2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MX" sz="2400" b="0" i="0" u="none" strike="noStrike" cap="none" normalizeH="0" baseline="0" dirty="0" smtClean="0">
                <a:ln>
                  <a:noFill/>
                </a:ln>
                <a:solidFill>
                  <a:schemeClr val="tx1"/>
                </a:solidFill>
                <a:effectLst/>
                <a:latin typeface="Avenir Next LT Pro" charset="0"/>
                <a:ea typeface="Calibri" panose="020F0502020204030204" pitchFamily="34" charset="0"/>
                <a:cs typeface="Times New Roman" panose="02020603050405020304" pitchFamily="18" charset="0"/>
              </a:rPr>
              <a:t>n</a:t>
            </a:r>
            <a:endParaRPr kumimoji="0" lang="es-MX" sz="14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2219325" algn="l"/>
              </a:tabLst>
            </a:pPr>
            <a:r>
              <a:rPr kumimoji="0" lang="es-MX" sz="2800" b="0" i="0" u="none" strike="noStrike" cap="none" normalizeH="0" baseline="0" dirty="0" smtClean="0">
                <a:ln>
                  <a:noFill/>
                </a:ln>
                <a:solidFill>
                  <a:schemeClr val="tx1"/>
                </a:solidFill>
                <a:effectLst/>
                <a:latin typeface="Berlin Sans FB" panose="020E0602020502020306" pitchFamily="34" charset="0"/>
                <a:ea typeface="Calibri" panose="020F0502020204030204" pitchFamily="34" charset="0"/>
                <a:cs typeface="Times New Roman" panose="02020603050405020304" pitchFamily="18" charset="0"/>
              </a:rPr>
              <a:t>Titular: </a:t>
            </a:r>
            <a:r>
              <a:rPr kumimoji="0" lang="es-MX" sz="2400" b="0" i="0" u="none" strike="noStrike" cap="none" normalizeH="0" baseline="0" dirty="0" smtClean="0">
                <a:ln>
                  <a:noFill/>
                </a:ln>
                <a:solidFill>
                  <a:schemeClr val="tx1"/>
                </a:solidFill>
                <a:effectLst/>
                <a:latin typeface="Avenir Next LT Pro" charset="0"/>
                <a:ea typeface="Calibri" panose="020F0502020204030204" pitchFamily="34" charset="0"/>
                <a:cs typeface="Times New Roman" panose="02020603050405020304" pitchFamily="18" charset="0"/>
              </a:rPr>
              <a:t>Mario Alejandro Guti</a:t>
            </a:r>
            <a:r>
              <a:rPr kumimoji="0" lang="es-MX" sz="2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es-MX" sz="2400" b="0" i="0" u="none" strike="noStrike" cap="none" normalizeH="0" baseline="0" dirty="0" smtClean="0">
                <a:ln>
                  <a:noFill/>
                </a:ln>
                <a:solidFill>
                  <a:schemeClr val="tx1"/>
                </a:solidFill>
                <a:effectLst/>
                <a:latin typeface="Avenir Next LT Pro" charset="0"/>
                <a:ea typeface="Calibri" panose="020F0502020204030204" pitchFamily="34" charset="0"/>
                <a:cs typeface="Times New Roman" panose="02020603050405020304" pitchFamily="18" charset="0"/>
              </a:rPr>
              <a:t>rrez </a:t>
            </a:r>
            <a:r>
              <a:rPr kumimoji="0" lang="es-MX" sz="2400" b="0" i="0" u="none" strike="noStrike" cap="none" normalizeH="0" baseline="0" dirty="0" err="1" smtClean="0">
                <a:ln>
                  <a:noFill/>
                </a:ln>
                <a:solidFill>
                  <a:schemeClr val="tx1"/>
                </a:solidFill>
                <a:effectLst/>
                <a:latin typeface="Avenir Next LT Pro" charset="0"/>
                <a:ea typeface="Calibri" panose="020F0502020204030204" pitchFamily="34" charset="0"/>
                <a:cs typeface="Times New Roman" panose="02020603050405020304" pitchFamily="18" charset="0"/>
              </a:rPr>
              <a:t>Hernandez</a:t>
            </a:r>
            <a:r>
              <a:rPr kumimoji="0" lang="es-MX" sz="2400" b="0" i="0" u="none" strike="noStrike" cap="none" normalizeH="0" baseline="0" dirty="0" smtClean="0">
                <a:ln>
                  <a:noFill/>
                </a:ln>
                <a:solidFill>
                  <a:schemeClr val="tx1"/>
                </a:solidFill>
                <a:effectLst/>
                <a:latin typeface="Avenir Next LT Pro" charset="0"/>
                <a:ea typeface="Calibri" panose="020F0502020204030204" pitchFamily="34" charset="0"/>
                <a:cs typeface="Times New Roman" panose="02020603050405020304" pitchFamily="18" charset="0"/>
              </a:rPr>
              <a:t> </a:t>
            </a:r>
            <a:endParaRPr kumimoji="0" lang="es-MX" sz="14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2219325" algn="l"/>
              </a:tabLst>
            </a:pPr>
            <a:r>
              <a:rPr kumimoji="0" lang="es-MX" sz="2800" b="0" i="0" u="none" strike="noStrike" cap="none" normalizeH="0" baseline="0" dirty="0" smtClean="0">
                <a:ln>
                  <a:noFill/>
                </a:ln>
                <a:solidFill>
                  <a:schemeClr val="tx1"/>
                </a:solidFill>
                <a:effectLst/>
                <a:latin typeface="Berlin Sans FB" panose="020E0602020502020306" pitchFamily="34" charset="0"/>
                <a:ea typeface="Calibri" panose="020F0502020204030204" pitchFamily="34" charset="0"/>
                <a:cs typeface="Times New Roman" panose="02020603050405020304" pitchFamily="18" charset="0"/>
              </a:rPr>
              <a:t>Alumna: </a:t>
            </a:r>
            <a:r>
              <a:rPr kumimoji="0" lang="es-MX" sz="2400" b="0" i="0" u="none" strike="noStrike" cap="none" normalizeH="0" baseline="0" dirty="0" smtClean="0">
                <a:ln>
                  <a:noFill/>
                </a:ln>
                <a:solidFill>
                  <a:schemeClr val="tx1"/>
                </a:solidFill>
                <a:effectLst/>
                <a:latin typeface="Avenir Next LT Pro" charset="0"/>
                <a:ea typeface="Calibri" panose="020F0502020204030204" pitchFamily="34" charset="0"/>
                <a:cs typeface="Times New Roman" panose="02020603050405020304" pitchFamily="18" charset="0"/>
              </a:rPr>
              <a:t>Melissa </a:t>
            </a:r>
            <a:r>
              <a:rPr kumimoji="0" lang="es-MX" sz="2400" b="0" i="0" u="none" strike="noStrike" cap="none" normalizeH="0" baseline="0" dirty="0" err="1" smtClean="0">
                <a:ln>
                  <a:noFill/>
                </a:ln>
                <a:solidFill>
                  <a:schemeClr val="tx1"/>
                </a:solidFill>
                <a:effectLst/>
                <a:latin typeface="Avenir Next LT Pro" charset="0"/>
                <a:ea typeface="Calibri" panose="020F0502020204030204" pitchFamily="34" charset="0"/>
                <a:cs typeface="Times New Roman" panose="02020603050405020304" pitchFamily="18" charset="0"/>
              </a:rPr>
              <a:t>Martinez</a:t>
            </a:r>
            <a:r>
              <a:rPr kumimoji="0" lang="es-MX" sz="2400" b="0" i="0" u="none" strike="noStrike" cap="none" normalizeH="0" baseline="0" dirty="0" smtClean="0">
                <a:ln>
                  <a:noFill/>
                </a:ln>
                <a:solidFill>
                  <a:schemeClr val="tx1"/>
                </a:solidFill>
                <a:effectLst/>
                <a:latin typeface="Avenir Next LT Pro" charset="0"/>
                <a:ea typeface="Calibri" panose="020F0502020204030204" pitchFamily="34" charset="0"/>
                <a:cs typeface="Times New Roman" panose="02020603050405020304" pitchFamily="18" charset="0"/>
              </a:rPr>
              <a:t> </a:t>
            </a:r>
            <a:r>
              <a:rPr kumimoji="0" lang="es-MX" sz="2400" b="0" i="0" u="none" strike="noStrike" cap="none" normalizeH="0" baseline="0" dirty="0" err="1" smtClean="0">
                <a:ln>
                  <a:noFill/>
                </a:ln>
                <a:solidFill>
                  <a:schemeClr val="tx1"/>
                </a:solidFill>
                <a:effectLst/>
                <a:latin typeface="Avenir Next LT Pro" charset="0"/>
                <a:ea typeface="Calibri" panose="020F0502020204030204" pitchFamily="34" charset="0"/>
                <a:cs typeface="Times New Roman" panose="02020603050405020304" pitchFamily="18" charset="0"/>
              </a:rPr>
              <a:t>Aldaco</a:t>
            </a:r>
            <a:endParaRPr kumimoji="0" lang="es-MX" sz="14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2219325" algn="l"/>
              </a:tabLst>
            </a:pPr>
            <a:r>
              <a:rPr kumimoji="0" lang="es-MX" sz="2400" b="0" i="0" u="none" strike="noStrike" cap="none" normalizeH="0" baseline="0" dirty="0" smtClean="0">
                <a:ln>
                  <a:noFill/>
                </a:ln>
                <a:solidFill>
                  <a:schemeClr val="tx1"/>
                </a:solidFill>
                <a:effectLst/>
                <a:latin typeface="Avenir Next LT Pro" charset="0"/>
                <a:ea typeface="Calibri" panose="020F0502020204030204" pitchFamily="34" charset="0"/>
                <a:cs typeface="Times New Roman" panose="02020603050405020304" pitchFamily="18" charset="0"/>
              </a:rPr>
              <a:t>Numero de lista 12</a:t>
            </a:r>
            <a:endParaRPr kumimoji="0" lang="es-MX" sz="14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2219325" algn="l"/>
              </a:tabLst>
            </a:pPr>
            <a:r>
              <a:rPr kumimoji="0" lang="es-MX" sz="2400" b="0" i="0" u="none" strike="noStrike" cap="none" normalizeH="0" baseline="0" dirty="0" smtClean="0">
                <a:ln>
                  <a:noFill/>
                </a:ln>
                <a:solidFill>
                  <a:schemeClr val="tx1"/>
                </a:solidFill>
                <a:effectLst/>
                <a:latin typeface="Avenir Next LT Pro" charset="0"/>
                <a:ea typeface="Calibri" panose="020F0502020204030204" pitchFamily="34" charset="0"/>
                <a:cs typeface="Times New Roman" panose="02020603050405020304" pitchFamily="18" charset="0"/>
              </a:rPr>
              <a:t>Saltillo, Coahuila.                                     </a:t>
            </a:r>
            <a:r>
              <a:rPr lang="es-MX" sz="2400" dirty="0" smtClean="0">
                <a:latin typeface="Avenir Next LT Pro" charset="0"/>
                <a:ea typeface="Calibri" panose="020F0502020204030204" pitchFamily="34" charset="0"/>
                <a:cs typeface="Times New Roman" panose="02020603050405020304" pitchFamily="18" charset="0"/>
              </a:rPr>
              <a:t>11</a:t>
            </a:r>
            <a:r>
              <a:rPr kumimoji="0" lang="es-MX" sz="2400" b="0" i="0" u="none" strike="noStrike" cap="none" normalizeH="0" baseline="0" dirty="0" smtClean="0">
                <a:ln>
                  <a:noFill/>
                </a:ln>
                <a:solidFill>
                  <a:schemeClr val="tx1"/>
                </a:solidFill>
                <a:effectLst/>
                <a:latin typeface="Avenir Next LT Pro" charset="0"/>
                <a:ea typeface="Calibri" panose="020F0502020204030204" pitchFamily="34" charset="0"/>
                <a:cs typeface="Times New Roman" panose="02020603050405020304" pitchFamily="18" charset="0"/>
              </a:rPr>
              <a:t>-05-2021</a:t>
            </a:r>
            <a:endParaRPr kumimoji="0" lang="es-MX" sz="2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538524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974361" y="299802"/>
            <a:ext cx="10373193" cy="608600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 name="CuadroTexto 2"/>
          <p:cNvSpPr txBox="1"/>
          <p:nvPr/>
        </p:nvSpPr>
        <p:spPr>
          <a:xfrm>
            <a:off x="1214203" y="1049869"/>
            <a:ext cx="9893507" cy="4585871"/>
          </a:xfrm>
          <a:prstGeom prst="rect">
            <a:avLst/>
          </a:prstGeom>
          <a:noFill/>
        </p:spPr>
        <p:txBody>
          <a:bodyPr wrap="square" rtlCol="0">
            <a:spAutoFit/>
          </a:bodyPr>
          <a:lstStyle/>
          <a:p>
            <a:pPr algn="ctr"/>
            <a:r>
              <a:rPr lang="es-MX" sz="3200" b="1" dirty="0">
                <a:solidFill>
                  <a:schemeClr val="tx2"/>
                </a:solidFill>
                <a:latin typeface="Aharoni" panose="02010803020104030203" pitchFamily="2" charset="-79"/>
                <a:cs typeface="Aharoni" panose="02010803020104030203" pitchFamily="2" charset="-79"/>
              </a:rPr>
              <a:t>¿Qué son las aplicaciones web?</a:t>
            </a:r>
            <a:endParaRPr lang="es-MX" sz="3200" dirty="0">
              <a:solidFill>
                <a:schemeClr val="tx2"/>
              </a:solidFill>
              <a:latin typeface="Aharoni" panose="02010803020104030203" pitchFamily="2" charset="-79"/>
              <a:cs typeface="Aharoni" panose="02010803020104030203" pitchFamily="2" charset="-79"/>
            </a:endParaRPr>
          </a:p>
          <a:p>
            <a:pPr algn="ctr"/>
            <a:r>
              <a:rPr lang="es-MX" sz="2000" dirty="0"/>
              <a:t>Las aplicaciones web reciben este nombre porque se ejecutan en internet. Es decir que los datos o los archivos en los que trabajas son procesados y almacenados dentro de la web. Estas aplicaciones, por lo general, no necesitan ser instaladas en tu computador.                                           </a:t>
            </a:r>
            <a:r>
              <a:rPr lang="es-MX" sz="2000" dirty="0" smtClean="0"/>
              <a:t>                                                                    </a:t>
            </a:r>
            <a:r>
              <a:rPr lang="es-MX" sz="2000" dirty="0"/>
              <a:t>El concepto de aplicaciones web está relacionado con el almacenamiento en la nube. Toda la información se guarda de forma permanente en grandes servidores de internet y nos envían a nuestros dispositivos o equipos los datos que requerimos en ese momento, quedando una copia temporal dentro de nuestro equipo.                                                                                                           </a:t>
            </a:r>
            <a:r>
              <a:rPr lang="es-MX" sz="2000" dirty="0" smtClean="0"/>
              <a:t>                                                                     </a:t>
            </a:r>
            <a:r>
              <a:rPr lang="es-MX" sz="2000" dirty="0"/>
              <a:t>En cualquier momento, lugar y desde cualquier dispositivo podemos acceder a este servicio, sólo necesitamos una conexión a internet y nuestros datos de acceso,  que por lo general son el nombre de usuario y contraseña.                                                                                                                                                Estos grandes servidores de internet que prestan el servicio de alojamiento están ubicados alrededor de todo el mundo, así hacen que el servicio prestado no sea tan costoso o gratuito en la mayoría de los casos y extremadamente seguro</a:t>
            </a:r>
            <a:r>
              <a:rPr lang="es-MX" dirty="0"/>
              <a:t>.</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1054789">
            <a:off x="-73850" y="-221376"/>
            <a:ext cx="2981521" cy="1557389"/>
          </a:xfrm>
          <a:prstGeom prst="rect">
            <a:avLst/>
          </a:prstGeo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1054789">
            <a:off x="606671" y="287360"/>
            <a:ext cx="2333728" cy="1333434"/>
          </a:xfrm>
          <a:prstGeom prst="rect">
            <a:avLst/>
          </a:prstGeom>
        </p:spPr>
      </p:pic>
    </p:spTree>
    <p:extLst>
      <p:ext uri="{BB962C8B-B14F-4D97-AF65-F5344CB8AC3E}">
        <p14:creationId xmlns:p14="http://schemas.microsoft.com/office/powerpoint/2010/main" val="2279756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974361" y="299802"/>
            <a:ext cx="10373193" cy="608600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 name="CuadroTexto 2"/>
          <p:cNvSpPr txBox="1"/>
          <p:nvPr/>
        </p:nvSpPr>
        <p:spPr>
          <a:xfrm>
            <a:off x="1180475" y="649760"/>
            <a:ext cx="9960964" cy="5386090"/>
          </a:xfrm>
          <a:prstGeom prst="rect">
            <a:avLst/>
          </a:prstGeom>
          <a:noFill/>
        </p:spPr>
        <p:txBody>
          <a:bodyPr wrap="square" rtlCol="0">
            <a:spAutoFit/>
          </a:bodyPr>
          <a:lstStyle/>
          <a:p>
            <a:pPr algn="ctr"/>
            <a:r>
              <a:rPr lang="es-MX" sz="2400" b="1" dirty="0">
                <a:latin typeface="Aharoni" panose="02010803020104030203" pitchFamily="2" charset="-79"/>
                <a:cs typeface="Aharoni" panose="02010803020104030203" pitchFamily="2" charset="-79"/>
              </a:rPr>
              <a:t>Ventajas de las aplicaciones web</a:t>
            </a:r>
            <a:endParaRPr lang="es-MX" sz="2400" dirty="0">
              <a:latin typeface="Aharoni" panose="02010803020104030203" pitchFamily="2" charset="-79"/>
              <a:cs typeface="Aharoni" panose="02010803020104030203" pitchFamily="2" charset="-79"/>
            </a:endParaRPr>
          </a:p>
          <a:p>
            <a:pPr algn="ctr"/>
            <a:r>
              <a:rPr lang="es-MX" sz="2000" dirty="0"/>
              <a:t>Usar aplicaciones web ahorra dinero. Empleará mejor su tiempo por no tener que ocuparse de aprender a manejar nuevos programas, ni mantenerlos o hacer copias de seguridad de sus datos y podrá trabajar desde cualquier sitio. Será más eficiente; podrá ganar más y gastará menos.</a:t>
            </a:r>
          </a:p>
          <a:p>
            <a:pPr algn="ctr"/>
            <a:r>
              <a:rPr lang="es-MX" sz="2000" dirty="0"/>
              <a:t>1. Ahorran costes de hardware y software                                                                                                                   Sólo es necesario usar un ordenador con un navegador web y conectarse a Internet. Las aplicaciones basadas en web usan menos recursos que los programas instalados. ¡Incluso puede usar ese viejo equipo que tiene olvidado en la oficina!                                                                                     </a:t>
            </a:r>
            <a:r>
              <a:rPr lang="es-MX" sz="2000" dirty="0" smtClean="0"/>
              <a:t>                                                                                                      </a:t>
            </a:r>
            <a:r>
              <a:rPr lang="es-MX" sz="2000" dirty="0"/>
              <a:t>Por otra parte las aplicaciones web no requieren canales de distribución como el software tradicional, lo que permite que su precio sea inferior al de los programas instalables. Existe además la posibilidad de «alquilar» las aplicaciones web según las funciones a utilizar o el número de usuarios; la inversión se convierte en gasto.</a:t>
            </a:r>
          </a:p>
          <a:p>
            <a:pPr algn="ctr"/>
            <a:r>
              <a:rPr lang="es-MX" sz="2000" dirty="0"/>
              <a:t>2. Fáciles de usar                                                                                                                                                                Las aplicaciones web son muy sencillas de utilizar, sólo necesitará conocimientos básicos de informática para trabajar con ellas. Si sabe escribir un correo electrónico, ya sabe usarlas. Además, en muchos casos podrá personalizarlas a su gusto y adaptarlas a su forma de trabajo</a:t>
            </a:r>
            <a:r>
              <a:rPr lang="es-MX" sz="2000" dirty="0" smtClean="0"/>
              <a:t>.</a:t>
            </a:r>
            <a:endParaRPr lang="es-MX" sz="2000" dirty="0"/>
          </a:p>
        </p:txBody>
      </p:sp>
      <p:pic>
        <p:nvPicPr>
          <p:cNvPr id="4" name="Imagen 3"/>
          <p:cNvPicPr>
            <a:picLocks noChangeAspect="1"/>
          </p:cNvPicPr>
          <p:nvPr/>
        </p:nvPicPr>
        <p:blipFill>
          <a:blip r:embed="rId2"/>
          <a:stretch>
            <a:fillRect/>
          </a:stretch>
        </p:blipFill>
        <p:spPr>
          <a:xfrm>
            <a:off x="0" y="0"/>
            <a:ext cx="1945528" cy="1357532"/>
          </a:xfrm>
          <a:prstGeom prst="rect">
            <a:avLst/>
          </a:prstGeom>
        </p:spPr>
      </p:pic>
    </p:spTree>
    <p:extLst>
      <p:ext uri="{BB962C8B-B14F-4D97-AF65-F5344CB8AC3E}">
        <p14:creationId xmlns:p14="http://schemas.microsoft.com/office/powerpoint/2010/main" val="2287268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974361" y="299802"/>
            <a:ext cx="10373193" cy="608600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2"/>
                </a:solidFill>
              </a:rPr>
              <a:t>3. Facilitan el trabajo colaborativo y a distancia                                                                                                              Las aplicaciones web pueden ser usadas por varios usuarios al mismo tiempo. Al estar toda la información centralizada no tendrá que compartir pantallas o enviar emails con documentos adjuntos. Varios usuarios pueden ver y editar el mismo documento de manera conjunta.                                                                       Además son accesibles desde cualquier lugar. Puede trabajar desde un pc, un portátil, un móvil o una </a:t>
            </a:r>
            <a:r>
              <a:rPr lang="es-MX" dirty="0" err="1" smtClean="0">
                <a:solidFill>
                  <a:schemeClr val="tx2"/>
                </a:solidFill>
              </a:rPr>
              <a:t>tablet</a:t>
            </a:r>
            <a:r>
              <a:rPr lang="es-MX" dirty="0" smtClean="0">
                <a:solidFill>
                  <a:schemeClr val="tx2"/>
                </a:solidFill>
              </a:rPr>
              <a:t>, desde la oficina, un parque o un aeropuerto.</a:t>
            </a:r>
          </a:p>
          <a:p>
            <a:pPr algn="ctr"/>
            <a:r>
              <a:rPr lang="es-MX" dirty="0" smtClean="0">
                <a:solidFill>
                  <a:schemeClr val="tx2"/>
                </a:solidFill>
              </a:rPr>
              <a:t>4. Escalables y de rápida actualización                                                                                                                       Existe solo una versión de la aplicación web en el servidor, por lo que no hay que distribuirla entre los demás ordenadores. El proceso de actualización es rápido y limpio. Las aplicaciones basadas en web no requieren que el usuario se preocupe por obtener la última versión ni interfieren en su trabajo diario para descargar, instalar y configurar últimas versiones.</a:t>
            </a:r>
          </a:p>
          <a:p>
            <a:pPr algn="ctr"/>
            <a:r>
              <a:rPr lang="es-MX" dirty="0" smtClean="0">
                <a:solidFill>
                  <a:schemeClr val="tx2"/>
                </a:solidFill>
              </a:rPr>
              <a:t>5. Provocan menos errores y problemas                                                                                                                         Las aplicaciones web son menos propensas a colgarse y crear problemas técnicos debido a conflictos con hardware, con otras aplicaciones existentes, protocolos o con software personal interno. Todos los usuarios utilizan la misma versión de la aplicación web y los posibles fallos pueden ser corregidos tan pronto son descubiertos.</a:t>
            </a:r>
          </a:p>
          <a:p>
            <a:pPr algn="ctr"/>
            <a:r>
              <a:rPr lang="es-MX" dirty="0" smtClean="0">
                <a:solidFill>
                  <a:schemeClr val="tx2"/>
                </a:solidFill>
              </a:rPr>
              <a:t>6. Los datos son más seguros                                                                                                                                           Ya no deberá preocuparse de posibles rupturas del disco duro ni de los virus que pueden hacerle perder toda la información. Los proveedores de </a:t>
            </a:r>
            <a:r>
              <a:rPr lang="es-MX" dirty="0" err="1" smtClean="0">
                <a:solidFill>
                  <a:schemeClr val="tx2"/>
                </a:solidFill>
              </a:rPr>
              <a:t>hosting</a:t>
            </a:r>
            <a:r>
              <a:rPr lang="es-MX" dirty="0" smtClean="0">
                <a:solidFill>
                  <a:schemeClr val="tx2"/>
                </a:solidFill>
              </a:rPr>
              <a:t> donde se almacenan las aplicaciones usan granjas de servidores, con altísimas medidas de seguridad, donde guardan los datos de forma redundante y con amplios servicios de </a:t>
            </a:r>
            <a:r>
              <a:rPr lang="es-MX" dirty="0" err="1" smtClean="0">
                <a:solidFill>
                  <a:schemeClr val="tx2"/>
                </a:solidFill>
              </a:rPr>
              <a:t>backups</a:t>
            </a:r>
            <a:r>
              <a:rPr lang="es-MX" dirty="0" smtClean="0">
                <a:solidFill>
                  <a:schemeClr val="tx2"/>
                </a:solidFill>
              </a:rPr>
              <a:t>.</a:t>
            </a:r>
          </a:p>
        </p:txBody>
      </p:sp>
      <p:pic>
        <p:nvPicPr>
          <p:cNvPr id="3" name="Imagen 2"/>
          <p:cNvPicPr>
            <a:picLocks noChangeAspect="1"/>
          </p:cNvPicPr>
          <p:nvPr/>
        </p:nvPicPr>
        <p:blipFill>
          <a:blip r:embed="rId2"/>
          <a:stretch>
            <a:fillRect/>
          </a:stretch>
        </p:blipFill>
        <p:spPr>
          <a:xfrm>
            <a:off x="-121023" y="-430753"/>
            <a:ext cx="1721223" cy="1831899"/>
          </a:xfrm>
          <a:prstGeom prst="rect">
            <a:avLst/>
          </a:prstGeom>
        </p:spPr>
      </p:pic>
    </p:spTree>
    <p:extLst>
      <p:ext uri="{BB962C8B-B14F-4D97-AF65-F5344CB8AC3E}">
        <p14:creationId xmlns:p14="http://schemas.microsoft.com/office/powerpoint/2010/main" val="3785458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929391" y="449704"/>
            <a:ext cx="10373193" cy="608600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b="1" dirty="0">
                <a:solidFill>
                  <a:schemeClr val="tx2"/>
                </a:solidFill>
                <a:latin typeface="Aharoni" panose="02010803020104030203" pitchFamily="2" charset="-79"/>
                <a:cs typeface="Aharoni" panose="02010803020104030203" pitchFamily="2" charset="-79"/>
              </a:rPr>
              <a:t>Que debe tener una presentación para exponer un tema.</a:t>
            </a:r>
            <a:endParaRPr lang="es-MX" sz="2800" dirty="0">
              <a:solidFill>
                <a:schemeClr val="tx2"/>
              </a:solidFill>
              <a:latin typeface="Aharoni" panose="02010803020104030203" pitchFamily="2" charset="-79"/>
              <a:cs typeface="Aharoni" panose="02010803020104030203" pitchFamily="2" charset="-79"/>
            </a:endParaRPr>
          </a:p>
          <a:p>
            <a:pPr algn="ctr"/>
            <a:r>
              <a:rPr lang="es-MX" sz="2000" dirty="0">
                <a:solidFill>
                  <a:schemeClr val="tx2"/>
                </a:solidFill>
              </a:rPr>
              <a:t>No olvides jamás el objetivo de tus presentaciones en </a:t>
            </a:r>
            <a:r>
              <a:rPr lang="es-MX" sz="2000" dirty="0" err="1">
                <a:solidFill>
                  <a:schemeClr val="tx2"/>
                </a:solidFill>
              </a:rPr>
              <a:t>Power</a:t>
            </a:r>
            <a:r>
              <a:rPr lang="es-MX" sz="2000" dirty="0">
                <a:solidFill>
                  <a:schemeClr val="tx2"/>
                </a:solidFill>
              </a:rPr>
              <a:t> Point o en cualquier otro software. Se hacen como base para dar visibilidad al tema y hacerlo más atractivo y memorizable. Es un apoyo, pero jamás en fin en sí mismo.</a:t>
            </a:r>
          </a:p>
          <a:p>
            <a:pPr algn="ctr"/>
            <a:r>
              <a:rPr lang="es-MX" sz="2000" b="1" dirty="0">
                <a:solidFill>
                  <a:srgbClr val="D5599A"/>
                </a:solidFill>
              </a:rPr>
              <a:t>Cuidado del diseño                                                                                                                                                         </a:t>
            </a:r>
            <a:r>
              <a:rPr lang="es-MX" sz="2000" dirty="0">
                <a:solidFill>
                  <a:schemeClr val="tx2"/>
                </a:solidFill>
              </a:rPr>
              <a:t>Cuida mucho el diseño de las diapositivas. Con cualquiera de los programas para hacer presentaciones podrás elegir fondos neutros y simples que no afecten a la legibilidad del documento.                                                                                                                                                                         Usa una tipografía sencilla y evita las imágenes prediseñadas. Todo ello siguiendo siempre el mismo estilo para no confundir y mantener la coherencia visual.</a:t>
            </a:r>
          </a:p>
          <a:p>
            <a:pPr algn="ctr"/>
            <a:r>
              <a:rPr lang="es-MX" sz="2000" b="1" dirty="0">
                <a:solidFill>
                  <a:srgbClr val="D5599A"/>
                </a:solidFill>
              </a:rPr>
              <a:t>Menos es más                                                                                                                                                                  </a:t>
            </a:r>
            <a:r>
              <a:rPr lang="es-MX" sz="2000" dirty="0">
                <a:solidFill>
                  <a:schemeClr val="tx2"/>
                </a:solidFill>
              </a:rPr>
              <a:t>Si eres breve, tendrás más éxito. Por eso, cuando hagas tu presentación en </a:t>
            </a:r>
            <a:r>
              <a:rPr lang="es-MX" sz="2000" dirty="0" err="1">
                <a:solidFill>
                  <a:schemeClr val="tx2"/>
                </a:solidFill>
              </a:rPr>
              <a:t>Power</a:t>
            </a:r>
            <a:r>
              <a:rPr lang="es-MX" sz="2000" dirty="0">
                <a:solidFill>
                  <a:schemeClr val="tx2"/>
                </a:solidFill>
              </a:rPr>
              <a:t> Point, recuerda simplificar la información, ser muy directo y resumir en esquemas simples, en cuadros y </a:t>
            </a:r>
            <a:r>
              <a:rPr lang="es-MX" sz="2000" dirty="0" err="1">
                <a:solidFill>
                  <a:schemeClr val="tx2"/>
                </a:solidFill>
              </a:rPr>
              <a:t>bulleted</a:t>
            </a:r>
            <a:r>
              <a:rPr lang="es-MX" sz="2000" dirty="0">
                <a:solidFill>
                  <a:schemeClr val="tx2"/>
                </a:solidFill>
              </a:rPr>
              <a:t> </a:t>
            </a:r>
            <a:r>
              <a:rPr lang="es-MX" sz="2000" dirty="0" err="1">
                <a:solidFill>
                  <a:schemeClr val="tx2"/>
                </a:solidFill>
              </a:rPr>
              <a:t>points</a:t>
            </a:r>
            <a:r>
              <a:rPr lang="es-MX" sz="2000" dirty="0">
                <a:solidFill>
                  <a:schemeClr val="tx2"/>
                </a:solidFill>
              </a:rPr>
              <a:t> todo lo esencial que desees transmitir.</a:t>
            </a:r>
          </a:p>
          <a:p>
            <a:pPr algn="ctr"/>
            <a:r>
              <a:rPr lang="es-MX" sz="2000" b="1" dirty="0">
                <a:solidFill>
                  <a:srgbClr val="D5599A"/>
                </a:solidFill>
              </a:rPr>
              <a:t>Alineación</a:t>
            </a:r>
            <a:r>
              <a:rPr lang="es-MX" sz="2000" dirty="0">
                <a:solidFill>
                  <a:schemeClr val="tx2"/>
                </a:solidFill>
              </a:rPr>
              <a:t>                                                                                                                                                                Alinea siempre correctamente los elementos para que la presentación se vea armoniosa, comprensible y concentrada</a:t>
            </a:r>
            <a:r>
              <a:rPr lang="es-MX" sz="2000" dirty="0" smtClean="0">
                <a:solidFill>
                  <a:schemeClr val="tx2"/>
                </a:solidFill>
              </a:rPr>
              <a:t>.</a:t>
            </a:r>
            <a:endParaRPr lang="es-MX" sz="2000" dirty="0">
              <a:solidFill>
                <a:schemeClr val="tx2"/>
              </a:solidFill>
            </a:endParaRP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726471">
            <a:off x="106894" y="516042"/>
            <a:ext cx="1612695" cy="1216097"/>
          </a:xfrm>
          <a:prstGeom prst="rect">
            <a:avLst/>
          </a:prstGeom>
        </p:spPr>
      </p:pic>
    </p:spTree>
    <p:extLst>
      <p:ext uri="{BB962C8B-B14F-4D97-AF65-F5344CB8AC3E}">
        <p14:creationId xmlns:p14="http://schemas.microsoft.com/office/powerpoint/2010/main" val="3568534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974361" y="299802"/>
            <a:ext cx="10373193" cy="608600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rgbClr val="D5599A"/>
                </a:solidFill>
              </a:rPr>
              <a:t>Ilustra</a:t>
            </a:r>
          </a:p>
          <a:p>
            <a:pPr algn="ctr"/>
            <a:r>
              <a:rPr lang="es-MX" dirty="0" smtClean="0">
                <a:solidFill>
                  <a:schemeClr val="tx2"/>
                </a:solidFill>
              </a:rPr>
              <a:t>Recuerda</a:t>
            </a:r>
            <a:r>
              <a:rPr lang="es-MX" dirty="0">
                <a:solidFill>
                  <a:schemeClr val="tx2"/>
                </a:solidFill>
              </a:rPr>
              <a:t>, las diapositivas son un apoyo. Es decir, no transcribas lo que vas a decir, tan solo úsalas para ilustrar tu discurso. Utiliza conceptos y expresiones que se lean fácilmente al primer vistazo.</a:t>
            </a:r>
          </a:p>
          <a:p>
            <a:pPr algn="ctr"/>
            <a:r>
              <a:rPr lang="es-MX" b="1" dirty="0">
                <a:solidFill>
                  <a:srgbClr val="D5599A"/>
                </a:solidFill>
              </a:rPr>
              <a:t>Contacto visual                                                                                                                                                         </a:t>
            </a:r>
            <a:r>
              <a:rPr lang="es-MX" dirty="0">
                <a:solidFill>
                  <a:schemeClr val="tx2"/>
                </a:solidFill>
              </a:rPr>
              <a:t>Una buena presentación en </a:t>
            </a:r>
            <a:r>
              <a:rPr lang="es-MX" dirty="0" err="1">
                <a:solidFill>
                  <a:schemeClr val="tx2"/>
                </a:solidFill>
              </a:rPr>
              <a:t>Power</a:t>
            </a:r>
            <a:r>
              <a:rPr lang="es-MX" dirty="0">
                <a:solidFill>
                  <a:schemeClr val="tx2"/>
                </a:solidFill>
              </a:rPr>
              <a:t> Point no solo ilustra, también es una manera de focalizar la atención del público en esa imagen. Muchas personas tienen ciertos miedos a hablar en público, en especial si este las observa directamente. Por eso, al contar con este apoyo visual, el ponente puede relajarse y mirar a su audiencia mientras esta se fija en las diapositivas. Recuerda, es importante no mirar al suelo o la pantalla de forma constante.</a:t>
            </a:r>
          </a:p>
          <a:p>
            <a:pPr algn="ctr"/>
            <a:r>
              <a:rPr lang="es-MX" b="1" dirty="0">
                <a:solidFill>
                  <a:srgbClr val="D5599A"/>
                </a:solidFill>
              </a:rPr>
              <a:t>Práctica </a:t>
            </a:r>
            <a:r>
              <a:rPr lang="es-MX" dirty="0">
                <a:solidFill>
                  <a:schemeClr val="tx2"/>
                </a:solidFill>
              </a:rPr>
              <a:t>                                                                                                                                                                              Es muy necesario que practiques la presentación. De hecho, además de ponerte ante un espejo para ganar en confianza, es importante que lo hagas también con las diapositivas o imaginando que las usas para ganar en confianza y evitar errores.</a:t>
            </a:r>
          </a:p>
          <a:p>
            <a:pPr algn="ctr"/>
            <a:r>
              <a:rPr lang="es-MX" b="1" dirty="0">
                <a:solidFill>
                  <a:srgbClr val="D5599A"/>
                </a:solidFill>
              </a:rPr>
              <a:t>Cuenta una historia </a:t>
            </a:r>
            <a:r>
              <a:rPr lang="es-MX" dirty="0">
                <a:solidFill>
                  <a:schemeClr val="tx2"/>
                </a:solidFill>
              </a:rPr>
              <a:t>                                                                                                                                                       Las diapositivas de una presentación en </a:t>
            </a:r>
            <a:r>
              <a:rPr lang="es-MX" dirty="0" err="1">
                <a:solidFill>
                  <a:schemeClr val="tx2"/>
                </a:solidFill>
              </a:rPr>
              <a:t>Power</a:t>
            </a:r>
            <a:r>
              <a:rPr lang="es-MX" dirty="0">
                <a:solidFill>
                  <a:schemeClr val="tx2"/>
                </a:solidFill>
              </a:rPr>
              <a:t> Point deben contar una historia, la misma que explicas tú en tu exposición. Es por ello que resulta tan importante contar con un hilo conductor que vertebre el discurso y tenga sentido en su conjunto.</a:t>
            </a:r>
          </a:p>
        </p:txBody>
      </p:sp>
      <p:pic>
        <p:nvPicPr>
          <p:cNvPr id="3" name="Imagen 2"/>
          <p:cNvPicPr>
            <a:picLocks noChangeAspect="1"/>
          </p:cNvPicPr>
          <p:nvPr/>
        </p:nvPicPr>
        <p:blipFill>
          <a:blip r:embed="rId2"/>
          <a:stretch>
            <a:fillRect/>
          </a:stretch>
        </p:blipFill>
        <p:spPr>
          <a:xfrm>
            <a:off x="10320366" y="5266806"/>
            <a:ext cx="1871634" cy="1591194"/>
          </a:xfrm>
          <a:prstGeom prst="rect">
            <a:avLst/>
          </a:prstGeom>
        </p:spPr>
      </p:pic>
    </p:spTree>
    <p:extLst>
      <p:ext uri="{BB962C8B-B14F-4D97-AF65-F5344CB8AC3E}">
        <p14:creationId xmlns:p14="http://schemas.microsoft.com/office/powerpoint/2010/main" val="370062522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1123</Words>
  <Application>Microsoft Office PowerPoint</Application>
  <PresentationFormat>Panorámica</PresentationFormat>
  <Paragraphs>29</Paragraphs>
  <Slides>6</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6</vt:i4>
      </vt:variant>
    </vt:vector>
  </HeadingPairs>
  <TitlesOfParts>
    <vt:vector size="14" baseType="lpstr">
      <vt:lpstr>Aharoni</vt:lpstr>
      <vt:lpstr>Arial</vt:lpstr>
      <vt:lpstr>Avenir Next LT Pro</vt:lpstr>
      <vt:lpstr>Berlin Sans FB</vt:lpstr>
      <vt:lpstr>Calibri</vt:lpstr>
      <vt:lpstr>Calibri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fernando</dc:creator>
  <cp:lastModifiedBy>fernando</cp:lastModifiedBy>
  <cp:revision>5</cp:revision>
  <dcterms:created xsi:type="dcterms:W3CDTF">2021-05-11T22:25:27Z</dcterms:created>
  <dcterms:modified xsi:type="dcterms:W3CDTF">2021-05-11T22:57:19Z</dcterms:modified>
</cp:coreProperties>
</file>