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DA6C"/>
    <a:srgbClr val="CCCCFF"/>
    <a:srgbClr val="FF6565"/>
    <a:srgbClr val="FFFFCC"/>
    <a:srgbClr val="FFCC99"/>
    <a:srgbClr val="00FFFF"/>
    <a:srgbClr val="FFCCFF"/>
    <a:srgbClr val="CCFF99"/>
    <a:srgbClr val="6DB6FF"/>
    <a:srgbClr val="FFCC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63" autoAdjust="0"/>
    <p:restoredTop sz="94660"/>
  </p:normalViewPr>
  <p:slideViewPr>
    <p:cSldViewPr snapToGrid="0">
      <p:cViewPr varScale="1">
        <p:scale>
          <a:sx n="73" d="100"/>
          <a:sy n="73" d="100"/>
        </p:scale>
        <p:origin x="-40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F95B637A-223B-4FEE-A2E7-4A1F2E299A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xmlns="" id="{BC041304-4161-4983-97EF-196F313E76C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5412AB49-361D-463C-AC84-B27A02FCA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477A2FFC-0D48-4E90-A56D-C17FDD01D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F5EA265-E9D1-4E17-8729-952A0D659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21152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3031AEFB-911B-4AA7-B386-E7E77D87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C9713969-F89D-4158-A4F8-9308306EE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6900CE2D-CB3C-4BDB-8767-43B9DE613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8ED58125-D63C-4B2B-ADD6-65A21DFB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F2A9D79F-19FB-4295-AEEB-C845AF329B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47442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xmlns="" id="{3B0ED87D-744E-48FF-BECE-BAC6930FA92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xmlns="" id="{70FCA6D8-ADC9-459E-97BE-31276169D5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BB5ACB9-E5D1-408D-AD31-CBAD58E97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1AE55843-217C-464C-822D-1AC5204DE7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BA3C21-B17E-4E94-AC20-18D087073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63484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BEB45B38-C42D-49F5-A304-0AE705035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E06772AC-586D-4F96-B66A-52D7AB87C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C90962BF-165D-4862-845F-B08CD233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97515B67-43FF-4B9A-90F8-B49C888A6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15B5E3F0-1259-4720-A776-894DF10C4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03074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A315553-8DAB-47D7-B225-446670A14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98A54AAC-AE37-4FAE-8ECD-2FF5AB1B56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EA24309F-50E0-44CB-A997-9A83940DB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519B6186-D98B-4E4F-B3B0-D3B72F342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4AC51090-3144-4FFF-B805-9AD44BE8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429765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79938455-B409-41AB-AA21-31E64F7E73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81BFBDD-9973-4C0F-89B2-01B4F67C87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292087FE-31E4-486A-9EE7-1BFE00190F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8134271A-E052-40C6-ADDA-BCEB7EF62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058099D6-CD32-4D17-8631-3211CA81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FB8CB273-7B2F-49B4-AF69-81191CFB0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648279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907345D9-F1F0-43FC-800E-D730CAAB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44FF60AC-88AB-443C-A4BC-0BC610FE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xmlns="" id="{4B7D6635-829E-4B35-AC6B-9778F8904F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xmlns="" id="{93BA868B-9436-4E2A-979A-99FF64B0DE2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xmlns="" id="{32774A22-D146-4369-B6A0-BE3811A4D7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xmlns="" id="{87A8AA79-A6DE-44E0-82AC-127326525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xmlns="" id="{0951D933-DF27-41E2-B93B-7825E2178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xmlns="" id="{359D58C1-D580-4D98-A983-369E2B1ED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142543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C723272-6F1D-42B5-98BF-46E2B61D7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77DC1B5F-EF08-41B4-9228-64AFFB7475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5FE68827-A20F-4F16-A4C6-3AD3FF7DD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2C97289A-A623-447F-B264-31098AF2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427174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xmlns="" id="{48ED95A0-0498-413C-8F17-1039B1844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xmlns="" id="{32D0A77A-440B-4990-A390-6AB298F43C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xmlns="" id="{937A68A1-FD79-4B8D-9CA1-65576E3C0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027366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50F803A-6058-489A-81DA-948F67D24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xmlns="" id="{0EEDF88F-7C8E-46A0-9134-B6F6D0D9CC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90C2868-41DF-4071-B3D6-24AB0B1C0B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FB370A00-61EC-4F5B-ADD6-570F9F1A9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39EA060A-E785-4086-83AF-1E965F04D2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EE599C98-B9D6-42F9-B6D0-B9A387037C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4990146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2089E72D-1480-4BCE-B439-57AAF5818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xmlns="" id="{0952F9A0-709F-451C-98B6-25A50C45C0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xmlns="" id="{DE89566C-15AA-4CA7-AEEC-03D9536FA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xmlns="" id="{139977F6-4D82-4685-AB46-AA6500BCDE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xmlns="" id="{71AA0DEB-635F-4815-96F6-AD5BEE358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xmlns="" id="{38685DE8-9426-4FB6-8008-21B959998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2859165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xmlns="" id="{B80227B0-0C9C-4A11-87F5-2F31570F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xmlns="" id="{16641EFB-B630-4342-AA89-1FAA46D3BC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xmlns="" id="{0A56CA32-7827-4088-B180-E01E38F4FDC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01CF9-2DAD-4739-AFBC-5EC69106839E}" type="datetimeFigureOut">
              <a:rPr lang="es-MX" smtClean="0"/>
              <a:pPr/>
              <a:t>04/05/2021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xmlns="" id="{062AE8F5-8F4D-4B70-AE4B-391A83C39F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xmlns="" id="{A6738C5D-B577-440F-9C38-B7C6D3530C2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B6A29-FC3E-4A96-A7C4-57089DB25522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310260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2"/>
          <p:cNvSpPr txBox="1">
            <a:spLocks noChangeArrowheads="1"/>
          </p:cNvSpPr>
          <p:nvPr/>
        </p:nvSpPr>
        <p:spPr bwMode="auto">
          <a:xfrm>
            <a:off x="2011773" y="897809"/>
            <a:ext cx="8242573" cy="528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Escuela Normal de Educación Preescolar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Lic. En Educación Preescolar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Tutoría Grupal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Tania Tamara López </a:t>
            </a:r>
            <a:r>
              <a:rPr kumimoji="0" lang="es-MX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Lerna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Segoe UI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Andrea Abigail Guerrero Vigil #6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1B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04/Mayo/2021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s-MX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Segoe UI" pitchFamily="34" charset="0"/>
                <a:cs typeface="Arial" pitchFamily="34" charset="0"/>
              </a:rPr>
              <a:t>Pasos para estudiar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11 Imagen" descr="biblioteca_digital_db_l_logoenep.gif"/>
          <p:cNvPicPr/>
          <p:nvPr/>
        </p:nvPicPr>
        <p:blipFill>
          <a:blip r:embed="rId2" cstate="print"/>
          <a:srcRect l="23635" r="14167"/>
          <a:stretch>
            <a:fillRect/>
          </a:stretch>
        </p:blipFill>
        <p:spPr>
          <a:xfrm>
            <a:off x="1430554" y="760101"/>
            <a:ext cx="1257957" cy="1418897"/>
          </a:xfrm>
          <a:prstGeom prst="rect">
            <a:avLst/>
          </a:prstGeom>
        </p:spPr>
      </p:pic>
      <p:sp>
        <p:nvSpPr>
          <p:cNvPr id="8" name="7 Triángulo rectángulo"/>
          <p:cNvSpPr/>
          <p:nvPr/>
        </p:nvSpPr>
        <p:spPr>
          <a:xfrm rot="16200000">
            <a:off x="9799320" y="4452257"/>
            <a:ext cx="2351314" cy="2434046"/>
          </a:xfrm>
          <a:prstGeom prst="rtTriangle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Triángulo rectángulo"/>
          <p:cNvSpPr/>
          <p:nvPr/>
        </p:nvSpPr>
        <p:spPr>
          <a:xfrm>
            <a:off x="0" y="4963886"/>
            <a:ext cx="1711235" cy="1894114"/>
          </a:xfrm>
          <a:prstGeom prst="rtTriangl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Triángulo rectángulo"/>
          <p:cNvSpPr/>
          <p:nvPr/>
        </p:nvSpPr>
        <p:spPr>
          <a:xfrm rot="10800000">
            <a:off x="10058400" y="-1"/>
            <a:ext cx="2133600" cy="2090057"/>
          </a:xfrm>
          <a:prstGeom prst="rtTriangle">
            <a:avLst/>
          </a:prstGeom>
          <a:solidFill>
            <a:srgbClr val="00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Triángulo rectángulo"/>
          <p:cNvSpPr/>
          <p:nvPr/>
        </p:nvSpPr>
        <p:spPr>
          <a:xfrm rot="2518206">
            <a:off x="11378273" y="2381375"/>
            <a:ext cx="1622107" cy="1785917"/>
          </a:xfrm>
          <a:prstGeom prst="rtTriangle">
            <a:avLst/>
          </a:prstGeom>
          <a:solidFill>
            <a:srgbClr val="FFCC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Triángulo isósceles"/>
          <p:cNvSpPr/>
          <p:nvPr/>
        </p:nvSpPr>
        <p:spPr>
          <a:xfrm>
            <a:off x="1645920" y="5695400"/>
            <a:ext cx="3816967" cy="1162600"/>
          </a:xfrm>
          <a:prstGeom prst="triangle">
            <a:avLst>
              <a:gd name="adj" fmla="val 50684"/>
            </a:avLst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Triángulo isósceles"/>
          <p:cNvSpPr/>
          <p:nvPr/>
        </p:nvSpPr>
        <p:spPr>
          <a:xfrm>
            <a:off x="5525588" y="5956664"/>
            <a:ext cx="4297679" cy="914400"/>
          </a:xfrm>
          <a:prstGeom prst="triangle">
            <a:avLst/>
          </a:prstGeom>
          <a:solidFill>
            <a:srgbClr val="FF65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Triángulo isósceles"/>
          <p:cNvSpPr/>
          <p:nvPr/>
        </p:nvSpPr>
        <p:spPr>
          <a:xfrm rot="5400000">
            <a:off x="-1108147" y="3021440"/>
            <a:ext cx="3142924" cy="914400"/>
          </a:xfrm>
          <a:prstGeom prst="triangle">
            <a:avLst/>
          </a:prstGeom>
          <a:solidFill>
            <a:srgbClr val="CC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7" name="16 Triángulo rectángulo"/>
          <p:cNvSpPr/>
          <p:nvPr/>
        </p:nvSpPr>
        <p:spPr>
          <a:xfrm rot="5400000">
            <a:off x="195132" y="-209816"/>
            <a:ext cx="1777359" cy="2195370"/>
          </a:xfrm>
          <a:prstGeom prst="rtTriangle">
            <a:avLst/>
          </a:prstGeom>
          <a:solidFill>
            <a:srgbClr val="6CDA6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xmlns="" val="1147572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xmlns="" id="{D7657C38-B257-4984-AB56-745A2D44F4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2610" y="2598898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s-MX" sz="6000" dirty="0">
                <a:latin typeface="Broadway" pitchFamily="82" charset="0"/>
              </a:rPr>
              <a:t>10 pasos para estudiar 	</a:t>
            </a:r>
            <a:r>
              <a:rPr lang="es-MX" dirty="0"/>
              <a:t>	</a:t>
            </a:r>
          </a:p>
        </p:txBody>
      </p:sp>
      <p:sp>
        <p:nvSpPr>
          <p:cNvPr id="6" name="5 Elipse"/>
          <p:cNvSpPr/>
          <p:nvPr/>
        </p:nvSpPr>
        <p:spPr>
          <a:xfrm>
            <a:off x="0" y="0"/>
            <a:ext cx="1371600" cy="1332411"/>
          </a:xfrm>
          <a:prstGeom prst="ellipse">
            <a:avLst/>
          </a:prstGeom>
          <a:solidFill>
            <a:srgbClr val="FFCC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6 Elipse"/>
          <p:cNvSpPr/>
          <p:nvPr/>
        </p:nvSpPr>
        <p:spPr>
          <a:xfrm>
            <a:off x="1541418" y="248195"/>
            <a:ext cx="1371600" cy="1332411"/>
          </a:xfrm>
          <a:prstGeom prst="ellipse">
            <a:avLst/>
          </a:prstGeom>
          <a:solidFill>
            <a:srgbClr val="00FF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0" y="1480456"/>
            <a:ext cx="1371600" cy="1332411"/>
          </a:xfrm>
          <a:prstGeom prst="ellipse">
            <a:avLst/>
          </a:prstGeom>
          <a:solidFill>
            <a:srgbClr val="FFCC99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8 Elipse"/>
          <p:cNvSpPr/>
          <p:nvPr/>
        </p:nvSpPr>
        <p:spPr>
          <a:xfrm>
            <a:off x="0" y="5525589"/>
            <a:ext cx="1371600" cy="1332411"/>
          </a:xfrm>
          <a:prstGeom prst="ellipse">
            <a:avLst/>
          </a:prstGeom>
          <a:solidFill>
            <a:srgbClr val="CCCC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9 Elipse"/>
          <p:cNvSpPr/>
          <p:nvPr/>
        </p:nvSpPr>
        <p:spPr>
          <a:xfrm>
            <a:off x="1345474" y="4646022"/>
            <a:ext cx="1371600" cy="1332411"/>
          </a:xfrm>
          <a:prstGeom prst="ellipse">
            <a:avLst/>
          </a:prstGeom>
          <a:solidFill>
            <a:srgbClr val="6CDA6C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10 Elipse"/>
          <p:cNvSpPr/>
          <p:nvPr/>
        </p:nvSpPr>
        <p:spPr>
          <a:xfrm>
            <a:off x="10572205" y="5525589"/>
            <a:ext cx="1371600" cy="1332411"/>
          </a:xfrm>
          <a:prstGeom prst="ellipse">
            <a:avLst/>
          </a:prstGeom>
          <a:solidFill>
            <a:srgbClr val="FFCC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11 Elipse"/>
          <p:cNvSpPr/>
          <p:nvPr/>
        </p:nvSpPr>
        <p:spPr>
          <a:xfrm>
            <a:off x="10820400" y="1515291"/>
            <a:ext cx="1371600" cy="1332411"/>
          </a:xfrm>
          <a:prstGeom prst="ellipse">
            <a:avLst/>
          </a:prstGeom>
          <a:solidFill>
            <a:srgbClr val="FF6565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12 Elipse"/>
          <p:cNvSpPr/>
          <p:nvPr/>
        </p:nvSpPr>
        <p:spPr>
          <a:xfrm>
            <a:off x="9126583" y="0"/>
            <a:ext cx="1371600" cy="1332411"/>
          </a:xfrm>
          <a:prstGeom prst="ellipse">
            <a:avLst/>
          </a:prstGeom>
          <a:solidFill>
            <a:srgbClr val="CCCC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13 Elipse"/>
          <p:cNvSpPr/>
          <p:nvPr/>
        </p:nvSpPr>
        <p:spPr>
          <a:xfrm>
            <a:off x="10663645" y="0"/>
            <a:ext cx="1371600" cy="1332411"/>
          </a:xfrm>
          <a:prstGeom prst="ellipse">
            <a:avLst/>
          </a:prstGeom>
          <a:solidFill>
            <a:srgbClr val="CCFF99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5" name="14 Elipse"/>
          <p:cNvSpPr/>
          <p:nvPr/>
        </p:nvSpPr>
        <p:spPr>
          <a:xfrm>
            <a:off x="8556172" y="5081451"/>
            <a:ext cx="1371600" cy="1332411"/>
          </a:xfrm>
          <a:prstGeom prst="ellipse">
            <a:avLst/>
          </a:prstGeom>
          <a:solidFill>
            <a:srgbClr val="6DB6FF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6" name="15 Elipse"/>
          <p:cNvSpPr/>
          <p:nvPr/>
        </p:nvSpPr>
        <p:spPr>
          <a:xfrm>
            <a:off x="9831977" y="3901439"/>
            <a:ext cx="1371600" cy="1332411"/>
          </a:xfrm>
          <a:prstGeom prst="ellipse">
            <a:avLst/>
          </a:prstGeom>
          <a:solidFill>
            <a:srgbClr val="FFFFCC"/>
          </a:solidFill>
          <a:ln>
            <a:solidFill>
              <a:schemeClr val="tx1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553548" y="940526"/>
            <a:ext cx="1572867" cy="1600438"/>
          </a:xfrm>
          <a:prstGeom prst="rect">
            <a:avLst/>
          </a:prstGeom>
          <a:solidFill>
            <a:srgbClr val="CCFF99"/>
          </a:solidFill>
          <a:ln w="28575"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1.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Escuchar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Introducción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del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tema</a:t>
            </a:r>
            <a:endParaRPr lang="es-MX" sz="2000" dirty="0">
              <a:latin typeface="Baskerville Old Face" pitchFamily="18" charset="0"/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3099804" y="261241"/>
            <a:ext cx="1302381" cy="1292662"/>
          </a:xfrm>
          <a:prstGeom prst="rect">
            <a:avLst/>
          </a:prstGeom>
          <a:solidFill>
            <a:srgbClr val="FFCCFF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2.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Anotar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Palabras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clave</a:t>
            </a:r>
            <a:endParaRPr lang="es-MX" sz="2000" dirty="0">
              <a:latin typeface="Baskerville Old Face" pitchFamily="18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500810" y="2403560"/>
            <a:ext cx="1959447" cy="1600438"/>
          </a:xfrm>
          <a:prstGeom prst="rect">
            <a:avLst/>
          </a:prstGeom>
          <a:solidFill>
            <a:srgbClr val="FF6565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6.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Hacer </a:t>
            </a:r>
            <a:r>
              <a:rPr lang="es-MX" sz="2000" dirty="0" smtClean="0">
                <a:latin typeface="Baskerville Old Face" pitchFamily="18" charset="0"/>
              </a:rPr>
              <a:t>un resumen con nuestras propias palabras </a:t>
            </a:r>
            <a:endParaRPr lang="es-MX" sz="2000" dirty="0">
              <a:latin typeface="Baskerville Old Face" pitchFamily="18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264312" y="561690"/>
            <a:ext cx="3676426" cy="1569660"/>
          </a:xfrm>
          <a:prstGeom prst="rect">
            <a:avLst/>
          </a:prstGeom>
          <a:solidFill>
            <a:srgbClr val="00FFFF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3.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Encontrar </a:t>
            </a:r>
            <a:r>
              <a:rPr lang="es-MX" sz="2000" dirty="0" smtClean="0">
                <a:latin typeface="Baskerville Old Face" pitchFamily="18" charset="0"/>
              </a:rPr>
              <a:t>el significado de las palabras con ayuda de libros e internet </a:t>
            </a:r>
          </a:p>
          <a:p>
            <a:endParaRPr lang="es-MX" dirty="0"/>
          </a:p>
        </p:txBody>
      </p:sp>
      <p:sp>
        <p:nvSpPr>
          <p:cNvPr id="10" name="9 CuadroTexto"/>
          <p:cNvSpPr txBox="1"/>
          <p:nvPr/>
        </p:nvSpPr>
        <p:spPr>
          <a:xfrm>
            <a:off x="6387174" y="2821576"/>
            <a:ext cx="1880643" cy="1569660"/>
          </a:xfrm>
          <a:prstGeom prst="rect">
            <a:avLst/>
          </a:prstGeom>
          <a:solidFill>
            <a:srgbClr val="6CDA6C"/>
          </a:solidFill>
          <a:ln w="28575"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7.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Hacer </a:t>
            </a:r>
            <a:r>
              <a:rPr lang="es-MX" sz="2000" dirty="0" smtClean="0">
                <a:latin typeface="Baskerville Old Face" pitchFamily="18" charset="0"/>
              </a:rPr>
              <a:t>un </a:t>
            </a:r>
            <a:r>
              <a:rPr lang="es-MX" sz="2000" dirty="0" smtClean="0">
                <a:latin typeface="Baskerville Old Face" pitchFamily="18" charset="0"/>
              </a:rPr>
              <a:t>repaso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de </a:t>
            </a:r>
            <a:r>
              <a:rPr lang="es-MX" sz="2000" dirty="0" smtClean="0">
                <a:latin typeface="Baskerville Old Face" pitchFamily="18" charset="0"/>
              </a:rPr>
              <a:t>los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apuntes </a:t>
            </a:r>
          </a:p>
          <a:p>
            <a:endParaRPr lang="es-MX" dirty="0"/>
          </a:p>
        </p:txBody>
      </p:sp>
      <p:sp>
        <p:nvSpPr>
          <p:cNvPr id="11" name="10 CuadroTexto"/>
          <p:cNvSpPr txBox="1"/>
          <p:nvPr/>
        </p:nvSpPr>
        <p:spPr>
          <a:xfrm>
            <a:off x="9562047" y="182857"/>
            <a:ext cx="1789614" cy="1477328"/>
          </a:xfrm>
          <a:prstGeom prst="rect">
            <a:avLst/>
          </a:prstGeom>
          <a:solidFill>
            <a:srgbClr val="FFCC99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4.</a:t>
            </a:r>
          </a:p>
          <a:p>
            <a:pPr algn="ctr"/>
            <a:r>
              <a:rPr lang="es-MX" dirty="0" smtClean="0">
                <a:latin typeface="Baskerville Old Face" pitchFamily="18" charset="0"/>
              </a:rPr>
              <a:t>Sacar </a:t>
            </a:r>
          </a:p>
          <a:p>
            <a:pPr algn="ctr"/>
            <a:r>
              <a:rPr lang="es-MX" dirty="0" smtClean="0">
                <a:latin typeface="Baskerville Old Face" pitchFamily="18" charset="0"/>
              </a:rPr>
              <a:t>ideas </a:t>
            </a:r>
          </a:p>
          <a:p>
            <a:pPr algn="ctr"/>
            <a:r>
              <a:rPr lang="es-MX" dirty="0" smtClean="0">
                <a:latin typeface="Baskerville Old Face" pitchFamily="18" charset="0"/>
              </a:rPr>
              <a:t>principales </a:t>
            </a:r>
            <a:endParaRPr lang="es-MX" dirty="0" smtClean="0">
              <a:latin typeface="Baskerville Old Face" pitchFamily="18" charset="0"/>
            </a:endParaRPr>
          </a:p>
          <a:p>
            <a:endParaRPr lang="es-MX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997211" y="4794072"/>
            <a:ext cx="1774033" cy="1569660"/>
          </a:xfrm>
          <a:prstGeom prst="rect">
            <a:avLst/>
          </a:prstGeom>
          <a:solidFill>
            <a:srgbClr val="FFCCCC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9.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Realizar 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Un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glosario </a:t>
            </a:r>
          </a:p>
          <a:p>
            <a:endParaRPr lang="es-MX" dirty="0"/>
          </a:p>
        </p:txBody>
      </p:sp>
      <p:sp>
        <p:nvSpPr>
          <p:cNvPr id="13" name="12 CuadroTexto"/>
          <p:cNvSpPr txBox="1"/>
          <p:nvPr/>
        </p:nvSpPr>
        <p:spPr>
          <a:xfrm>
            <a:off x="9366838" y="2168403"/>
            <a:ext cx="2529860" cy="156966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8.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Subrayar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la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información relevante </a:t>
            </a:r>
          </a:p>
          <a:p>
            <a:endParaRPr lang="es-MX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92858" y="3122024"/>
            <a:ext cx="2258953" cy="1569660"/>
          </a:xfrm>
          <a:prstGeom prst="rect">
            <a:avLst/>
          </a:prstGeom>
          <a:solidFill>
            <a:srgbClr val="CCCCFF"/>
          </a:solidFill>
          <a:ln w="28575">
            <a:solidFill>
              <a:schemeClr val="tx1"/>
            </a:solidFill>
            <a:prstDash val="lgDashDot"/>
          </a:ln>
        </p:spPr>
        <p:txBody>
          <a:bodyPr wrap="none" rtlCol="0">
            <a:spAutoFit/>
          </a:bodyPr>
          <a:lstStyle/>
          <a:p>
            <a:pPr algn="ctr"/>
            <a:r>
              <a:rPr lang="es-MX" b="1" dirty="0" smtClean="0">
                <a:latin typeface="Arial Rounded MT Bold" pitchFamily="34" charset="0"/>
              </a:rPr>
              <a:t>5.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Buscar </a:t>
            </a:r>
            <a:r>
              <a:rPr lang="es-MX" sz="2000" dirty="0" smtClean="0">
                <a:latin typeface="Baskerville Old Face" pitchFamily="18" charset="0"/>
              </a:rPr>
              <a:t>y </a:t>
            </a:r>
            <a:r>
              <a:rPr lang="es-MX" sz="2000" dirty="0" smtClean="0">
                <a:latin typeface="Baskerville Old Face" pitchFamily="18" charset="0"/>
              </a:rPr>
              <a:t>realizar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un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organizador grafico </a:t>
            </a:r>
          </a:p>
          <a:p>
            <a:endParaRPr lang="es-MX" dirty="0"/>
          </a:p>
        </p:txBody>
      </p:sp>
      <p:sp>
        <p:nvSpPr>
          <p:cNvPr id="15" name="14 CuadroTexto"/>
          <p:cNvSpPr txBox="1"/>
          <p:nvPr/>
        </p:nvSpPr>
        <p:spPr>
          <a:xfrm>
            <a:off x="8992377" y="4911623"/>
            <a:ext cx="1717008" cy="1292662"/>
          </a:xfrm>
          <a:prstGeom prst="rect">
            <a:avLst/>
          </a:prstGeom>
          <a:solidFill>
            <a:srgbClr val="6DB6FF"/>
          </a:solidFill>
          <a:ln w="28575">
            <a:solidFill>
              <a:schemeClr val="tx1"/>
            </a:solidFill>
            <a:prstDash val="lgDashDot"/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>
                <a:latin typeface="Arial Rounded MT Bold" pitchFamily="34" charset="0"/>
              </a:rPr>
              <a:t>10.</a:t>
            </a:r>
          </a:p>
          <a:p>
            <a:pPr algn="ctr"/>
            <a:r>
              <a:rPr lang="es-MX" dirty="0" smtClean="0"/>
              <a:t> </a:t>
            </a:r>
            <a:r>
              <a:rPr lang="es-MX" sz="2000" dirty="0" smtClean="0">
                <a:latin typeface="Baskerville Old Face" pitchFamily="18" charset="0"/>
              </a:rPr>
              <a:t>Sacar la </a:t>
            </a:r>
            <a:r>
              <a:rPr lang="es-MX" sz="2000" dirty="0" smtClean="0">
                <a:latin typeface="Baskerville Old Face" pitchFamily="18" charset="0"/>
              </a:rPr>
              <a:t>fuentes</a:t>
            </a:r>
          </a:p>
          <a:p>
            <a:pPr algn="ctr"/>
            <a:r>
              <a:rPr lang="es-MX" sz="2000" dirty="0" smtClean="0">
                <a:latin typeface="Baskerville Old Face" pitchFamily="18" charset="0"/>
              </a:rPr>
              <a:t> </a:t>
            </a:r>
            <a:r>
              <a:rPr lang="es-MX" sz="2000" dirty="0" smtClean="0">
                <a:latin typeface="Baskerville Old Face" pitchFamily="18" charset="0"/>
              </a:rPr>
              <a:t>bibliográficas</a:t>
            </a:r>
            <a:endParaRPr lang="es-MX" sz="2000" dirty="0">
              <a:latin typeface="Baskerville Old Face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112</Words>
  <Application>Microsoft Office PowerPoint</Application>
  <PresentationFormat>Personalizado</PresentationFormat>
  <Paragraphs>45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10 pasos para estudiar   </vt:lpstr>
      <vt:lpstr>Diapositiva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10 pasos para estudiar   </dc:title>
  <dc:creator>Mateo</dc:creator>
  <cp:lastModifiedBy>Judith</cp:lastModifiedBy>
  <cp:revision>12</cp:revision>
  <dcterms:created xsi:type="dcterms:W3CDTF">2021-05-04T13:12:43Z</dcterms:created>
  <dcterms:modified xsi:type="dcterms:W3CDTF">2021-05-04T20:53:42Z</dcterms:modified>
</cp:coreProperties>
</file>