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Hammersmith One"/>
      <p:regular r:id="rId16"/>
    </p:embeddedFont>
    <p:embeddedFont>
      <p:font typeface="Dancing Script"/>
      <p:regular r:id="rId17"/>
      <p:bold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Merriweather-bold.fntdata"/><Relationship Id="rId22" Type="http://schemas.openxmlformats.org/officeDocument/2006/relationships/font" Target="fonts/Merriweather-boldItalic.fntdata"/><Relationship Id="rId21" Type="http://schemas.openxmlformats.org/officeDocument/2006/relationships/font" Target="fonts/Merriweather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ancingScript-regular.fntdata"/><Relationship Id="rId16" Type="http://schemas.openxmlformats.org/officeDocument/2006/relationships/font" Target="fonts/HammersmithOne-regular.fntdata"/><Relationship Id="rId19" Type="http://schemas.openxmlformats.org/officeDocument/2006/relationships/font" Target="fonts/Merriweather-regular.fntdata"/><Relationship Id="rId18" Type="http://schemas.openxmlformats.org/officeDocument/2006/relationships/font" Target="fonts/DancingScrip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3867f80be448aaa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3867f80be448aaa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3867f80be448aaa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3867f80be448aaa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82478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82478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d882fc6e8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d882fc6e8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c6a01074ef_0_17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c6a01074ef_0_17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c6a01074ef_0_21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c6a01074ef_0_21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c33250489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c33250489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d882fc6e8b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d882fc6e8b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3867f80be448aa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3867f80be448aa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71" name="Google Shape;171;p1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3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13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6" name="Google Shape;216;p13">
            <a:hlinkClick/>
          </p:cNvPr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7" name="Google Shape;217;p13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8" name="Google Shape;218;p13">
            <a:hlinkClick/>
          </p:cNvPr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3">
            <a:hlinkClick/>
          </p:cNvPr>
          <p:cNvSpPr txBox="1"/>
          <p:nvPr>
            <p:ph hasCustomPrompt="1"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/>
          </p:cNvPr>
          <p:cNvSpPr txBox="1"/>
          <p:nvPr>
            <p:ph hasCustomPrompt="1"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/>
          </p:cNvPr>
          <p:cNvSpPr txBox="1"/>
          <p:nvPr>
            <p:ph hasCustomPrompt="1"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/>
          </p:cNvPr>
          <p:cNvSpPr txBox="1"/>
          <p:nvPr>
            <p:ph hasCustomPrompt="1"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3">
            <a:hlinkClick/>
          </p:cNvPr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7" name="Google Shape;227;p13">
            <a:hlinkClick/>
          </p:cNvPr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8" name="Google Shape;228;p13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3">
            <a:hlinkClick/>
          </p:cNvPr>
          <p:cNvSpPr txBox="1"/>
          <p:nvPr>
            <p:ph hasCustomPrompt="1"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/>
          </p:cNvPr>
          <p:cNvSpPr txBox="1"/>
          <p:nvPr>
            <p:ph hasCustomPrompt="1"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3" name="Google Shape;233;p14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4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14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37" name="Google Shape;237;p14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4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5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5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5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5"/>
          <p:cNvSpPr txBox="1"/>
          <p:nvPr>
            <p:ph hasCustomPrompt="1"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/>
          <p:nvPr>
            <p:ph hasCustomPrompt="1"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3" name="Google Shape;273;p15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5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5"/>
          <p:cNvSpPr txBox="1"/>
          <p:nvPr>
            <p:ph hasCustomPrompt="1"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 rot="3414914">
            <a:off x="-1520563" y="79099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 flipH="1" rot="10800000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81" name="Google Shape;281;p1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16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6"/>
          <p:cNvSpPr txBox="1"/>
          <p:nvPr>
            <p:ph hasCustomPrompt="1"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6"/>
          <p:cNvSpPr txBox="1"/>
          <p:nvPr>
            <p:ph hasCustomPrompt="1"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0" name="Google Shape;320;p16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6"/>
          <p:cNvSpPr txBox="1"/>
          <p:nvPr>
            <p:ph hasCustomPrompt="1"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2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7" name="Google Shape;327;p17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328" name="Google Shape;328;p17"/>
          <p:cNvGrpSpPr/>
          <p:nvPr/>
        </p:nvGrpSpPr>
        <p:grpSpPr>
          <a:xfrm flipH="1" rot="10800000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2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18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1" name="Google Shape;401;p18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4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4" name="Google Shape;404;p19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23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3" name="Google Shape;443;p20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444" name="Google Shape;444;p20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445" name="Google Shape;445;p20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20"/>
          <p:cNvSpPr/>
          <p:nvPr/>
        </p:nvSpPr>
        <p:spPr>
          <a:xfrm flipH="1" rot="-5035031">
            <a:off x="4206940" y="751857"/>
            <a:ext cx="7221377" cy="444298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0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3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CUSTOM_27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 rot="-1408952">
            <a:off x="7039333" y="962822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1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1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21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477" name="Google Shape;477;p2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1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2" name="Google Shape;512;p21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2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2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8" name="Google Shape;518;p22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22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22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22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2" name="Google Shape;562;p23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23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3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23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3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23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/>
          <p:nvPr/>
        </p:nvSpPr>
        <p:spPr>
          <a:xfrm rot="-7977680">
            <a:off x="2936026" y="3869950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 flipH="1" rot="10800000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571" name="Google Shape;571;p2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24"/>
          <p:cNvSpPr/>
          <p:nvPr/>
        </p:nvSpPr>
        <p:spPr>
          <a:xfrm flipH="1" rot="135969">
            <a:off x="-993079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7" name="Google Shape;607;p24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24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24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24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24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24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24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24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24"/>
          <p:cNvSpPr/>
          <p:nvPr/>
        </p:nvSpPr>
        <p:spPr>
          <a:xfrm flipH="1" rot="-5035048">
            <a:off x="5373790" y="594172"/>
            <a:ext cx="6829100" cy="420164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1" name="Google Shape;621;p25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25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25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25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25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5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5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5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25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5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5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5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flipH="1" rot="-2505069">
            <a:off x="6267646" y="1159768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flipH="1" rot="10800000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2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8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6" name="Google Shape;686;p29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0"/>
          <p:cNvSpPr/>
          <p:nvPr/>
        </p:nvSpPr>
        <p:spPr>
          <a:xfrm rot="5575585">
            <a:off x="-1934287" y="-969252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0"/>
          <p:cNvSpPr/>
          <p:nvPr/>
        </p:nvSpPr>
        <p:spPr>
          <a:xfrm rot="-7977666">
            <a:off x="3954029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"/>
          <p:cNvSpPr/>
          <p:nvPr/>
        </p:nvSpPr>
        <p:spPr>
          <a:xfrm flipH="1" rot="912733">
            <a:off x="-1572654" y="597947"/>
            <a:ext cx="3253667" cy="54808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1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1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2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705" name="Google Shape;705;p33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706" name="Google Shape;706;p3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4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1" name="Google Shape;781;p34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5"/>
          <p:cNvSpPr/>
          <p:nvPr/>
        </p:nvSpPr>
        <p:spPr>
          <a:xfrm flipH="1" rot="288619">
            <a:off x="-1415244" y="1158707"/>
            <a:ext cx="4829256" cy="494005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35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3" name="Google Shape;823;p35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/>
          <p:nvPr/>
        </p:nvSpPr>
        <p:spPr>
          <a:xfrm rot="-5716269">
            <a:off x="3090772" y="121523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3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27" name="Google Shape;827;p3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36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2" name="Google Shape;852;p36"/>
          <p:cNvSpPr txBox="1"/>
          <p:nvPr>
            <p:ph hasCustomPrompt="1"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36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56" name="Google Shape;856;p3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7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7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7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5" name="Google Shape;895;p37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96" name="Google Shape;896;p37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897" name="Google Shape;897;p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8"/>
          <p:cNvSpPr/>
          <p:nvPr/>
        </p:nvSpPr>
        <p:spPr>
          <a:xfrm flipH="1" rot="199611">
            <a:off x="-1222385" y="1111794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8"/>
          <p:cNvSpPr/>
          <p:nvPr/>
        </p:nvSpPr>
        <p:spPr>
          <a:xfrm flipH="1" rot="-5035045">
            <a:off x="5862077" y="-226971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5" name="Google Shape;935;p3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936" name="Google Shape;936;p3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0" name="Google Shape;970;p38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1" name="Google Shape;971;p38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2_2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6" name="Google Shape;976;p39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0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982" name="Google Shape;982;p4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4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7" name="Google Shape;1017;p40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1" name="Google Shape;101;p5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2" name="Google Shape;102;p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5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2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1"/>
          <p:cNvSpPr/>
          <p:nvPr/>
        </p:nvSpPr>
        <p:spPr>
          <a:xfrm rot="-455554">
            <a:off x="6637849" y="-126684"/>
            <a:ext cx="3253668" cy="54807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 rot="-7977677">
            <a:off x="5635995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 rot="8880872">
            <a:off x="-2066784" y="-214836"/>
            <a:ext cx="4047011" cy="249008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3" name="Google Shape;1023;p41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4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2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6" name="Google Shape;1026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027" name="Google Shape;1027;p4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42"/>
          <p:cNvSpPr/>
          <p:nvPr/>
        </p:nvSpPr>
        <p:spPr>
          <a:xfrm flipH="1" rot="250550">
            <a:off x="838717" y="3110207"/>
            <a:ext cx="5950574" cy="36610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3" name="Google Shape;1053;p42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5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1056" name="Google Shape;1056;p4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0" name="Google Shape;1090;p43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43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6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4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4"/>
          <p:cNvSpPr/>
          <p:nvPr/>
        </p:nvSpPr>
        <p:spPr>
          <a:xfrm flipH="1" rot="7019959">
            <a:off x="-962151" y="-1327476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9" name="Google Shape;1099;p44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7_1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5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4" name="Google Shape;1104;p45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7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6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8" name="Google Shape;1108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109" name="Google Shape;1109;p4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3" name="Google Shape;1143;p46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4" name="Google Shape;1144;p46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7"/>
          <p:cNvSpPr/>
          <p:nvPr/>
        </p:nvSpPr>
        <p:spPr>
          <a:xfrm flipH="1" rot="5716307">
            <a:off x="3128709" y="-1735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7"/>
          <p:cNvSpPr/>
          <p:nvPr/>
        </p:nvSpPr>
        <p:spPr>
          <a:xfrm rot="-1408952">
            <a:off x="7059833" y="-1532053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9" name="Google Shape;1149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50" name="Google Shape;1150;p4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4" name="Google Shape;1184;p47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7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6" name="Google Shape;1186;p47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187" name="Google Shape;1187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8"/>
          <p:cNvSpPr/>
          <p:nvPr/>
        </p:nvSpPr>
        <p:spPr>
          <a:xfrm flipH="1" rot="288678">
            <a:off x="-1270417" y="5533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8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1" name="Google Shape;1191;p48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192" name="Google Shape;1192;p4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48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49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228" name="Google Shape;1228;p49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49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9"/>
          <p:cNvSpPr/>
          <p:nvPr/>
        </p:nvSpPr>
        <p:spPr>
          <a:xfrm rot="1379372">
            <a:off x="5149944" y="22813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9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50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257" name="Google Shape;1257;p50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263" name="Google Shape;1263;p5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298" name="Google Shape;1298;p50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0" name="Google Shape;1300;p50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50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50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1"/>
          <p:cNvSpPr/>
          <p:nvPr/>
        </p:nvSpPr>
        <p:spPr>
          <a:xfrm flipH="1" rot="288619">
            <a:off x="-1653681" y="1325314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51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51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7" name="Google Shape;1307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08" name="Google Shape;1308;p51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 flipH="1" rot="-5776221">
            <a:off x="5743624" y="-1186688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 flipH="1" rot="8329862">
            <a:off x="3226188" y="-1327516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0" name="Google Shape;160;p9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A299">
              <a:alpha val="55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164" name="Google Shape;164;p10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flipH="1" rot="-8259636">
            <a:off x="4411264" y="3000624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2"/>
          <p:cNvSpPr txBox="1"/>
          <p:nvPr>
            <p:ph type="ctrTitle"/>
          </p:nvPr>
        </p:nvSpPr>
        <p:spPr>
          <a:xfrm>
            <a:off x="1283094" y="32890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Documental</a:t>
            </a:r>
            <a:r>
              <a:rPr lang="en">
                <a:solidFill>
                  <a:schemeClr val="accent2"/>
                </a:solidFill>
              </a:rPr>
              <a:t> Bebés Online</a:t>
            </a:r>
            <a:r>
              <a:rPr lang="en">
                <a:solidFill>
                  <a:schemeClr val="accent2"/>
                </a:solidFill>
              </a:rPr>
              <a:t>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17" name="Google Shape;1317;p52"/>
          <p:cNvSpPr txBox="1"/>
          <p:nvPr>
            <p:ph idx="1" type="subTitle"/>
          </p:nvPr>
        </p:nvSpPr>
        <p:spPr>
          <a:xfrm>
            <a:off x="1283100" y="2381500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00000"/>
                </a:solidFill>
              </a:rPr>
              <a:t>La relación afectiva entre los adultos y los bebés</a:t>
            </a:r>
            <a:endParaRPr i="1"/>
          </a:p>
        </p:txBody>
      </p:sp>
      <p:pic>
        <p:nvPicPr>
          <p:cNvPr id="1318" name="Google Shape;13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019" y="2429975"/>
            <a:ext cx="2245775" cy="21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52"/>
          <p:cNvSpPr txBox="1"/>
          <p:nvPr>
            <p:ph idx="1" type="subTitle"/>
          </p:nvPr>
        </p:nvSpPr>
        <p:spPr>
          <a:xfrm>
            <a:off x="1443650" y="299037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GONZALEZ VALDEZ MARIA PAULA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IBARRA CEPEDA BRENDA GUADALUPE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IRACHETA VÉLEZ LORENA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LOPEZ RAMIREZ YESICA GUADALUPE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1"/>
          <p:cNvSpPr txBox="1"/>
          <p:nvPr>
            <p:ph type="title"/>
          </p:nvPr>
        </p:nvSpPr>
        <p:spPr>
          <a:xfrm>
            <a:off x="834873" y="1479529"/>
            <a:ext cx="4855800" cy="24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Manjari"/>
                <a:ea typeface="Manjari"/>
                <a:cs typeface="Manjari"/>
                <a:sym typeface="Manjari"/>
              </a:rPr>
              <a:t>La madre </a:t>
            </a:r>
            <a:r>
              <a:rPr b="0" lang="en">
                <a:latin typeface="Manjari"/>
                <a:ea typeface="Manjari"/>
                <a:cs typeface="Manjari"/>
                <a:sym typeface="Manjari"/>
              </a:rPr>
              <a:t>siempre ayudará a su hijo a salir adelante y enfrentar las problemáticas del día a día.</a:t>
            </a:r>
            <a:endParaRPr b="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76" name="Google Shape;13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249" y="1108275"/>
            <a:ext cx="1608100" cy="35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2"/>
          <p:cNvSpPr txBox="1"/>
          <p:nvPr>
            <p:ph idx="1" type="subTitle"/>
          </p:nvPr>
        </p:nvSpPr>
        <p:spPr>
          <a:xfrm>
            <a:off x="2" y="282797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/>
              <a:t>Todos los niños </a:t>
            </a:r>
            <a:r>
              <a:rPr lang="en" sz="3100"/>
              <a:t>aprendieron lo mismo pero en diferentes contextos y sociedades con ayuda de la madre, compañeros o grupos sociales. Pero no todos tuvieron los mismos recursos </a:t>
            </a:r>
            <a:endParaRPr sz="3100"/>
          </a:p>
        </p:txBody>
      </p:sp>
      <p:pic>
        <p:nvPicPr>
          <p:cNvPr id="1382" name="Google Shape;13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38" y="3132240"/>
            <a:ext cx="4083925" cy="17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53"/>
          <p:cNvSpPr txBox="1"/>
          <p:nvPr>
            <p:ph idx="1" type="body"/>
          </p:nvPr>
        </p:nvSpPr>
        <p:spPr>
          <a:xfrm>
            <a:off x="2217600" y="1146450"/>
            <a:ext cx="4708800" cy="28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Manjari"/>
                <a:ea typeface="Manjari"/>
                <a:cs typeface="Manjari"/>
                <a:sym typeface="Manjari"/>
              </a:rPr>
              <a:t>El “apego” es el vínculo afectivo que se crea desde el inicio de la vida entre el hijo y su madre y/o padre, o su cuidador. Es la relación afectiva más importante que creamos las personas y permite que el bebé se sienta seguro y protegido. Es estable y suele durar la mayor parte de la vida de una persona.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25" name="Google Shape;13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75" y="378475"/>
            <a:ext cx="1720125" cy="4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54"/>
          <p:cNvSpPr txBox="1"/>
          <p:nvPr/>
        </p:nvSpPr>
        <p:spPr>
          <a:xfrm>
            <a:off x="1848700" y="1869225"/>
            <a:ext cx="5149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En el video se observa la diversidad cultural de cuatro puntos del planeta tan alejados entre sí, pero con un nexo fundamental de unión: desarrollo evolutivo del niño en un contexto familiar de apego seguro.</a:t>
            </a:r>
            <a:endParaRPr sz="2500"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1" name="Google Shape;1331;p54"/>
          <p:cNvSpPr txBox="1"/>
          <p:nvPr>
            <p:ph idx="4294967295" type="title"/>
          </p:nvPr>
        </p:nvSpPr>
        <p:spPr>
          <a:xfrm>
            <a:off x="2008750" y="409100"/>
            <a:ext cx="48294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Documental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5">
            <a:hlinkClick/>
          </p:cNvPr>
          <p:cNvSpPr txBox="1"/>
          <p:nvPr>
            <p:ph idx="3" type="subTitle"/>
          </p:nvPr>
        </p:nvSpPr>
        <p:spPr>
          <a:xfrm>
            <a:off x="3379650" y="1575475"/>
            <a:ext cx="5059200" cy="18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0" lang="en">
                <a:latin typeface="Manjari"/>
                <a:ea typeface="Manjari"/>
                <a:cs typeface="Manjari"/>
                <a:sym typeface="Manjari"/>
              </a:rPr>
              <a:t>Como se puede observar en el video la primera relación afectiva es cuando la madre le da pecho al bebe. A nivel emocional, el calor del cuerpo de la madre brinda seguridad y apego al bebé. El bebé satisface amor, sustento, protección, confianza y vínculo.</a:t>
            </a:r>
            <a:endParaRPr b="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37" name="Google Shape;1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75" y="294250"/>
            <a:ext cx="2595375" cy="36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6"/>
          <p:cNvSpPr txBox="1"/>
          <p:nvPr>
            <p:ph type="title"/>
          </p:nvPr>
        </p:nvSpPr>
        <p:spPr>
          <a:xfrm>
            <a:off x="1061175" y="1499825"/>
            <a:ext cx="78873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Otra </a:t>
            </a:r>
            <a:r>
              <a:rPr b="0" lang="en" sz="2400"/>
              <a:t>relación</a:t>
            </a:r>
            <a:r>
              <a:rPr b="0" lang="en" sz="2400"/>
              <a:t> afectiva entre los adultos y los </a:t>
            </a:r>
            <a:r>
              <a:rPr b="0" lang="en" sz="2400"/>
              <a:t>bebés, es el tacto, este es una de las primeras formas de comunicarse de los bebés, ya que responden al contacto piel a piel. Como se puede observar en el video el tacto es tranquilizador para el bebe. </a:t>
            </a:r>
            <a:endParaRPr b="0" sz="2400"/>
          </a:p>
        </p:txBody>
      </p:sp>
      <p:sp>
        <p:nvSpPr>
          <p:cNvPr id="1343" name="Google Shape;1343;p56"/>
          <p:cNvSpPr/>
          <p:nvPr/>
        </p:nvSpPr>
        <p:spPr>
          <a:xfrm>
            <a:off x="3881688" y="3075675"/>
            <a:ext cx="1380619" cy="52850"/>
          </a:xfrm>
          <a:custGeom>
            <a:rect b="b" l="l" r="r" t="t"/>
            <a:pathLst>
              <a:path extrusionOk="0" h="670" w="17505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4" name="Google Shape;13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175" y="3399625"/>
            <a:ext cx="2522186" cy="16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57"/>
          <p:cNvSpPr txBox="1"/>
          <p:nvPr>
            <p:ph idx="1" type="subTitle"/>
          </p:nvPr>
        </p:nvSpPr>
        <p:spPr>
          <a:xfrm>
            <a:off x="2507450" y="157440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Durante el documental se puede observar que la madre es la responsable de cuidar, alimentar y educar a los bebés.  Dos de los bebés socializan con personas con puestos importantes y los otros dos bebés conviven con personas de un nivel socioeconómico bajo.</a:t>
            </a:r>
            <a:endParaRPr/>
          </a:p>
        </p:txBody>
      </p:sp>
      <p:sp>
        <p:nvSpPr>
          <p:cNvPr id="1350" name="Google Shape;1350;p57"/>
          <p:cNvSpPr txBox="1"/>
          <p:nvPr/>
        </p:nvSpPr>
        <p:spPr>
          <a:xfrm>
            <a:off x="-301625" y="154875"/>
            <a:ext cx="689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Contexto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8"/>
          <p:cNvSpPr txBox="1"/>
          <p:nvPr>
            <p:ph type="title"/>
          </p:nvPr>
        </p:nvSpPr>
        <p:spPr>
          <a:xfrm>
            <a:off x="713250" y="9985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Dancing Script"/>
                <a:ea typeface="Dancing Script"/>
                <a:cs typeface="Dancing Script"/>
                <a:sym typeface="Dancing Script"/>
              </a:rPr>
              <a:t>Acompañantes del desarrollo</a:t>
            </a:r>
            <a:endParaRPr sz="51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56" name="Google Shape;1356;p58"/>
          <p:cNvSpPr txBox="1"/>
          <p:nvPr>
            <p:ph idx="1" type="body"/>
          </p:nvPr>
        </p:nvSpPr>
        <p:spPr>
          <a:xfrm>
            <a:off x="1088250" y="1377000"/>
            <a:ext cx="6967500" cy="23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</a:rPr>
              <a:t>En algunas culturas es común que las madres conviven con mujeres relacionándose como familia, porque viven en su localidad y por lo tanto los bebés pueden utilizar a esas personas como modelos para adquirir conductas. En otras situaciones la madre convive con la familia y de aquí se adquieren patrones y conductas de la misma manera, mediante modelo.</a:t>
            </a:r>
            <a:endParaRPr sz="17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</a:endParaRPr>
          </a:p>
        </p:txBody>
      </p:sp>
      <p:sp>
        <p:nvSpPr>
          <p:cNvPr id="1357" name="Google Shape;1357;p58"/>
          <p:cNvSpPr/>
          <p:nvPr/>
        </p:nvSpPr>
        <p:spPr>
          <a:xfrm>
            <a:off x="812919" y="2519656"/>
            <a:ext cx="6919" cy="10401"/>
          </a:xfrm>
          <a:custGeom>
            <a:rect b="b" l="l" r="r" t="t"/>
            <a:pathLst>
              <a:path extrusionOk="0" h="242" w="161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9"/>
          <p:cNvSpPr txBox="1"/>
          <p:nvPr/>
        </p:nvSpPr>
        <p:spPr>
          <a:xfrm>
            <a:off x="933025" y="1261450"/>
            <a:ext cx="70794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A0A2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La madre repite palabras con el fin</a:t>
            </a:r>
            <a:r>
              <a:rPr b="1" lang="en" sz="4400">
                <a:solidFill>
                  <a:srgbClr val="A0A2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de que el bebé logre repetirlas</a:t>
            </a:r>
            <a:endParaRPr b="1" sz="4400">
              <a:solidFill>
                <a:srgbClr val="A0A29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363" name="Google Shape;13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4494">
            <a:off x="5132775" y="1907826"/>
            <a:ext cx="4131925" cy="41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59"/>
          <p:cNvSpPr/>
          <p:nvPr/>
        </p:nvSpPr>
        <p:spPr>
          <a:xfrm>
            <a:off x="-56950" y="-12"/>
            <a:ext cx="1080300" cy="1268925"/>
          </a:xfrm>
          <a:custGeom>
            <a:rect b="b" l="l" r="r" t="t"/>
            <a:pathLst>
              <a:path extrusionOk="0" h="50757" w="43212">
                <a:moveTo>
                  <a:pt x="8566" y="1929"/>
                </a:moveTo>
                <a:cubicBezTo>
                  <a:pt x="10493" y="3133"/>
                  <a:pt x="12634" y="4017"/>
                  <a:pt x="14615" y="5087"/>
                </a:cubicBezTo>
                <a:cubicBezTo>
                  <a:pt x="17773" y="6747"/>
                  <a:pt x="19887" y="8861"/>
                  <a:pt x="21948" y="11511"/>
                </a:cubicBezTo>
                <a:cubicBezTo>
                  <a:pt x="21012" y="10869"/>
                  <a:pt x="19941" y="10467"/>
                  <a:pt x="18924" y="9878"/>
                </a:cubicBezTo>
                <a:cubicBezTo>
                  <a:pt x="17425" y="9048"/>
                  <a:pt x="15926" y="8219"/>
                  <a:pt x="14561" y="7175"/>
                </a:cubicBezTo>
                <a:cubicBezTo>
                  <a:pt x="12741" y="5837"/>
                  <a:pt x="11055" y="4338"/>
                  <a:pt x="9395" y="2785"/>
                </a:cubicBezTo>
                <a:cubicBezTo>
                  <a:pt x="9101" y="2518"/>
                  <a:pt x="8833" y="2223"/>
                  <a:pt x="8566" y="1929"/>
                </a:cubicBezTo>
                <a:close/>
                <a:moveTo>
                  <a:pt x="7522" y="5328"/>
                </a:moveTo>
                <a:cubicBezTo>
                  <a:pt x="7522" y="7844"/>
                  <a:pt x="6585" y="10360"/>
                  <a:pt x="5702" y="12689"/>
                </a:cubicBezTo>
                <a:cubicBezTo>
                  <a:pt x="4604" y="15553"/>
                  <a:pt x="3105" y="18068"/>
                  <a:pt x="1152" y="20397"/>
                </a:cubicBezTo>
                <a:cubicBezTo>
                  <a:pt x="1339" y="17185"/>
                  <a:pt x="2570" y="13786"/>
                  <a:pt x="4069" y="11083"/>
                </a:cubicBezTo>
                <a:cubicBezTo>
                  <a:pt x="4899" y="9557"/>
                  <a:pt x="5782" y="8112"/>
                  <a:pt x="6665" y="6613"/>
                </a:cubicBezTo>
                <a:cubicBezTo>
                  <a:pt x="6906" y="6185"/>
                  <a:pt x="7254" y="5756"/>
                  <a:pt x="7522" y="5328"/>
                </a:cubicBezTo>
                <a:close/>
                <a:moveTo>
                  <a:pt x="11697" y="13866"/>
                </a:moveTo>
                <a:cubicBezTo>
                  <a:pt x="16435" y="15044"/>
                  <a:pt x="20583" y="17453"/>
                  <a:pt x="23795" y="21147"/>
                </a:cubicBezTo>
                <a:cubicBezTo>
                  <a:pt x="18870" y="20317"/>
                  <a:pt x="14909" y="17560"/>
                  <a:pt x="11697" y="13866"/>
                </a:cubicBezTo>
                <a:close/>
                <a:moveTo>
                  <a:pt x="21979" y="26157"/>
                </a:moveTo>
                <a:cubicBezTo>
                  <a:pt x="23920" y="26157"/>
                  <a:pt x="25812" y="26506"/>
                  <a:pt x="27650" y="27570"/>
                </a:cubicBezTo>
                <a:cubicBezTo>
                  <a:pt x="28854" y="28239"/>
                  <a:pt x="29978" y="29042"/>
                  <a:pt x="31129" y="29819"/>
                </a:cubicBezTo>
                <a:cubicBezTo>
                  <a:pt x="31984" y="30380"/>
                  <a:pt x="33530" y="30987"/>
                  <a:pt x="31739" y="30987"/>
                </a:cubicBezTo>
                <a:cubicBezTo>
                  <a:pt x="31567" y="30987"/>
                  <a:pt x="31365" y="30981"/>
                  <a:pt x="31129" y="30970"/>
                </a:cubicBezTo>
                <a:cubicBezTo>
                  <a:pt x="26579" y="30729"/>
                  <a:pt x="22511" y="28748"/>
                  <a:pt x="18683" y="26419"/>
                </a:cubicBezTo>
                <a:cubicBezTo>
                  <a:pt x="19796" y="26266"/>
                  <a:pt x="20895" y="26157"/>
                  <a:pt x="21979" y="26157"/>
                </a:cubicBezTo>
                <a:close/>
                <a:moveTo>
                  <a:pt x="13544" y="20799"/>
                </a:moveTo>
                <a:lnTo>
                  <a:pt x="13544" y="20799"/>
                </a:lnTo>
                <a:cubicBezTo>
                  <a:pt x="13705" y="23074"/>
                  <a:pt x="13116" y="25590"/>
                  <a:pt x="12286" y="27570"/>
                </a:cubicBezTo>
                <a:cubicBezTo>
                  <a:pt x="11751" y="28935"/>
                  <a:pt x="11162" y="30300"/>
                  <a:pt x="10386" y="31532"/>
                </a:cubicBezTo>
                <a:cubicBezTo>
                  <a:pt x="10044" y="32084"/>
                  <a:pt x="8019" y="34371"/>
                  <a:pt x="7952" y="34371"/>
                </a:cubicBezTo>
                <a:cubicBezTo>
                  <a:pt x="7951" y="34371"/>
                  <a:pt x="7950" y="34370"/>
                  <a:pt x="7950" y="34369"/>
                </a:cubicBezTo>
                <a:cubicBezTo>
                  <a:pt x="7602" y="29551"/>
                  <a:pt x="10627" y="24546"/>
                  <a:pt x="13544" y="20799"/>
                </a:cubicBezTo>
                <a:close/>
                <a:moveTo>
                  <a:pt x="32420" y="37714"/>
                </a:moveTo>
                <a:cubicBezTo>
                  <a:pt x="34620" y="37714"/>
                  <a:pt x="36514" y="38481"/>
                  <a:pt x="38409" y="39481"/>
                </a:cubicBezTo>
                <a:cubicBezTo>
                  <a:pt x="37275" y="39682"/>
                  <a:pt x="36155" y="39788"/>
                  <a:pt x="35055" y="39788"/>
                </a:cubicBezTo>
                <a:cubicBezTo>
                  <a:pt x="32780" y="39788"/>
                  <a:pt x="30589" y="39332"/>
                  <a:pt x="28533" y="38303"/>
                </a:cubicBezTo>
                <a:cubicBezTo>
                  <a:pt x="29791" y="38196"/>
                  <a:pt x="31156" y="37741"/>
                  <a:pt x="32307" y="37714"/>
                </a:cubicBezTo>
                <a:cubicBezTo>
                  <a:pt x="32344" y="37714"/>
                  <a:pt x="32382" y="37714"/>
                  <a:pt x="32420" y="37714"/>
                </a:cubicBezTo>
                <a:close/>
                <a:moveTo>
                  <a:pt x="21681" y="33084"/>
                </a:moveTo>
                <a:cubicBezTo>
                  <a:pt x="22430" y="36644"/>
                  <a:pt x="20717" y="41542"/>
                  <a:pt x="18951" y="44352"/>
                </a:cubicBezTo>
                <a:cubicBezTo>
                  <a:pt x="18848" y="44368"/>
                  <a:pt x="18753" y="44375"/>
                  <a:pt x="18667" y="44375"/>
                </a:cubicBezTo>
                <a:cubicBezTo>
                  <a:pt x="17994" y="44375"/>
                  <a:pt x="17842" y="43910"/>
                  <a:pt x="18174" y="42961"/>
                </a:cubicBezTo>
                <a:cubicBezTo>
                  <a:pt x="18201" y="42506"/>
                  <a:pt x="18228" y="42050"/>
                  <a:pt x="18308" y="41569"/>
                </a:cubicBezTo>
                <a:cubicBezTo>
                  <a:pt x="18496" y="40418"/>
                  <a:pt x="18763" y="39294"/>
                  <a:pt x="19138" y="38196"/>
                </a:cubicBezTo>
                <a:cubicBezTo>
                  <a:pt x="19673" y="36590"/>
                  <a:pt x="20450" y="34396"/>
                  <a:pt x="21681" y="33084"/>
                </a:cubicBezTo>
                <a:close/>
                <a:moveTo>
                  <a:pt x="31423" y="41890"/>
                </a:moveTo>
                <a:cubicBezTo>
                  <a:pt x="33699" y="42800"/>
                  <a:pt x="35813" y="43416"/>
                  <a:pt x="37820" y="45102"/>
                </a:cubicBezTo>
                <a:cubicBezTo>
                  <a:pt x="39212" y="46279"/>
                  <a:pt x="40229" y="47752"/>
                  <a:pt x="41327" y="49170"/>
                </a:cubicBezTo>
                <a:cubicBezTo>
                  <a:pt x="39801" y="48367"/>
                  <a:pt x="38142" y="47885"/>
                  <a:pt x="36643" y="46922"/>
                </a:cubicBezTo>
                <a:cubicBezTo>
                  <a:pt x="34582" y="45610"/>
                  <a:pt x="33136" y="43603"/>
                  <a:pt x="31423" y="41890"/>
                </a:cubicBezTo>
                <a:close/>
                <a:moveTo>
                  <a:pt x="6847" y="1"/>
                </a:moveTo>
                <a:cubicBezTo>
                  <a:pt x="6749" y="1"/>
                  <a:pt x="6645" y="87"/>
                  <a:pt x="6665" y="189"/>
                </a:cubicBezTo>
                <a:cubicBezTo>
                  <a:pt x="6585" y="296"/>
                  <a:pt x="6558" y="457"/>
                  <a:pt x="6692" y="564"/>
                </a:cubicBezTo>
                <a:lnTo>
                  <a:pt x="6719" y="564"/>
                </a:lnTo>
                <a:cubicBezTo>
                  <a:pt x="6853" y="1795"/>
                  <a:pt x="7067" y="3053"/>
                  <a:pt x="7334" y="4284"/>
                </a:cubicBezTo>
                <a:cubicBezTo>
                  <a:pt x="6478" y="4712"/>
                  <a:pt x="6023" y="5917"/>
                  <a:pt x="5595" y="6720"/>
                </a:cubicBezTo>
                <a:cubicBezTo>
                  <a:pt x="4604" y="8567"/>
                  <a:pt x="3480" y="10360"/>
                  <a:pt x="2543" y="12234"/>
                </a:cubicBezTo>
                <a:cubicBezTo>
                  <a:pt x="1205" y="14910"/>
                  <a:pt x="1" y="18497"/>
                  <a:pt x="349" y="21548"/>
                </a:cubicBezTo>
                <a:cubicBezTo>
                  <a:pt x="367" y="21729"/>
                  <a:pt x="569" y="21861"/>
                  <a:pt x="756" y="21861"/>
                </a:cubicBezTo>
                <a:cubicBezTo>
                  <a:pt x="845" y="21861"/>
                  <a:pt x="930" y="21831"/>
                  <a:pt x="991" y="21762"/>
                </a:cubicBezTo>
                <a:cubicBezTo>
                  <a:pt x="3266" y="19112"/>
                  <a:pt x="5140" y="16195"/>
                  <a:pt x="6264" y="12849"/>
                </a:cubicBezTo>
                <a:cubicBezTo>
                  <a:pt x="7013" y="10654"/>
                  <a:pt x="7789" y="8433"/>
                  <a:pt x="7789" y="6131"/>
                </a:cubicBezTo>
                <a:cubicBezTo>
                  <a:pt x="9074" y="10869"/>
                  <a:pt x="11108" y="15526"/>
                  <a:pt x="13437" y="19835"/>
                </a:cubicBezTo>
                <a:cubicBezTo>
                  <a:pt x="13410" y="19835"/>
                  <a:pt x="13410" y="19835"/>
                  <a:pt x="13383" y="19862"/>
                </a:cubicBezTo>
                <a:cubicBezTo>
                  <a:pt x="11537" y="21628"/>
                  <a:pt x="9931" y="24706"/>
                  <a:pt x="8833" y="27035"/>
                </a:cubicBezTo>
                <a:cubicBezTo>
                  <a:pt x="7629" y="29631"/>
                  <a:pt x="6826" y="32308"/>
                  <a:pt x="7415" y="35172"/>
                </a:cubicBezTo>
                <a:cubicBezTo>
                  <a:pt x="7449" y="35327"/>
                  <a:pt x="7584" y="35416"/>
                  <a:pt x="7719" y="35416"/>
                </a:cubicBezTo>
                <a:cubicBezTo>
                  <a:pt x="7793" y="35416"/>
                  <a:pt x="7866" y="35389"/>
                  <a:pt x="7923" y="35332"/>
                </a:cubicBezTo>
                <a:cubicBezTo>
                  <a:pt x="11269" y="32549"/>
                  <a:pt x="14695" y="26178"/>
                  <a:pt x="14186" y="21227"/>
                </a:cubicBezTo>
                <a:lnTo>
                  <a:pt x="14186" y="21227"/>
                </a:lnTo>
                <a:cubicBezTo>
                  <a:pt x="14722" y="22190"/>
                  <a:pt x="15284" y="23154"/>
                  <a:pt x="15846" y="24064"/>
                </a:cubicBezTo>
                <a:cubicBezTo>
                  <a:pt x="16167" y="24599"/>
                  <a:pt x="16515" y="25108"/>
                  <a:pt x="16836" y="25643"/>
                </a:cubicBezTo>
                <a:cubicBezTo>
                  <a:pt x="16836" y="25670"/>
                  <a:pt x="16836" y="25697"/>
                  <a:pt x="16863" y="25723"/>
                </a:cubicBezTo>
                <a:cubicBezTo>
                  <a:pt x="16890" y="25723"/>
                  <a:pt x="16890" y="25750"/>
                  <a:pt x="16890" y="25750"/>
                </a:cubicBezTo>
                <a:cubicBezTo>
                  <a:pt x="18308" y="27972"/>
                  <a:pt x="19807" y="30113"/>
                  <a:pt x="21440" y="32174"/>
                </a:cubicBezTo>
                <a:cubicBezTo>
                  <a:pt x="21467" y="32228"/>
                  <a:pt x="21467" y="32308"/>
                  <a:pt x="21493" y="32361"/>
                </a:cubicBezTo>
                <a:cubicBezTo>
                  <a:pt x="19834" y="33539"/>
                  <a:pt x="18656" y="36831"/>
                  <a:pt x="18201" y="38678"/>
                </a:cubicBezTo>
                <a:cubicBezTo>
                  <a:pt x="17639" y="41007"/>
                  <a:pt x="17157" y="43442"/>
                  <a:pt x="18094" y="45717"/>
                </a:cubicBezTo>
                <a:cubicBezTo>
                  <a:pt x="18134" y="45824"/>
                  <a:pt x="18228" y="45871"/>
                  <a:pt x="18325" y="45871"/>
                </a:cubicBezTo>
                <a:cubicBezTo>
                  <a:pt x="18422" y="45871"/>
                  <a:pt x="18522" y="45824"/>
                  <a:pt x="18576" y="45744"/>
                </a:cubicBezTo>
                <a:cubicBezTo>
                  <a:pt x="20503" y="42746"/>
                  <a:pt x="23394" y="37179"/>
                  <a:pt x="22243" y="33191"/>
                </a:cubicBezTo>
                <a:lnTo>
                  <a:pt x="22243" y="33191"/>
                </a:lnTo>
                <a:cubicBezTo>
                  <a:pt x="24812" y="36296"/>
                  <a:pt x="27650" y="39187"/>
                  <a:pt x="30808" y="41756"/>
                </a:cubicBezTo>
                <a:cubicBezTo>
                  <a:pt x="32307" y="43790"/>
                  <a:pt x="33993" y="46333"/>
                  <a:pt x="36241" y="47537"/>
                </a:cubicBezTo>
                <a:cubicBezTo>
                  <a:pt x="38356" y="48662"/>
                  <a:pt x="40738" y="49224"/>
                  <a:pt x="42665" y="50696"/>
                </a:cubicBezTo>
                <a:cubicBezTo>
                  <a:pt x="42713" y="50738"/>
                  <a:pt x="42765" y="50757"/>
                  <a:pt x="42816" y="50757"/>
                </a:cubicBezTo>
                <a:cubicBezTo>
                  <a:pt x="43022" y="50757"/>
                  <a:pt x="43211" y="50461"/>
                  <a:pt x="43040" y="50268"/>
                </a:cubicBezTo>
                <a:cubicBezTo>
                  <a:pt x="41032" y="48287"/>
                  <a:pt x="39721" y="45851"/>
                  <a:pt x="37473" y="44111"/>
                </a:cubicBezTo>
                <a:cubicBezTo>
                  <a:pt x="35438" y="42586"/>
                  <a:pt x="33511" y="41595"/>
                  <a:pt x="31022" y="41114"/>
                </a:cubicBezTo>
                <a:cubicBezTo>
                  <a:pt x="31004" y="41105"/>
                  <a:pt x="30989" y="41102"/>
                  <a:pt x="30976" y="41102"/>
                </a:cubicBezTo>
                <a:cubicBezTo>
                  <a:pt x="30951" y="41102"/>
                  <a:pt x="30933" y="41114"/>
                  <a:pt x="30915" y="41114"/>
                </a:cubicBezTo>
                <a:cubicBezTo>
                  <a:pt x="30165" y="40498"/>
                  <a:pt x="29470" y="39856"/>
                  <a:pt x="28774" y="39187"/>
                </a:cubicBezTo>
                <a:lnTo>
                  <a:pt x="28774" y="39187"/>
                </a:lnTo>
                <a:cubicBezTo>
                  <a:pt x="30565" y="40037"/>
                  <a:pt x="32640" y="40362"/>
                  <a:pt x="34696" y="40362"/>
                </a:cubicBezTo>
                <a:cubicBezTo>
                  <a:pt x="36266" y="40362"/>
                  <a:pt x="37825" y="40172"/>
                  <a:pt x="39239" y="39882"/>
                </a:cubicBezTo>
                <a:cubicBezTo>
                  <a:pt x="39453" y="39829"/>
                  <a:pt x="39533" y="39508"/>
                  <a:pt x="39319" y="39401"/>
                </a:cubicBezTo>
                <a:cubicBezTo>
                  <a:pt x="37606" y="38464"/>
                  <a:pt x="35679" y="37420"/>
                  <a:pt x="33672" y="37233"/>
                </a:cubicBezTo>
                <a:cubicBezTo>
                  <a:pt x="33212" y="37192"/>
                  <a:pt x="32748" y="37174"/>
                  <a:pt x="32283" y="37174"/>
                </a:cubicBezTo>
                <a:cubicBezTo>
                  <a:pt x="31531" y="37174"/>
                  <a:pt x="30776" y="37220"/>
                  <a:pt x="30032" y="37286"/>
                </a:cubicBezTo>
                <a:cubicBezTo>
                  <a:pt x="29319" y="37375"/>
                  <a:pt x="28513" y="37613"/>
                  <a:pt x="27769" y="37613"/>
                </a:cubicBezTo>
                <a:cubicBezTo>
                  <a:pt x="27619" y="37613"/>
                  <a:pt x="27472" y="37603"/>
                  <a:pt x="27328" y="37581"/>
                </a:cubicBezTo>
                <a:lnTo>
                  <a:pt x="27248" y="37581"/>
                </a:lnTo>
                <a:cubicBezTo>
                  <a:pt x="27114" y="37527"/>
                  <a:pt x="27007" y="37447"/>
                  <a:pt x="26900" y="37367"/>
                </a:cubicBezTo>
                <a:cubicBezTo>
                  <a:pt x="23902" y="34288"/>
                  <a:pt x="21172" y="30889"/>
                  <a:pt x="18790" y="27303"/>
                </a:cubicBezTo>
                <a:lnTo>
                  <a:pt x="18790" y="27303"/>
                </a:lnTo>
                <a:cubicBezTo>
                  <a:pt x="22073" y="29694"/>
                  <a:pt x="26645" y="31485"/>
                  <a:pt x="30699" y="31485"/>
                </a:cubicBezTo>
                <a:cubicBezTo>
                  <a:pt x="31636" y="31485"/>
                  <a:pt x="32545" y="31390"/>
                  <a:pt x="33404" y="31184"/>
                </a:cubicBezTo>
                <a:cubicBezTo>
                  <a:pt x="33591" y="31157"/>
                  <a:pt x="33699" y="30862"/>
                  <a:pt x="33484" y="30729"/>
                </a:cubicBezTo>
                <a:cubicBezTo>
                  <a:pt x="30915" y="29203"/>
                  <a:pt x="28613" y="26955"/>
                  <a:pt x="25669" y="26098"/>
                </a:cubicBezTo>
                <a:cubicBezTo>
                  <a:pt x="24149" y="25653"/>
                  <a:pt x="22673" y="25445"/>
                  <a:pt x="21181" y="25445"/>
                </a:cubicBezTo>
                <a:cubicBezTo>
                  <a:pt x="20071" y="25445"/>
                  <a:pt x="18952" y="25560"/>
                  <a:pt x="17800" y="25777"/>
                </a:cubicBezTo>
                <a:cubicBezTo>
                  <a:pt x="17077" y="24599"/>
                  <a:pt x="16354" y="23422"/>
                  <a:pt x="15685" y="22217"/>
                </a:cubicBezTo>
                <a:cubicBezTo>
                  <a:pt x="14454" y="19969"/>
                  <a:pt x="13330" y="17694"/>
                  <a:pt x="12313" y="15392"/>
                </a:cubicBezTo>
                <a:lnTo>
                  <a:pt x="12313" y="15392"/>
                </a:lnTo>
                <a:cubicBezTo>
                  <a:pt x="15364" y="19005"/>
                  <a:pt x="19995" y="21307"/>
                  <a:pt x="24625" y="21923"/>
                </a:cubicBezTo>
                <a:cubicBezTo>
                  <a:pt x="24644" y="21926"/>
                  <a:pt x="24663" y="21928"/>
                  <a:pt x="24681" y="21928"/>
                </a:cubicBezTo>
                <a:cubicBezTo>
                  <a:pt x="24936" y="21928"/>
                  <a:pt x="25043" y="21588"/>
                  <a:pt x="24893" y="21387"/>
                </a:cubicBezTo>
                <a:cubicBezTo>
                  <a:pt x="21440" y="17132"/>
                  <a:pt x="16595" y="14161"/>
                  <a:pt x="11269" y="12983"/>
                </a:cubicBezTo>
                <a:cubicBezTo>
                  <a:pt x="11055" y="12474"/>
                  <a:pt x="10841" y="11966"/>
                  <a:pt x="10627" y="11431"/>
                </a:cubicBezTo>
                <a:cubicBezTo>
                  <a:pt x="9342" y="8138"/>
                  <a:pt x="8539" y="4712"/>
                  <a:pt x="7415" y="1394"/>
                </a:cubicBezTo>
                <a:lnTo>
                  <a:pt x="7415" y="1394"/>
                </a:lnTo>
                <a:cubicBezTo>
                  <a:pt x="9262" y="3535"/>
                  <a:pt x="11189" y="5515"/>
                  <a:pt x="13517" y="7228"/>
                </a:cubicBezTo>
                <a:cubicBezTo>
                  <a:pt x="14882" y="8246"/>
                  <a:pt x="16301" y="9263"/>
                  <a:pt x="17827" y="9985"/>
                </a:cubicBezTo>
                <a:cubicBezTo>
                  <a:pt x="19513" y="10815"/>
                  <a:pt x="21467" y="11350"/>
                  <a:pt x="22725" y="12796"/>
                </a:cubicBezTo>
                <a:cubicBezTo>
                  <a:pt x="22774" y="12845"/>
                  <a:pt x="22824" y="12866"/>
                  <a:pt x="22871" y="12866"/>
                </a:cubicBezTo>
                <a:cubicBezTo>
                  <a:pt x="22925" y="12866"/>
                  <a:pt x="22976" y="12839"/>
                  <a:pt x="23019" y="12796"/>
                </a:cubicBezTo>
                <a:cubicBezTo>
                  <a:pt x="23046" y="12769"/>
                  <a:pt x="23073" y="12715"/>
                  <a:pt x="23073" y="12662"/>
                </a:cubicBezTo>
                <a:cubicBezTo>
                  <a:pt x="23073" y="12635"/>
                  <a:pt x="23099" y="12635"/>
                  <a:pt x="23073" y="12608"/>
                </a:cubicBezTo>
                <a:cubicBezTo>
                  <a:pt x="23073" y="12582"/>
                  <a:pt x="23046" y="12555"/>
                  <a:pt x="23046" y="12528"/>
                </a:cubicBezTo>
                <a:cubicBezTo>
                  <a:pt x="23046" y="12501"/>
                  <a:pt x="23046" y="12501"/>
                  <a:pt x="23046" y="12501"/>
                </a:cubicBezTo>
                <a:cubicBezTo>
                  <a:pt x="20342" y="5435"/>
                  <a:pt x="12473" y="4284"/>
                  <a:pt x="7093" y="82"/>
                </a:cubicBezTo>
                <a:cubicBezTo>
                  <a:pt x="7040" y="55"/>
                  <a:pt x="6986" y="28"/>
                  <a:pt x="6933" y="28"/>
                </a:cubicBezTo>
                <a:cubicBezTo>
                  <a:pt x="6907" y="9"/>
                  <a:pt x="6877" y="1"/>
                  <a:pt x="6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60"/>
          <p:cNvSpPr txBox="1"/>
          <p:nvPr>
            <p:ph idx="1" type="body"/>
          </p:nvPr>
        </p:nvSpPr>
        <p:spPr>
          <a:xfrm>
            <a:off x="713260" y="78150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ctr">
              <a:spcBef>
                <a:spcPts val="0"/>
              </a:spcBef>
              <a:spcAft>
                <a:spcPts val="0"/>
              </a:spcAft>
              <a:buSzPts val="2300"/>
              <a:buFont typeface="Merriweather"/>
              <a:buChar char="●"/>
            </a:pPr>
            <a:r>
              <a:rPr lang="en" sz="2300">
                <a:latin typeface="Merriweather"/>
                <a:ea typeface="Merriweather"/>
                <a:cs typeface="Merriweather"/>
                <a:sym typeface="Merriweather"/>
              </a:rPr>
              <a:t>Sin </a:t>
            </a:r>
            <a:r>
              <a:rPr lang="en" sz="2300">
                <a:latin typeface="Merriweather"/>
                <a:ea typeface="Merriweather"/>
                <a:cs typeface="Merriweather"/>
                <a:sym typeface="Merriweather"/>
              </a:rPr>
              <a:t>importar las diferencias culturales la madre es una parte fundamental para el crecimiento del niño pues es  la auxiliar y su modelo a seguir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70" name="Google Shape;13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505" y="2236500"/>
            <a:ext cx="2907000" cy="29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