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  <p:sldId id="259" r:id="rId3"/>
    <p:sldId id="256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2244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14350" y="2834640"/>
            <a:ext cx="5829300" cy="192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120640"/>
            <a:ext cx="4800600" cy="2286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103120"/>
            <a:ext cx="298323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58394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37909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277660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174110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357174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96925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436689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16204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559552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595706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35469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0" y="0"/>
            <a:ext cx="6858000" cy="9144000"/>
          </a:xfrm>
          <a:custGeom>
            <a:avLst/>
            <a:gdLst/>
            <a:ahLst/>
            <a:cxnLst/>
            <a:rect l="l" t="t" r="r" b="b"/>
            <a:pathLst>
              <a:path w="6858000" h="9144000">
                <a:moveTo>
                  <a:pt x="6858000" y="0"/>
                </a:moveTo>
                <a:lnTo>
                  <a:pt x="6851650" y="0"/>
                </a:lnTo>
                <a:lnTo>
                  <a:pt x="6851650" y="6350"/>
                </a:lnTo>
                <a:lnTo>
                  <a:pt x="6851650" y="8740076"/>
                </a:lnTo>
                <a:lnTo>
                  <a:pt x="6851650" y="8752776"/>
                </a:lnTo>
                <a:lnTo>
                  <a:pt x="6851650" y="9137650"/>
                </a:lnTo>
                <a:lnTo>
                  <a:pt x="6350" y="9137650"/>
                </a:lnTo>
                <a:lnTo>
                  <a:pt x="6350" y="8752776"/>
                </a:lnTo>
                <a:lnTo>
                  <a:pt x="6851650" y="8752776"/>
                </a:lnTo>
                <a:lnTo>
                  <a:pt x="6851650" y="8740076"/>
                </a:lnTo>
                <a:lnTo>
                  <a:pt x="6350" y="8740076"/>
                </a:lnTo>
                <a:lnTo>
                  <a:pt x="6350" y="6350"/>
                </a:lnTo>
                <a:lnTo>
                  <a:pt x="6851650" y="6350"/>
                </a:lnTo>
                <a:lnTo>
                  <a:pt x="6851650" y="0"/>
                </a:lnTo>
                <a:lnTo>
                  <a:pt x="6350" y="0"/>
                </a:lnTo>
                <a:lnTo>
                  <a:pt x="0" y="0"/>
                </a:lnTo>
                <a:lnTo>
                  <a:pt x="0" y="6350"/>
                </a:lnTo>
                <a:lnTo>
                  <a:pt x="0" y="8740076"/>
                </a:lnTo>
                <a:lnTo>
                  <a:pt x="0" y="8752776"/>
                </a:lnTo>
                <a:lnTo>
                  <a:pt x="0" y="9137650"/>
                </a:lnTo>
                <a:lnTo>
                  <a:pt x="0" y="9144000"/>
                </a:lnTo>
                <a:lnTo>
                  <a:pt x="6350" y="9144000"/>
                </a:lnTo>
                <a:lnTo>
                  <a:pt x="6851650" y="9144000"/>
                </a:lnTo>
                <a:lnTo>
                  <a:pt x="6858000" y="9144000"/>
                </a:lnTo>
                <a:lnTo>
                  <a:pt x="6858000" y="9137650"/>
                </a:lnTo>
                <a:lnTo>
                  <a:pt x="6858000" y="8752776"/>
                </a:lnTo>
                <a:lnTo>
                  <a:pt x="6858000" y="8740076"/>
                </a:lnTo>
                <a:lnTo>
                  <a:pt x="6858000" y="6350"/>
                </a:lnTo>
                <a:lnTo>
                  <a:pt x="685800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6559295" y="0"/>
            <a:ext cx="0" cy="9144000"/>
          </a:xfrm>
          <a:custGeom>
            <a:avLst/>
            <a:gdLst/>
            <a:ahLst/>
            <a:cxnLst/>
            <a:rect l="l" t="t" r="r" b="b"/>
            <a:pathLst>
              <a:path h="9144000">
                <a:moveTo>
                  <a:pt x="0" y="5855716"/>
                </a:moveTo>
                <a:lnTo>
                  <a:pt x="0" y="9143994"/>
                </a:lnTo>
              </a:path>
              <a:path h="9144000">
                <a:moveTo>
                  <a:pt x="0" y="0"/>
                </a:moveTo>
                <a:lnTo>
                  <a:pt x="0" y="4308233"/>
                </a:lnTo>
              </a:path>
            </a:pathLst>
          </a:custGeom>
          <a:ln w="57150">
            <a:solidFill>
              <a:srgbClr val="7E7E7E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246748" y="6361429"/>
            <a:ext cx="5380355" cy="304800"/>
          </a:xfrm>
          <a:custGeom>
            <a:avLst/>
            <a:gdLst/>
            <a:ahLst/>
            <a:cxnLst/>
            <a:rect l="l" t="t" r="r" b="b"/>
            <a:pathLst>
              <a:path w="5380355" h="304800">
                <a:moveTo>
                  <a:pt x="3688067" y="0"/>
                </a:moveTo>
                <a:lnTo>
                  <a:pt x="0" y="0"/>
                </a:lnTo>
                <a:lnTo>
                  <a:pt x="0" y="304800"/>
                </a:lnTo>
                <a:lnTo>
                  <a:pt x="3688067" y="304800"/>
                </a:lnTo>
                <a:lnTo>
                  <a:pt x="3688067" y="0"/>
                </a:lnTo>
                <a:close/>
              </a:path>
              <a:path w="5380355" h="304800">
                <a:moveTo>
                  <a:pt x="4279608" y="0"/>
                </a:moveTo>
                <a:lnTo>
                  <a:pt x="3688092" y="0"/>
                </a:lnTo>
                <a:lnTo>
                  <a:pt x="3688092" y="304800"/>
                </a:lnTo>
                <a:lnTo>
                  <a:pt x="4279608" y="304800"/>
                </a:lnTo>
                <a:lnTo>
                  <a:pt x="4279608" y="0"/>
                </a:lnTo>
                <a:close/>
              </a:path>
              <a:path w="5380355" h="304800">
                <a:moveTo>
                  <a:pt x="5379821" y="0"/>
                </a:moveTo>
                <a:lnTo>
                  <a:pt x="4850777" y="0"/>
                </a:lnTo>
                <a:lnTo>
                  <a:pt x="4279658" y="0"/>
                </a:lnTo>
                <a:lnTo>
                  <a:pt x="4279658" y="304800"/>
                </a:lnTo>
                <a:lnTo>
                  <a:pt x="4850777" y="304800"/>
                </a:lnTo>
                <a:lnTo>
                  <a:pt x="5379821" y="304800"/>
                </a:lnTo>
                <a:lnTo>
                  <a:pt x="5379821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246748" y="6666242"/>
            <a:ext cx="5380355" cy="1965325"/>
          </a:xfrm>
          <a:custGeom>
            <a:avLst/>
            <a:gdLst/>
            <a:ahLst/>
            <a:cxnLst/>
            <a:rect l="l" t="t" r="r" b="b"/>
            <a:pathLst>
              <a:path w="5380355" h="1965325">
                <a:moveTo>
                  <a:pt x="3688067" y="619010"/>
                </a:moveTo>
                <a:lnTo>
                  <a:pt x="0" y="619010"/>
                </a:lnTo>
                <a:lnTo>
                  <a:pt x="0" y="928471"/>
                </a:lnTo>
                <a:lnTo>
                  <a:pt x="0" y="1446618"/>
                </a:lnTo>
                <a:lnTo>
                  <a:pt x="0" y="1964778"/>
                </a:lnTo>
                <a:lnTo>
                  <a:pt x="3688067" y="1964778"/>
                </a:lnTo>
                <a:lnTo>
                  <a:pt x="3688067" y="1446618"/>
                </a:lnTo>
                <a:lnTo>
                  <a:pt x="3688067" y="928484"/>
                </a:lnTo>
                <a:lnTo>
                  <a:pt x="3688067" y="619010"/>
                </a:lnTo>
                <a:close/>
              </a:path>
              <a:path w="5380355" h="1965325">
                <a:moveTo>
                  <a:pt x="3688067" y="309499"/>
                </a:moveTo>
                <a:lnTo>
                  <a:pt x="0" y="309499"/>
                </a:lnTo>
                <a:lnTo>
                  <a:pt x="0" y="618985"/>
                </a:lnTo>
                <a:lnTo>
                  <a:pt x="3688067" y="618985"/>
                </a:lnTo>
                <a:lnTo>
                  <a:pt x="3688067" y="309499"/>
                </a:lnTo>
                <a:close/>
              </a:path>
              <a:path w="5380355" h="1965325">
                <a:moveTo>
                  <a:pt x="3688067" y="0"/>
                </a:moveTo>
                <a:lnTo>
                  <a:pt x="0" y="0"/>
                </a:lnTo>
                <a:lnTo>
                  <a:pt x="0" y="309486"/>
                </a:lnTo>
                <a:lnTo>
                  <a:pt x="3688067" y="309486"/>
                </a:lnTo>
                <a:lnTo>
                  <a:pt x="3688067" y="0"/>
                </a:lnTo>
                <a:close/>
              </a:path>
              <a:path w="5380355" h="1965325">
                <a:moveTo>
                  <a:pt x="4279608" y="619010"/>
                </a:moveTo>
                <a:lnTo>
                  <a:pt x="3688092" y="619010"/>
                </a:lnTo>
                <a:lnTo>
                  <a:pt x="3688092" y="928471"/>
                </a:lnTo>
                <a:lnTo>
                  <a:pt x="3688092" y="1446618"/>
                </a:lnTo>
                <a:lnTo>
                  <a:pt x="3688092" y="1964778"/>
                </a:lnTo>
                <a:lnTo>
                  <a:pt x="4279608" y="1964778"/>
                </a:lnTo>
                <a:lnTo>
                  <a:pt x="4279608" y="1446618"/>
                </a:lnTo>
                <a:lnTo>
                  <a:pt x="4279608" y="928484"/>
                </a:lnTo>
                <a:lnTo>
                  <a:pt x="4279608" y="619010"/>
                </a:lnTo>
                <a:close/>
              </a:path>
              <a:path w="5380355" h="1965325">
                <a:moveTo>
                  <a:pt x="4279608" y="309499"/>
                </a:moveTo>
                <a:lnTo>
                  <a:pt x="3688092" y="309499"/>
                </a:lnTo>
                <a:lnTo>
                  <a:pt x="3688092" y="618985"/>
                </a:lnTo>
                <a:lnTo>
                  <a:pt x="4279608" y="618985"/>
                </a:lnTo>
                <a:lnTo>
                  <a:pt x="4279608" y="309499"/>
                </a:lnTo>
                <a:close/>
              </a:path>
              <a:path w="5380355" h="1965325">
                <a:moveTo>
                  <a:pt x="4279608" y="0"/>
                </a:moveTo>
                <a:lnTo>
                  <a:pt x="3688092" y="0"/>
                </a:lnTo>
                <a:lnTo>
                  <a:pt x="3688092" y="309486"/>
                </a:lnTo>
                <a:lnTo>
                  <a:pt x="4279608" y="309486"/>
                </a:lnTo>
                <a:lnTo>
                  <a:pt x="4279608" y="0"/>
                </a:lnTo>
                <a:close/>
              </a:path>
              <a:path w="5380355" h="1965325">
                <a:moveTo>
                  <a:pt x="5379821" y="619010"/>
                </a:moveTo>
                <a:lnTo>
                  <a:pt x="4850777" y="619010"/>
                </a:lnTo>
                <a:lnTo>
                  <a:pt x="4279658" y="619010"/>
                </a:lnTo>
                <a:lnTo>
                  <a:pt x="4279658" y="928471"/>
                </a:lnTo>
                <a:lnTo>
                  <a:pt x="4279658" y="1446618"/>
                </a:lnTo>
                <a:lnTo>
                  <a:pt x="4279658" y="1964778"/>
                </a:lnTo>
                <a:lnTo>
                  <a:pt x="4850777" y="1964778"/>
                </a:lnTo>
                <a:lnTo>
                  <a:pt x="5379821" y="1964778"/>
                </a:lnTo>
                <a:lnTo>
                  <a:pt x="5379821" y="1446618"/>
                </a:lnTo>
                <a:lnTo>
                  <a:pt x="5379821" y="928484"/>
                </a:lnTo>
                <a:lnTo>
                  <a:pt x="5379821" y="619010"/>
                </a:lnTo>
                <a:close/>
              </a:path>
              <a:path w="5380355" h="1965325">
                <a:moveTo>
                  <a:pt x="5379821" y="309499"/>
                </a:moveTo>
                <a:lnTo>
                  <a:pt x="4850777" y="309499"/>
                </a:lnTo>
                <a:lnTo>
                  <a:pt x="4279658" y="309499"/>
                </a:lnTo>
                <a:lnTo>
                  <a:pt x="4279658" y="618985"/>
                </a:lnTo>
                <a:lnTo>
                  <a:pt x="4850777" y="618985"/>
                </a:lnTo>
                <a:lnTo>
                  <a:pt x="5379821" y="618985"/>
                </a:lnTo>
                <a:lnTo>
                  <a:pt x="5379821" y="309499"/>
                </a:lnTo>
                <a:close/>
              </a:path>
              <a:path w="5380355" h="1965325">
                <a:moveTo>
                  <a:pt x="5379821" y="0"/>
                </a:moveTo>
                <a:lnTo>
                  <a:pt x="4850777" y="0"/>
                </a:lnTo>
                <a:lnTo>
                  <a:pt x="4279658" y="0"/>
                </a:lnTo>
                <a:lnTo>
                  <a:pt x="4279658" y="309486"/>
                </a:lnTo>
                <a:lnTo>
                  <a:pt x="4850777" y="309486"/>
                </a:lnTo>
                <a:lnTo>
                  <a:pt x="5379821" y="309486"/>
                </a:lnTo>
                <a:lnTo>
                  <a:pt x="53798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240398" y="6355079"/>
            <a:ext cx="5393055" cy="2282825"/>
          </a:xfrm>
          <a:custGeom>
            <a:avLst/>
            <a:gdLst/>
            <a:ahLst/>
            <a:cxnLst/>
            <a:rect l="l" t="t" r="r" b="b"/>
            <a:pathLst>
              <a:path w="5393055" h="2282825">
                <a:moveTo>
                  <a:pt x="3694442" y="0"/>
                </a:moveTo>
                <a:lnTo>
                  <a:pt x="3694442" y="2282291"/>
                </a:lnTo>
              </a:path>
              <a:path w="5393055" h="2282825">
                <a:moveTo>
                  <a:pt x="4286008" y="0"/>
                </a:moveTo>
                <a:lnTo>
                  <a:pt x="4286008" y="2282291"/>
                </a:lnTo>
              </a:path>
              <a:path w="5393055" h="2282825">
                <a:moveTo>
                  <a:pt x="4857127" y="0"/>
                </a:moveTo>
                <a:lnTo>
                  <a:pt x="4857127" y="2282291"/>
                </a:lnTo>
              </a:path>
              <a:path w="5393055" h="2282825">
                <a:moveTo>
                  <a:pt x="0" y="311150"/>
                </a:moveTo>
                <a:lnTo>
                  <a:pt x="5392432" y="311150"/>
                </a:lnTo>
              </a:path>
              <a:path w="5393055" h="2282825">
                <a:moveTo>
                  <a:pt x="0" y="620649"/>
                </a:moveTo>
                <a:lnTo>
                  <a:pt x="5392432" y="620649"/>
                </a:lnTo>
              </a:path>
              <a:path w="5393055" h="2282825">
                <a:moveTo>
                  <a:pt x="0" y="930148"/>
                </a:moveTo>
                <a:lnTo>
                  <a:pt x="5392432" y="930148"/>
                </a:lnTo>
              </a:path>
              <a:path w="5393055" h="2282825">
                <a:moveTo>
                  <a:pt x="0" y="1239647"/>
                </a:moveTo>
                <a:lnTo>
                  <a:pt x="5392432" y="1239647"/>
                </a:lnTo>
              </a:path>
              <a:path w="5393055" h="2282825">
                <a:moveTo>
                  <a:pt x="0" y="1757781"/>
                </a:moveTo>
                <a:lnTo>
                  <a:pt x="5392432" y="1757781"/>
                </a:lnTo>
              </a:path>
              <a:path w="5393055" h="2282825">
                <a:moveTo>
                  <a:pt x="6350" y="0"/>
                </a:moveTo>
                <a:lnTo>
                  <a:pt x="6350" y="2282291"/>
                </a:lnTo>
              </a:path>
              <a:path w="5393055" h="2282825">
                <a:moveTo>
                  <a:pt x="5386082" y="0"/>
                </a:moveTo>
                <a:lnTo>
                  <a:pt x="5386082" y="2282291"/>
                </a:lnTo>
              </a:path>
              <a:path w="5393055" h="2282825">
                <a:moveTo>
                  <a:pt x="0" y="6350"/>
                </a:moveTo>
                <a:lnTo>
                  <a:pt x="5392432" y="6350"/>
                </a:lnTo>
              </a:path>
              <a:path w="5393055" h="2282825">
                <a:moveTo>
                  <a:pt x="0" y="2275941"/>
                </a:moveTo>
                <a:lnTo>
                  <a:pt x="5392432" y="2275941"/>
                </a:lnTo>
              </a:path>
            </a:pathLst>
          </a:custGeom>
          <a:ln w="12700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158394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0" y="237909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0" y="277660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0" y="3174110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0" y="357174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96925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0" y="436689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0" y="516204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0" y="5559552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0" y="5957061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635469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7327" y="55626"/>
            <a:ext cx="6343345" cy="939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1">
                <a:solidFill>
                  <a:srgbClr val="FFC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103120"/>
            <a:ext cx="6172200" cy="6035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8503920"/>
            <a:ext cx="219456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8503920"/>
            <a:ext cx="1577340" cy="457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420907"/>
              </p:ext>
            </p:extLst>
          </p:nvPr>
        </p:nvGraphicFramePr>
        <p:xfrm>
          <a:off x="326642" y="1214691"/>
          <a:ext cx="6202808" cy="7684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929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98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8423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70" dirty="0" err="1">
                          <a:latin typeface="Arial Black"/>
                          <a:cs typeface="Arial Black"/>
                        </a:rPr>
                        <a:t>Escuela</a:t>
                      </a:r>
                      <a:r>
                        <a:rPr sz="1350" spc="-7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70" dirty="0" smtClean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lang="es-MX" sz="1350" b="0" spc="-70" dirty="0" smtClean="0">
                          <a:latin typeface="Arial Black"/>
                          <a:cs typeface="Arial Black"/>
                        </a:rPr>
                        <a:t>Jardín</a:t>
                      </a:r>
                      <a:r>
                        <a:rPr lang="es-MX" sz="1350" b="0" spc="-70" baseline="0" dirty="0" smtClean="0">
                          <a:latin typeface="Arial Black"/>
                          <a:cs typeface="Arial Black"/>
                        </a:rPr>
                        <a:t> de Niños Ángela Peralta TM.</a:t>
                      </a:r>
                      <a:endParaRPr sz="1350" b="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174">
                <a:tc>
                  <a:txBody>
                    <a:bodyPr/>
                    <a:lstStyle/>
                    <a:p>
                      <a:pPr marL="9144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71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50" spc="-15" dirty="0" err="1" smtClean="0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lang="en-US" sz="1350" spc="-15" dirty="0" smtClean="0">
                          <a:latin typeface="Arial Black"/>
                          <a:cs typeface="Arial Black"/>
                        </a:rPr>
                        <a:t>: 1°</a:t>
                      </a:r>
                      <a:r>
                        <a:rPr lang="en-US" sz="1350" spc="-15" baseline="0" dirty="0" smtClean="0">
                          <a:latin typeface="Arial Black"/>
                          <a:cs typeface="Arial Black"/>
                        </a:rPr>
                        <a:t> y 2° “A”</a:t>
                      </a:r>
                      <a:endParaRPr lang="en-US" sz="1350" dirty="0" smtClean="0">
                        <a:latin typeface="Arial Black"/>
                        <a:cs typeface="Arial Black"/>
                      </a:endParaRPr>
                    </a:p>
                  </a:txBody>
                  <a:tcPr marL="0" marR="0" marT="9017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710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9017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0"/>
            <a:ext cx="6858000" cy="9144000"/>
            <a:chOff x="0" y="0"/>
            <a:chExt cx="6858000" cy="9144000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690359" y="0"/>
              <a:ext cx="9525" cy="9144000"/>
            </a:xfrm>
            <a:custGeom>
              <a:avLst/>
              <a:gdLst/>
              <a:ahLst/>
              <a:cxnLst/>
              <a:rect l="l" t="t" r="r" b="b"/>
              <a:pathLst>
                <a:path w="9525" h="9144000">
                  <a:moveTo>
                    <a:pt x="0" y="0"/>
                  </a:moveTo>
                  <a:lnTo>
                    <a:pt x="9144" y="9143999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 flipV="1">
              <a:off x="332993" y="1607564"/>
              <a:ext cx="6155055" cy="45719"/>
            </a:xfrm>
            <a:custGeom>
              <a:avLst/>
              <a:gdLst/>
              <a:ahLst/>
              <a:cxnLst/>
              <a:rect l="l" t="t" r="r" b="b"/>
              <a:pathLst>
                <a:path w="6155055" h="370840">
                  <a:moveTo>
                    <a:pt x="6154674" y="0"/>
                  </a:moveTo>
                  <a:lnTo>
                    <a:pt x="0" y="0"/>
                  </a:lnTo>
                  <a:lnTo>
                    <a:pt x="0" y="370840"/>
                  </a:lnTo>
                  <a:lnTo>
                    <a:pt x="6154674" y="370840"/>
                  </a:lnTo>
                  <a:lnTo>
                    <a:pt x="61546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214795" y="2185797"/>
            <a:ext cx="2827655" cy="1654175"/>
            <a:chOff x="214795" y="2185797"/>
            <a:chExt cx="2827655" cy="1654175"/>
          </a:xfrm>
        </p:grpSpPr>
        <p:sp>
          <p:nvSpPr>
            <p:cNvPr id="9" name="object 9"/>
            <p:cNvSpPr/>
            <p:nvPr/>
          </p:nvSpPr>
          <p:spPr>
            <a:xfrm>
              <a:off x="227495" y="2198497"/>
              <a:ext cx="2802255" cy="297180"/>
            </a:xfrm>
            <a:custGeom>
              <a:avLst/>
              <a:gdLst/>
              <a:ahLst/>
              <a:cxnLst/>
              <a:rect l="l" t="t" r="r" b="b"/>
              <a:pathLst>
                <a:path w="2802255" h="297180">
                  <a:moveTo>
                    <a:pt x="280174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01747" y="297179"/>
                  </a:lnTo>
                  <a:lnTo>
                    <a:pt x="280174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7495" y="2495677"/>
              <a:ext cx="2802255" cy="1331595"/>
            </a:xfrm>
            <a:custGeom>
              <a:avLst/>
              <a:gdLst/>
              <a:ahLst/>
              <a:cxnLst/>
              <a:rect l="l" t="t" r="r" b="b"/>
              <a:pathLst>
                <a:path w="2802255" h="1331595">
                  <a:moveTo>
                    <a:pt x="2801747" y="0"/>
                  </a:moveTo>
                  <a:lnTo>
                    <a:pt x="0" y="0"/>
                  </a:lnTo>
                  <a:lnTo>
                    <a:pt x="0" y="1331595"/>
                  </a:lnTo>
                  <a:lnTo>
                    <a:pt x="2801747" y="1331595"/>
                  </a:lnTo>
                  <a:lnTo>
                    <a:pt x="280174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21145" y="2489327"/>
              <a:ext cx="2814955" cy="12700"/>
            </a:xfrm>
            <a:custGeom>
              <a:avLst/>
              <a:gdLst/>
              <a:ahLst/>
              <a:cxnLst/>
              <a:rect l="l" t="t" r="r" b="b"/>
              <a:pathLst>
                <a:path w="2814955" h="12700">
                  <a:moveTo>
                    <a:pt x="0" y="12700"/>
                  </a:moveTo>
                  <a:lnTo>
                    <a:pt x="2814408" y="12700"/>
                  </a:lnTo>
                  <a:lnTo>
                    <a:pt x="281440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21145" y="2192147"/>
              <a:ext cx="2814955" cy="1641475"/>
            </a:xfrm>
            <a:custGeom>
              <a:avLst/>
              <a:gdLst/>
              <a:ahLst/>
              <a:cxnLst/>
              <a:rect l="l" t="t" r="r" b="b"/>
              <a:pathLst>
                <a:path w="2814955" h="1641475">
                  <a:moveTo>
                    <a:pt x="6350" y="0"/>
                  </a:moveTo>
                  <a:lnTo>
                    <a:pt x="6350" y="1641475"/>
                  </a:lnTo>
                </a:path>
                <a:path w="2814955" h="1641475">
                  <a:moveTo>
                    <a:pt x="2808058" y="0"/>
                  </a:moveTo>
                  <a:lnTo>
                    <a:pt x="2808058" y="1641475"/>
                  </a:lnTo>
                </a:path>
                <a:path w="2814955" h="1641475">
                  <a:moveTo>
                    <a:pt x="0" y="6350"/>
                  </a:moveTo>
                  <a:lnTo>
                    <a:pt x="2814408" y="6350"/>
                  </a:lnTo>
                </a:path>
                <a:path w="2814955" h="1641475">
                  <a:moveTo>
                    <a:pt x="0" y="1635125"/>
                  </a:moveTo>
                  <a:lnTo>
                    <a:pt x="2814408" y="1635125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142187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139567" y="2185797"/>
            <a:ext cx="2656840" cy="1694814"/>
            <a:chOff x="3139567" y="2185797"/>
            <a:chExt cx="2656840" cy="1694814"/>
          </a:xfrm>
        </p:grpSpPr>
        <p:sp>
          <p:nvSpPr>
            <p:cNvPr id="15" name="object 15"/>
            <p:cNvSpPr/>
            <p:nvPr/>
          </p:nvSpPr>
          <p:spPr>
            <a:xfrm>
              <a:off x="3152267" y="2198497"/>
              <a:ext cx="2631440" cy="297180"/>
            </a:xfrm>
            <a:custGeom>
              <a:avLst/>
              <a:gdLst/>
              <a:ahLst/>
              <a:cxnLst/>
              <a:rect l="l" t="t" r="r" b="b"/>
              <a:pathLst>
                <a:path w="2631440" h="297180">
                  <a:moveTo>
                    <a:pt x="2631439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631439" y="297179"/>
                  </a:lnTo>
                  <a:lnTo>
                    <a:pt x="2631439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152267" y="2495677"/>
              <a:ext cx="2631440" cy="1372235"/>
            </a:xfrm>
            <a:custGeom>
              <a:avLst/>
              <a:gdLst/>
              <a:ahLst/>
              <a:cxnLst/>
              <a:rect l="l" t="t" r="r" b="b"/>
              <a:pathLst>
                <a:path w="2631440" h="1372235">
                  <a:moveTo>
                    <a:pt x="2631439" y="0"/>
                  </a:moveTo>
                  <a:lnTo>
                    <a:pt x="0" y="0"/>
                  </a:lnTo>
                  <a:lnTo>
                    <a:pt x="0" y="1372235"/>
                  </a:lnTo>
                  <a:lnTo>
                    <a:pt x="2631439" y="1372235"/>
                  </a:lnTo>
                  <a:lnTo>
                    <a:pt x="263143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45917" y="2489327"/>
              <a:ext cx="2644140" cy="12700"/>
            </a:xfrm>
            <a:custGeom>
              <a:avLst/>
              <a:gdLst/>
              <a:ahLst/>
              <a:cxnLst/>
              <a:rect l="l" t="t" r="r" b="b"/>
              <a:pathLst>
                <a:path w="2644140" h="12700">
                  <a:moveTo>
                    <a:pt x="0" y="12700"/>
                  </a:moveTo>
                  <a:lnTo>
                    <a:pt x="2644140" y="12700"/>
                  </a:lnTo>
                  <a:lnTo>
                    <a:pt x="2644140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145917" y="2192147"/>
              <a:ext cx="2644140" cy="1682114"/>
            </a:xfrm>
            <a:custGeom>
              <a:avLst/>
              <a:gdLst/>
              <a:ahLst/>
              <a:cxnLst/>
              <a:rect l="l" t="t" r="r" b="b"/>
              <a:pathLst>
                <a:path w="2644140" h="1682114">
                  <a:moveTo>
                    <a:pt x="6350" y="0"/>
                  </a:moveTo>
                  <a:lnTo>
                    <a:pt x="6350" y="1682114"/>
                  </a:lnTo>
                </a:path>
                <a:path w="2644140" h="1682114">
                  <a:moveTo>
                    <a:pt x="2637790" y="0"/>
                  </a:moveTo>
                  <a:lnTo>
                    <a:pt x="2637790" y="1682114"/>
                  </a:lnTo>
                </a:path>
                <a:path w="2644140" h="1682114">
                  <a:moveTo>
                    <a:pt x="0" y="6350"/>
                  </a:moveTo>
                  <a:lnTo>
                    <a:pt x="2644140" y="6350"/>
                  </a:lnTo>
                </a:path>
                <a:path w="2644140" h="1682114">
                  <a:moveTo>
                    <a:pt x="0" y="1675764"/>
                  </a:moveTo>
                  <a:lnTo>
                    <a:pt x="2644140" y="1675764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3231895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21" name="object 21"/>
          <p:cNvGrpSpPr/>
          <p:nvPr/>
        </p:nvGrpSpPr>
        <p:grpSpPr>
          <a:xfrm>
            <a:off x="248856" y="4025772"/>
            <a:ext cx="5547995" cy="1654175"/>
            <a:chOff x="248856" y="4025772"/>
            <a:chExt cx="5547995" cy="1654175"/>
          </a:xfrm>
        </p:grpSpPr>
        <p:sp>
          <p:nvSpPr>
            <p:cNvPr id="22" name="object 22"/>
            <p:cNvSpPr/>
            <p:nvPr/>
          </p:nvSpPr>
          <p:spPr>
            <a:xfrm>
              <a:off x="261556" y="4038472"/>
              <a:ext cx="554990" cy="1628775"/>
            </a:xfrm>
            <a:custGeom>
              <a:avLst/>
              <a:gdLst/>
              <a:ahLst/>
              <a:cxnLst/>
              <a:rect l="l" t="t" r="r" b="b"/>
              <a:pathLst>
                <a:path w="554990" h="1628775">
                  <a:moveTo>
                    <a:pt x="554977" y="0"/>
                  </a:moveTo>
                  <a:lnTo>
                    <a:pt x="0" y="0"/>
                  </a:lnTo>
                  <a:lnTo>
                    <a:pt x="0" y="1628775"/>
                  </a:lnTo>
                  <a:lnTo>
                    <a:pt x="554977" y="1628775"/>
                  </a:lnTo>
                  <a:lnTo>
                    <a:pt x="55497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16533" y="4038472"/>
              <a:ext cx="4967605" cy="1628775"/>
            </a:xfrm>
            <a:custGeom>
              <a:avLst/>
              <a:gdLst/>
              <a:ahLst/>
              <a:cxnLst/>
              <a:rect l="l" t="t" r="r" b="b"/>
              <a:pathLst>
                <a:path w="4967605" h="1628775">
                  <a:moveTo>
                    <a:pt x="4967224" y="0"/>
                  </a:moveTo>
                  <a:lnTo>
                    <a:pt x="0" y="0"/>
                  </a:lnTo>
                  <a:lnTo>
                    <a:pt x="0" y="1628775"/>
                  </a:lnTo>
                  <a:lnTo>
                    <a:pt x="4967224" y="1628775"/>
                  </a:lnTo>
                  <a:lnTo>
                    <a:pt x="49672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55206" y="4032122"/>
              <a:ext cx="5535295" cy="1641475"/>
            </a:xfrm>
            <a:custGeom>
              <a:avLst/>
              <a:gdLst/>
              <a:ahLst/>
              <a:cxnLst/>
              <a:rect l="l" t="t" r="r" b="b"/>
              <a:pathLst>
                <a:path w="5535295" h="1641475">
                  <a:moveTo>
                    <a:pt x="561327" y="0"/>
                  </a:moveTo>
                  <a:lnTo>
                    <a:pt x="561327" y="1641475"/>
                  </a:lnTo>
                </a:path>
                <a:path w="5535295" h="1641475">
                  <a:moveTo>
                    <a:pt x="6350" y="0"/>
                  </a:moveTo>
                  <a:lnTo>
                    <a:pt x="6350" y="1641475"/>
                  </a:lnTo>
                </a:path>
                <a:path w="5535295" h="1641475">
                  <a:moveTo>
                    <a:pt x="5528500" y="0"/>
                  </a:moveTo>
                  <a:lnTo>
                    <a:pt x="5528500" y="1641475"/>
                  </a:lnTo>
                </a:path>
                <a:path w="5535295" h="1641475">
                  <a:moveTo>
                    <a:pt x="0" y="6350"/>
                  </a:moveTo>
                  <a:lnTo>
                    <a:pt x="5534850" y="6350"/>
                  </a:lnTo>
                </a:path>
                <a:path w="5535295" h="1641475">
                  <a:moveTo>
                    <a:pt x="0" y="1635125"/>
                  </a:moveTo>
                  <a:lnTo>
                    <a:pt x="5534850" y="1635125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332638" y="4052907"/>
            <a:ext cx="369332" cy="1614340"/>
          </a:xfrm>
          <a:prstGeom prst="rect">
            <a:avLst/>
          </a:prstGeom>
        </p:spPr>
        <p:txBody>
          <a:bodyPr vert="vert270" wrap="square" lIns="0" tIns="22225" rIns="0" bIns="0" rtlCol="0">
            <a:spAutoFit/>
          </a:bodyPr>
          <a:lstStyle/>
          <a:p>
            <a:pPr marL="338455" marR="5080" indent="-326390">
              <a:lnSpc>
                <a:spcPct val="100000"/>
              </a:lnSpc>
              <a:spcBef>
                <a:spcPts val="175"/>
              </a:spcBef>
            </a:pPr>
            <a:r>
              <a:rPr sz="1200" spc="15" dirty="0">
                <a:latin typeface="Arial Black"/>
                <a:cs typeface="Arial Black"/>
              </a:rPr>
              <a:t>R</a:t>
            </a:r>
            <a:r>
              <a:rPr sz="1200" spc="5" dirty="0">
                <a:latin typeface="Arial Black"/>
                <a:cs typeface="Arial Black"/>
              </a:rPr>
              <a:t>ec</a:t>
            </a:r>
            <a:r>
              <a:rPr sz="1200" dirty="0">
                <a:latin typeface="Arial Black"/>
                <a:cs typeface="Arial Black"/>
              </a:rPr>
              <a:t>o</a:t>
            </a:r>
            <a:r>
              <a:rPr sz="1200" spc="5" dirty="0">
                <a:latin typeface="Arial Black"/>
                <a:cs typeface="Arial Black"/>
              </a:rPr>
              <a:t>m</a:t>
            </a:r>
            <a:r>
              <a:rPr sz="1200" spc="-5" dirty="0">
                <a:latin typeface="Arial Black"/>
                <a:cs typeface="Arial Black"/>
              </a:rPr>
              <a:t>e</a:t>
            </a:r>
            <a:r>
              <a:rPr sz="1200" dirty="0">
                <a:latin typeface="Arial Black"/>
                <a:cs typeface="Arial Black"/>
              </a:rPr>
              <a:t>nd</a:t>
            </a:r>
            <a:r>
              <a:rPr sz="1200" spc="-5" dirty="0">
                <a:latin typeface="Arial Black"/>
                <a:cs typeface="Arial Black"/>
              </a:rPr>
              <a:t>ac</a:t>
            </a:r>
            <a:r>
              <a:rPr sz="1200" dirty="0">
                <a:latin typeface="Arial Black"/>
                <a:cs typeface="Arial Black"/>
              </a:rPr>
              <a:t>io</a:t>
            </a:r>
            <a:r>
              <a:rPr sz="1200" spc="-15" dirty="0">
                <a:latin typeface="Arial Black"/>
                <a:cs typeface="Arial Black"/>
              </a:rPr>
              <a:t>n</a:t>
            </a:r>
            <a:r>
              <a:rPr sz="1200" spc="5" dirty="0">
                <a:latin typeface="Arial Black"/>
                <a:cs typeface="Arial Black"/>
              </a:rPr>
              <a:t>e</a:t>
            </a:r>
            <a:r>
              <a:rPr sz="1200" dirty="0">
                <a:latin typeface="Arial Black"/>
                <a:cs typeface="Arial Black"/>
              </a:rPr>
              <a:t>s  </a:t>
            </a:r>
            <a:r>
              <a:rPr sz="1200" spc="-40" dirty="0">
                <a:latin typeface="Arial Black"/>
                <a:cs typeface="Arial Black"/>
              </a:rPr>
              <a:t>Generales</a:t>
            </a:r>
            <a:endParaRPr sz="1200" dirty="0">
              <a:latin typeface="Arial Black"/>
              <a:cs typeface="Arial Black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308889" y="176276"/>
            <a:ext cx="6323965" cy="828675"/>
            <a:chOff x="308889" y="176276"/>
            <a:chExt cx="6323965" cy="828675"/>
          </a:xfrm>
        </p:grpSpPr>
        <p:pic>
          <p:nvPicPr>
            <p:cNvPr id="27" name="object 2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36" name="object 36"/>
          <p:cNvSpPr txBox="1"/>
          <p:nvPr/>
        </p:nvSpPr>
        <p:spPr>
          <a:xfrm>
            <a:off x="4850129" y="810260"/>
            <a:ext cx="1573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150" dirty="0">
                <a:latin typeface="Trebuchet MS"/>
                <a:cs typeface="Trebuchet MS"/>
              </a:rPr>
              <a:t>grupo</a:t>
            </a:r>
            <a:endParaRPr sz="2800">
              <a:latin typeface="Trebuchet MS"/>
              <a:cs typeface="Trebuchet MS"/>
            </a:endParaRPr>
          </a:p>
        </p:txBody>
      </p:sp>
      <p:grpSp>
        <p:nvGrpSpPr>
          <p:cNvPr id="38" name="object 38"/>
          <p:cNvGrpSpPr/>
          <p:nvPr/>
        </p:nvGrpSpPr>
        <p:grpSpPr>
          <a:xfrm rot="5400000">
            <a:off x="1412985" y="4551577"/>
            <a:ext cx="2776855" cy="5194898"/>
            <a:chOff x="248856" y="5825109"/>
            <a:chExt cx="2776855" cy="2727325"/>
          </a:xfrm>
        </p:grpSpPr>
        <p:sp>
          <p:nvSpPr>
            <p:cNvPr id="39" name="object 39"/>
            <p:cNvSpPr/>
            <p:nvPr/>
          </p:nvSpPr>
          <p:spPr>
            <a:xfrm>
              <a:off x="261556" y="5837809"/>
              <a:ext cx="501015" cy="1351280"/>
            </a:xfrm>
            <a:custGeom>
              <a:avLst/>
              <a:gdLst/>
              <a:ahLst/>
              <a:cxnLst/>
              <a:rect l="l" t="t" r="r" b="b"/>
              <a:pathLst>
                <a:path w="501015" h="1351279">
                  <a:moveTo>
                    <a:pt x="500862" y="0"/>
                  </a:moveTo>
                  <a:lnTo>
                    <a:pt x="0" y="0"/>
                  </a:lnTo>
                  <a:lnTo>
                    <a:pt x="0" y="1350771"/>
                  </a:lnTo>
                  <a:lnTo>
                    <a:pt x="500862" y="1350771"/>
                  </a:lnTo>
                  <a:lnTo>
                    <a:pt x="50086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762419" y="5837809"/>
              <a:ext cx="2251075" cy="1351280"/>
            </a:xfrm>
            <a:custGeom>
              <a:avLst/>
              <a:gdLst/>
              <a:ahLst/>
              <a:cxnLst/>
              <a:rect l="l" t="t" r="r" b="b"/>
              <a:pathLst>
                <a:path w="2251075" h="1351279">
                  <a:moveTo>
                    <a:pt x="2250566" y="0"/>
                  </a:moveTo>
                  <a:lnTo>
                    <a:pt x="0" y="0"/>
                  </a:lnTo>
                  <a:lnTo>
                    <a:pt x="0" y="1350771"/>
                  </a:lnTo>
                  <a:lnTo>
                    <a:pt x="2250566" y="1350771"/>
                  </a:lnTo>
                  <a:lnTo>
                    <a:pt x="22505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61556" y="7188568"/>
              <a:ext cx="501015" cy="1351280"/>
            </a:xfrm>
            <a:custGeom>
              <a:avLst/>
              <a:gdLst/>
              <a:ahLst/>
              <a:cxnLst/>
              <a:rect l="l" t="t" r="r" b="b"/>
              <a:pathLst>
                <a:path w="501015" h="1351279">
                  <a:moveTo>
                    <a:pt x="500862" y="0"/>
                  </a:moveTo>
                  <a:lnTo>
                    <a:pt x="0" y="0"/>
                  </a:lnTo>
                  <a:lnTo>
                    <a:pt x="0" y="1350772"/>
                  </a:lnTo>
                  <a:lnTo>
                    <a:pt x="500862" y="1350772"/>
                  </a:lnTo>
                  <a:lnTo>
                    <a:pt x="50086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62419" y="7188568"/>
              <a:ext cx="2251075" cy="1351280"/>
            </a:xfrm>
            <a:custGeom>
              <a:avLst/>
              <a:gdLst/>
              <a:ahLst/>
              <a:cxnLst/>
              <a:rect l="l" t="t" r="r" b="b"/>
              <a:pathLst>
                <a:path w="2251075" h="1351279">
                  <a:moveTo>
                    <a:pt x="2250566" y="0"/>
                  </a:moveTo>
                  <a:lnTo>
                    <a:pt x="0" y="0"/>
                  </a:lnTo>
                  <a:lnTo>
                    <a:pt x="0" y="1350772"/>
                  </a:lnTo>
                  <a:lnTo>
                    <a:pt x="2250566" y="1350772"/>
                  </a:lnTo>
                  <a:lnTo>
                    <a:pt x="22505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55206" y="5831459"/>
              <a:ext cx="2764155" cy="2714625"/>
            </a:xfrm>
            <a:custGeom>
              <a:avLst/>
              <a:gdLst/>
              <a:ahLst/>
              <a:cxnLst/>
              <a:rect l="l" t="t" r="r" b="b"/>
              <a:pathLst>
                <a:path w="2764155" h="2714625">
                  <a:moveTo>
                    <a:pt x="507212" y="0"/>
                  </a:moveTo>
                  <a:lnTo>
                    <a:pt x="507212" y="2714231"/>
                  </a:lnTo>
                </a:path>
                <a:path w="2764155" h="2714625">
                  <a:moveTo>
                    <a:pt x="0" y="1357121"/>
                  </a:moveTo>
                  <a:lnTo>
                    <a:pt x="2764091" y="1357121"/>
                  </a:lnTo>
                </a:path>
                <a:path w="2764155" h="2714625">
                  <a:moveTo>
                    <a:pt x="6350" y="0"/>
                  </a:moveTo>
                  <a:lnTo>
                    <a:pt x="6350" y="2714231"/>
                  </a:lnTo>
                </a:path>
                <a:path w="2764155" h="2714625">
                  <a:moveTo>
                    <a:pt x="2757741" y="0"/>
                  </a:moveTo>
                  <a:lnTo>
                    <a:pt x="2757741" y="2714231"/>
                  </a:lnTo>
                </a:path>
                <a:path w="2764155" h="2714625">
                  <a:moveTo>
                    <a:pt x="0" y="6350"/>
                  </a:moveTo>
                  <a:lnTo>
                    <a:pt x="2764091" y="6350"/>
                  </a:lnTo>
                </a:path>
                <a:path w="2764155" h="2714625">
                  <a:moveTo>
                    <a:pt x="0" y="2707881"/>
                  </a:moveTo>
                  <a:lnTo>
                    <a:pt x="2764091" y="2707881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 rot="5400000">
            <a:off x="4022059" y="4884742"/>
            <a:ext cx="169277" cy="2141195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67640" marR="5080" indent="-155575" algn="ctr">
              <a:lnSpc>
                <a:spcPct val="100000"/>
              </a:lnSpc>
              <a:spcBef>
                <a:spcPts val="170"/>
              </a:spcBef>
            </a:pPr>
            <a:r>
              <a:rPr sz="1100" spc="10" dirty="0" err="1">
                <a:latin typeface="Arial Black"/>
                <a:cs typeface="Arial Black"/>
              </a:rPr>
              <a:t>A</a:t>
            </a:r>
            <a:r>
              <a:rPr sz="1100" spc="5" dirty="0" err="1">
                <a:latin typeface="Arial Black"/>
                <a:cs typeface="Arial Black"/>
              </a:rPr>
              <a:t>l</a:t>
            </a:r>
            <a:r>
              <a:rPr sz="1100" dirty="0" err="1">
                <a:latin typeface="Arial Black"/>
                <a:cs typeface="Arial Black"/>
              </a:rPr>
              <a:t>um</a:t>
            </a:r>
            <a:r>
              <a:rPr sz="1100" spc="-10" dirty="0" err="1">
                <a:latin typeface="Arial Black"/>
                <a:cs typeface="Arial Black"/>
              </a:rPr>
              <a:t>n</a:t>
            </a:r>
            <a:r>
              <a:rPr sz="1100" dirty="0" err="1">
                <a:latin typeface="Arial Black"/>
                <a:cs typeface="Arial Black"/>
              </a:rPr>
              <a:t>os</a:t>
            </a:r>
            <a:r>
              <a:rPr sz="1100" spc="-80" dirty="0">
                <a:latin typeface="Arial Black"/>
                <a:cs typeface="Arial Black"/>
              </a:rPr>
              <a:t> </a:t>
            </a:r>
            <a:r>
              <a:rPr lang="es-MX" sz="1100" spc="10" dirty="0" smtClean="0">
                <a:latin typeface="Arial Black"/>
                <a:cs typeface="Arial Black"/>
              </a:rPr>
              <a:t>destacados</a:t>
            </a:r>
            <a:endParaRPr sz="1100" dirty="0">
              <a:latin typeface="Arial Black"/>
              <a:cs typeface="Arial Black"/>
            </a:endParaRPr>
          </a:p>
        </p:txBody>
      </p:sp>
      <p:sp>
        <p:nvSpPr>
          <p:cNvPr id="45" name="object 45"/>
          <p:cNvSpPr txBox="1"/>
          <p:nvPr/>
        </p:nvSpPr>
        <p:spPr>
          <a:xfrm rot="5400000">
            <a:off x="1430229" y="4837476"/>
            <a:ext cx="169277" cy="2222813"/>
          </a:xfrm>
          <a:prstGeom prst="rect">
            <a:avLst/>
          </a:prstGeom>
        </p:spPr>
        <p:txBody>
          <a:bodyPr vert="vert270" wrap="square" lIns="0" tIns="21590" rIns="0" bIns="0" rtlCol="0">
            <a:spAutoFit/>
          </a:bodyPr>
          <a:lstStyle/>
          <a:p>
            <a:pPr marL="167640" marR="5080" indent="-155575" algn="ctr">
              <a:lnSpc>
                <a:spcPct val="100000"/>
              </a:lnSpc>
              <a:spcBef>
                <a:spcPts val="170"/>
              </a:spcBef>
            </a:pPr>
            <a:r>
              <a:rPr sz="1100" spc="10" dirty="0" err="1" smtClean="0">
                <a:latin typeface="Arial Black"/>
                <a:cs typeface="Arial Black"/>
              </a:rPr>
              <a:t>A</a:t>
            </a:r>
            <a:r>
              <a:rPr sz="1100" spc="5" dirty="0" err="1" smtClean="0">
                <a:latin typeface="Arial Black"/>
                <a:cs typeface="Arial Black"/>
              </a:rPr>
              <a:t>l</a:t>
            </a:r>
            <a:r>
              <a:rPr sz="1100" dirty="0" err="1" smtClean="0">
                <a:latin typeface="Arial Black"/>
                <a:cs typeface="Arial Black"/>
              </a:rPr>
              <a:t>um</a:t>
            </a:r>
            <a:r>
              <a:rPr sz="1100" spc="-10" dirty="0" err="1" smtClean="0">
                <a:latin typeface="Arial Black"/>
                <a:cs typeface="Arial Black"/>
              </a:rPr>
              <a:t>n</a:t>
            </a:r>
            <a:r>
              <a:rPr sz="1100" dirty="0" err="1" smtClean="0">
                <a:latin typeface="Arial Black"/>
                <a:cs typeface="Arial Black"/>
              </a:rPr>
              <a:t>os</a:t>
            </a:r>
            <a:r>
              <a:rPr lang="es-MX" sz="1100" spc="-80" dirty="0">
                <a:latin typeface="Arial Black"/>
                <a:cs typeface="Arial Black"/>
              </a:rPr>
              <a:t> </a:t>
            </a:r>
            <a:r>
              <a:rPr lang="es-MX" sz="1100" spc="-80" dirty="0" smtClean="0">
                <a:latin typeface="Arial Black"/>
                <a:cs typeface="Arial Black"/>
              </a:rPr>
              <a:t>que requieren apoyo</a:t>
            </a:r>
            <a:endParaRPr sz="1100" dirty="0">
              <a:latin typeface="Arial Black"/>
              <a:cs typeface="Arial Black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5422391" y="1773936"/>
            <a:ext cx="1435735" cy="7370445"/>
            <a:chOff x="5422391" y="1773936"/>
            <a:chExt cx="1435735" cy="7370445"/>
          </a:xfrm>
        </p:grpSpPr>
        <p:pic>
          <p:nvPicPr>
            <p:cNvPr id="47" name="object 4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457443" y="1773936"/>
              <a:ext cx="1400556" cy="1269492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5422391" y="2985516"/>
              <a:ext cx="1435608" cy="1322832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442203" y="4178808"/>
              <a:ext cx="1415796" cy="1237488"/>
            </a:xfrm>
            <a:prstGeom prst="rect">
              <a:avLst/>
            </a:prstGeom>
          </p:spPr>
        </p:pic>
        <p:pic>
          <p:nvPicPr>
            <p:cNvPr id="50" name="object 5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5460491" y="6406895"/>
              <a:ext cx="1377696" cy="1301496"/>
            </a:xfrm>
            <a:prstGeom prst="rect">
              <a:avLst/>
            </a:prstGeom>
          </p:spPr>
        </p:pic>
        <p:pic>
          <p:nvPicPr>
            <p:cNvPr id="51" name="object 5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5486399" y="5309616"/>
              <a:ext cx="1371600" cy="1196340"/>
            </a:xfrm>
            <a:prstGeom prst="rect">
              <a:avLst/>
            </a:prstGeom>
          </p:spPr>
        </p:pic>
        <p:pic>
          <p:nvPicPr>
            <p:cNvPr id="52" name="object 5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5455919" y="7575802"/>
              <a:ext cx="1402080" cy="1568197"/>
            </a:xfrm>
            <a:prstGeom prst="rect">
              <a:avLst/>
            </a:prstGeom>
          </p:spPr>
        </p:pic>
      </p:grpSp>
      <p:sp>
        <p:nvSpPr>
          <p:cNvPr id="53" name="CuadroTexto 52"/>
          <p:cNvSpPr txBox="1"/>
          <p:nvPr/>
        </p:nvSpPr>
        <p:spPr>
          <a:xfrm>
            <a:off x="214795" y="2499889"/>
            <a:ext cx="2779356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dirty="0" smtClean="0"/>
              <a:t>El 85% de alumnos participa en las clases a distancia. (19 alumnos con contacto permanente y 10 alumnos con contacto intermitente). </a:t>
            </a:r>
          </a:p>
          <a:p>
            <a:r>
              <a:rPr lang="es-MX" sz="950" dirty="0" smtClean="0"/>
              <a:t>- Describen personajes y situaciones.</a:t>
            </a:r>
          </a:p>
          <a:p>
            <a:r>
              <a:rPr lang="es-MX" sz="950" dirty="0" smtClean="0"/>
              <a:t>- Realizan conteo oral del 1 al 10. </a:t>
            </a:r>
          </a:p>
          <a:p>
            <a:r>
              <a:rPr lang="es-MX" sz="950" dirty="0" smtClean="0"/>
              <a:t>- Cuentan colecciones no mayores a 20 elementos. </a:t>
            </a:r>
          </a:p>
          <a:p>
            <a:r>
              <a:rPr lang="es-MX" sz="950" dirty="0" smtClean="0"/>
              <a:t>- Reconocen y escriben números en el rango del 1 a 10. </a:t>
            </a:r>
          </a:p>
          <a:p>
            <a:r>
              <a:rPr lang="es-MX" sz="950" dirty="0" smtClean="0"/>
              <a:t>- Hablan acerca de sus emociones.</a:t>
            </a:r>
          </a:p>
        </p:txBody>
      </p:sp>
      <p:sp>
        <p:nvSpPr>
          <p:cNvPr id="54" name="CuadroTexto 53"/>
          <p:cNvSpPr txBox="1"/>
          <p:nvPr/>
        </p:nvSpPr>
        <p:spPr>
          <a:xfrm>
            <a:off x="3123090" y="2499240"/>
            <a:ext cx="2428582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50" dirty="0" smtClean="0"/>
              <a:t>- Comunicación con los alumnos de los cuales no hubo participación. </a:t>
            </a:r>
          </a:p>
          <a:p>
            <a:r>
              <a:rPr lang="es-MX" sz="950" dirty="0" smtClean="0"/>
              <a:t>- Algunos alumnos presentan dificultades en la expresión oral. </a:t>
            </a:r>
          </a:p>
          <a:p>
            <a:r>
              <a:rPr lang="es-MX" sz="950" dirty="0" smtClean="0"/>
              <a:t>- Fortalecer la escritura de su nombre y de los números.</a:t>
            </a:r>
          </a:p>
          <a:p>
            <a:r>
              <a:rPr lang="es-MX" sz="950" dirty="0" smtClean="0"/>
              <a:t>- Apoyar a los alumnos focalizados. </a:t>
            </a:r>
          </a:p>
          <a:p>
            <a:endParaRPr lang="es-MX" sz="950" dirty="0" smtClean="0"/>
          </a:p>
          <a:p>
            <a:pPr marL="171450" indent="-171450">
              <a:buFontTx/>
              <a:buChar char="-"/>
            </a:pPr>
            <a:endParaRPr lang="es-MX" sz="950" dirty="0" smtClean="0"/>
          </a:p>
          <a:p>
            <a:endParaRPr lang="es-MX" sz="950" dirty="0"/>
          </a:p>
        </p:txBody>
      </p:sp>
      <p:sp>
        <p:nvSpPr>
          <p:cNvPr id="55" name="CuadroTexto 54"/>
          <p:cNvSpPr txBox="1"/>
          <p:nvPr/>
        </p:nvSpPr>
        <p:spPr>
          <a:xfrm>
            <a:off x="816533" y="4025671"/>
            <a:ext cx="48504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- Propiciar actividades orales de juego: adivinanzas, canciones, trabalenguas, etc. </a:t>
            </a:r>
          </a:p>
          <a:p>
            <a:r>
              <a:rPr lang="es-MX" sz="1200" dirty="0" smtClean="0"/>
              <a:t>- Trabajar más actividades de juego simbólico, dramatizaciones, expresión corporal.</a:t>
            </a:r>
          </a:p>
          <a:p>
            <a:r>
              <a:rPr lang="es-MX" sz="1200" dirty="0" smtClean="0"/>
              <a:t>- Involucrar más en las actividades a los padres de familia. </a:t>
            </a:r>
          </a:p>
          <a:p>
            <a:r>
              <a:rPr lang="es-MX" sz="1200" dirty="0" smtClean="0"/>
              <a:t>- Promover el reconocimiento y la expresión de emociones a través del juego. </a:t>
            </a:r>
          </a:p>
          <a:p>
            <a:r>
              <a:rPr lang="es-MX" sz="1200" dirty="0" smtClean="0"/>
              <a:t>- Aplicar actividades de resolución de problemas, análisis y reflexión. </a:t>
            </a:r>
            <a:endParaRPr lang="es-MX" sz="1200" dirty="0"/>
          </a:p>
        </p:txBody>
      </p:sp>
      <p:sp>
        <p:nvSpPr>
          <p:cNvPr id="56" name="CuadroTexto 55"/>
          <p:cNvSpPr txBox="1"/>
          <p:nvPr/>
        </p:nvSpPr>
        <p:spPr>
          <a:xfrm>
            <a:off x="2868319" y="6290337"/>
            <a:ext cx="2426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 smtClean="0"/>
              <a:t>Angel</a:t>
            </a:r>
            <a:r>
              <a:rPr lang="es-MX" sz="1200" dirty="0" smtClean="0"/>
              <a:t> Gabriel Antonio García (2°)</a:t>
            </a:r>
          </a:p>
          <a:p>
            <a:r>
              <a:rPr lang="es-MX" sz="1200" dirty="0" smtClean="0"/>
              <a:t>Lilia Valentina Cuevas Salas (1°)</a:t>
            </a:r>
          </a:p>
          <a:p>
            <a:r>
              <a:rPr lang="es-MX" sz="1200" dirty="0" smtClean="0"/>
              <a:t>Joel Alvarado Montes (1°)</a:t>
            </a:r>
            <a:endParaRPr lang="es-MX" sz="1200" dirty="0"/>
          </a:p>
        </p:txBody>
      </p:sp>
      <p:sp>
        <p:nvSpPr>
          <p:cNvPr id="57" name="CuadroTexto 56"/>
          <p:cNvSpPr txBox="1"/>
          <p:nvPr/>
        </p:nvSpPr>
        <p:spPr>
          <a:xfrm>
            <a:off x="260523" y="6286669"/>
            <a:ext cx="2535445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900" b="1" dirty="0" smtClean="0"/>
              <a:t>Por falta de comunicación/nula participación: </a:t>
            </a:r>
          </a:p>
          <a:p>
            <a:r>
              <a:rPr lang="es-MX" sz="900" b="1" dirty="0" smtClean="0"/>
              <a:t>1° </a:t>
            </a:r>
          </a:p>
          <a:p>
            <a:r>
              <a:rPr lang="es-MX" sz="900" dirty="0" smtClean="0"/>
              <a:t>- Andrea </a:t>
            </a:r>
            <a:r>
              <a:rPr lang="es-MX" sz="900" dirty="0" err="1" smtClean="0"/>
              <a:t>Britany</a:t>
            </a:r>
            <a:r>
              <a:rPr lang="es-MX" sz="900" dirty="0" smtClean="0"/>
              <a:t> de la Cruz Zavala</a:t>
            </a:r>
          </a:p>
          <a:p>
            <a:r>
              <a:rPr lang="es-MX" sz="900" dirty="0" smtClean="0"/>
              <a:t>- </a:t>
            </a:r>
            <a:r>
              <a:rPr lang="es-MX" sz="900" dirty="0" err="1" smtClean="0"/>
              <a:t>Yarlin</a:t>
            </a:r>
            <a:r>
              <a:rPr lang="es-MX" sz="900" dirty="0" smtClean="0"/>
              <a:t> </a:t>
            </a:r>
            <a:r>
              <a:rPr lang="es-MX" sz="900" dirty="0" err="1" smtClean="0"/>
              <a:t>Dareli</a:t>
            </a:r>
            <a:r>
              <a:rPr lang="es-MX" sz="900" dirty="0" smtClean="0"/>
              <a:t> </a:t>
            </a:r>
            <a:r>
              <a:rPr lang="es-MX" sz="900" dirty="0" err="1" smtClean="0"/>
              <a:t>Gavarrete</a:t>
            </a:r>
            <a:r>
              <a:rPr lang="es-MX" sz="900" dirty="0" smtClean="0"/>
              <a:t> Castillo</a:t>
            </a:r>
          </a:p>
          <a:p>
            <a:pPr marL="171450" indent="-171450">
              <a:buFontTx/>
              <a:buChar char="-"/>
            </a:pPr>
            <a:r>
              <a:rPr lang="es-MX" sz="900" dirty="0" smtClean="0"/>
              <a:t>Daniela </a:t>
            </a:r>
            <a:r>
              <a:rPr lang="es-MX" sz="900" dirty="0" err="1" smtClean="0"/>
              <a:t>Sarai</a:t>
            </a:r>
            <a:r>
              <a:rPr lang="es-MX" sz="900" dirty="0" smtClean="0"/>
              <a:t> </a:t>
            </a:r>
            <a:r>
              <a:rPr lang="es-MX" sz="900" dirty="0" err="1" smtClean="0"/>
              <a:t>Rodriguez</a:t>
            </a:r>
            <a:r>
              <a:rPr lang="es-MX" sz="900" dirty="0" smtClean="0"/>
              <a:t> Trejo</a:t>
            </a:r>
          </a:p>
          <a:p>
            <a:r>
              <a:rPr lang="es-MX" sz="900" dirty="0" smtClean="0"/>
              <a:t>- Fernanda Sofía Juárez Escobedo.</a:t>
            </a:r>
          </a:p>
          <a:p>
            <a:r>
              <a:rPr lang="es-MX" sz="900" b="1" dirty="0" smtClean="0"/>
              <a:t>2°</a:t>
            </a:r>
          </a:p>
          <a:p>
            <a:pPr marL="171450" indent="-171450">
              <a:buFontTx/>
              <a:buChar char="-"/>
            </a:pPr>
            <a:r>
              <a:rPr lang="es-MX" sz="900" dirty="0" smtClean="0"/>
              <a:t>Mario Alberto Sandoval </a:t>
            </a:r>
            <a:r>
              <a:rPr lang="es-MX" sz="900" dirty="0" err="1" smtClean="0"/>
              <a:t>Jimenez</a:t>
            </a:r>
            <a:endParaRPr lang="es-MX" sz="900" dirty="0"/>
          </a:p>
          <a:p>
            <a:r>
              <a:rPr lang="es-MX" sz="900" b="1" dirty="0" smtClean="0"/>
              <a:t>Por valoración de aprendizajes: </a:t>
            </a:r>
          </a:p>
          <a:p>
            <a:r>
              <a:rPr lang="es-MX" sz="900" b="1" dirty="0" smtClean="0"/>
              <a:t>1° </a:t>
            </a:r>
          </a:p>
          <a:p>
            <a:r>
              <a:rPr lang="es-MX" sz="900" dirty="0" smtClean="0"/>
              <a:t>- </a:t>
            </a:r>
            <a:r>
              <a:rPr lang="es-MX" sz="900" dirty="0" err="1" smtClean="0"/>
              <a:t>Ian</a:t>
            </a:r>
            <a:r>
              <a:rPr lang="es-MX" sz="900" dirty="0" smtClean="0"/>
              <a:t> Emmanuel del Río Navarro</a:t>
            </a:r>
          </a:p>
          <a:p>
            <a:r>
              <a:rPr lang="es-MX" sz="900" dirty="0" smtClean="0"/>
              <a:t>- Alexis </a:t>
            </a:r>
            <a:r>
              <a:rPr lang="es-MX" sz="900" dirty="0" err="1" smtClean="0"/>
              <a:t>Martinez</a:t>
            </a:r>
            <a:r>
              <a:rPr lang="es-MX" sz="900" dirty="0" smtClean="0"/>
              <a:t> Medel </a:t>
            </a:r>
          </a:p>
          <a:p>
            <a:pPr marL="171450" indent="-171450">
              <a:buFontTx/>
              <a:buChar char="-"/>
            </a:pPr>
            <a:r>
              <a:rPr lang="es-MX" sz="900" dirty="0" err="1" smtClean="0"/>
              <a:t>Dilan</a:t>
            </a:r>
            <a:r>
              <a:rPr lang="es-MX" sz="900" dirty="0" smtClean="0"/>
              <a:t> </a:t>
            </a:r>
            <a:r>
              <a:rPr lang="es-MX" sz="900" dirty="0" err="1" smtClean="0"/>
              <a:t>jassiel</a:t>
            </a:r>
            <a:r>
              <a:rPr lang="es-MX" sz="900" dirty="0" smtClean="0"/>
              <a:t> Rodríguez </a:t>
            </a:r>
            <a:r>
              <a:rPr lang="es-MX" sz="900" dirty="0" err="1" smtClean="0"/>
              <a:t>Rodríguez</a:t>
            </a:r>
            <a:r>
              <a:rPr lang="es-MX" sz="900" dirty="0" smtClean="0"/>
              <a:t> </a:t>
            </a:r>
          </a:p>
          <a:p>
            <a:r>
              <a:rPr lang="es-MX" sz="900" b="1" dirty="0" smtClean="0"/>
              <a:t>2°</a:t>
            </a:r>
          </a:p>
          <a:p>
            <a:r>
              <a:rPr lang="es-MX" sz="900" dirty="0" smtClean="0"/>
              <a:t>- Daniel Hiram Mata Robledo</a:t>
            </a:r>
          </a:p>
          <a:p>
            <a:r>
              <a:rPr lang="es-MX" sz="900" dirty="0" smtClean="0"/>
              <a:t>- Iker Damián Sánchez </a:t>
            </a:r>
            <a:r>
              <a:rPr lang="es-MX" sz="900" dirty="0"/>
              <a:t>R</a:t>
            </a:r>
            <a:r>
              <a:rPr lang="es-MX" sz="900" dirty="0" smtClean="0"/>
              <a:t>uiz </a:t>
            </a:r>
          </a:p>
          <a:p>
            <a:pPr marL="171450" indent="-171450">
              <a:buFontTx/>
              <a:buChar char="-"/>
            </a:pPr>
            <a:endParaRPr lang="es-MX" sz="1050" dirty="0" smtClean="0"/>
          </a:p>
          <a:p>
            <a:pPr marL="171450" indent="-171450">
              <a:buFontTx/>
              <a:buChar char="-"/>
            </a:pPr>
            <a:endParaRPr lang="es-MX" sz="1050" dirty="0" smtClean="0"/>
          </a:p>
          <a:p>
            <a:pPr marL="171450" indent="-171450">
              <a:buFontTx/>
              <a:buChar char="-"/>
            </a:pPr>
            <a:endParaRPr lang="es-MX" sz="1200" dirty="0" smtClean="0"/>
          </a:p>
          <a:p>
            <a:endParaRPr lang="es-MX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583944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7667" y="1583944"/>
            <a:ext cx="370840" cy="12700"/>
          </a:xfrm>
          <a:custGeom>
            <a:avLst/>
            <a:gdLst/>
            <a:ahLst/>
            <a:cxnLst/>
            <a:rect l="l" t="t" r="r" b="b"/>
            <a:pathLst>
              <a:path w="370840" h="12700">
                <a:moveTo>
                  <a:pt x="0" y="12700"/>
                </a:moveTo>
                <a:lnTo>
                  <a:pt x="370331" y="12700"/>
                </a:lnTo>
                <a:lnTo>
                  <a:pt x="37033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37909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5152" y="237909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21704" y="237909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77660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75152" y="277660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1704" y="277660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174110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5152" y="3174110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1704" y="3174110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3571747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75152" y="3571747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21704" y="3571747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96925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75152" y="3969258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21704" y="396925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4366895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75152" y="4366895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1704" y="4366895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516204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1640" y="516204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5559552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1640" y="5559552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95706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21640" y="595706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35469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21640" y="635469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2149136"/>
              </p:ext>
            </p:extLst>
          </p:nvPr>
        </p:nvGraphicFramePr>
        <p:xfrm>
          <a:off x="279272" y="1205357"/>
          <a:ext cx="6128130" cy="7583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18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4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16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35" dirty="0" err="1">
                          <a:latin typeface="Arial Black"/>
                          <a:cs typeface="Arial Black"/>
                        </a:rPr>
                        <a:t>Alumno</a:t>
                      </a:r>
                      <a:r>
                        <a:rPr sz="1350" spc="-35" dirty="0" smtClean="0">
                          <a:latin typeface="Arial Black"/>
                          <a:cs typeface="Arial Black"/>
                        </a:rPr>
                        <a:t>: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9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25" dirty="0" err="1">
                          <a:latin typeface="Arial Black"/>
                          <a:cs typeface="Arial Black"/>
                        </a:rPr>
                        <a:t>Grado</a:t>
                      </a:r>
                      <a:r>
                        <a:rPr sz="1350" spc="-2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25" smtClean="0">
                          <a:latin typeface="Arial Black"/>
                          <a:cs typeface="Arial Black"/>
                        </a:rPr>
                        <a:t> </a:t>
                      </a:r>
                      <a:r>
                        <a:rPr lang="es-MX" sz="1350" spc="-25" dirty="0" smtClean="0">
                          <a:latin typeface="Arial Black"/>
                          <a:cs typeface="Arial Black"/>
                        </a:rPr>
                        <a:t>2</a:t>
                      </a:r>
                      <a:r>
                        <a:rPr lang="es-MX" sz="1350" spc="-25" smtClean="0">
                          <a:latin typeface="Arial Black"/>
                          <a:cs typeface="Arial Black"/>
                        </a:rPr>
                        <a:t>°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15" dirty="0" err="1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sz="1350" spc="-1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15" dirty="0" smtClean="0">
                          <a:latin typeface="Arial Black"/>
                          <a:cs typeface="Arial Black"/>
                        </a:rPr>
                        <a:t> “A”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41" name="object 41"/>
          <p:cNvGrpSpPr/>
          <p:nvPr/>
        </p:nvGrpSpPr>
        <p:grpSpPr>
          <a:xfrm>
            <a:off x="-47371" y="3234"/>
            <a:ext cx="6858000" cy="9144000"/>
            <a:chOff x="0" y="0"/>
            <a:chExt cx="6858000" cy="9144000"/>
          </a:xfrm>
        </p:grpSpPr>
        <p:sp>
          <p:nvSpPr>
            <p:cNvPr id="42" name="object 42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39" y="8968740"/>
              <a:ext cx="6717665" cy="0"/>
            </a:xfrm>
            <a:custGeom>
              <a:avLst/>
              <a:gdLst/>
              <a:ahLst/>
              <a:cxnLst/>
              <a:rect l="l" t="t" r="r" b="b"/>
              <a:pathLst>
                <a:path w="6717665">
                  <a:moveTo>
                    <a:pt x="0" y="0"/>
                  </a:moveTo>
                  <a:lnTo>
                    <a:pt x="6717283" y="0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548894" y="2185797"/>
            <a:ext cx="2839085" cy="2299970"/>
            <a:chOff x="548894" y="2185797"/>
            <a:chExt cx="2839085" cy="2299970"/>
          </a:xfrm>
        </p:grpSpPr>
        <p:sp>
          <p:nvSpPr>
            <p:cNvPr id="46" name="object 46"/>
            <p:cNvSpPr/>
            <p:nvPr/>
          </p:nvSpPr>
          <p:spPr>
            <a:xfrm>
              <a:off x="561594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5" h="297180">
                  <a:moveTo>
                    <a:pt x="2813558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8" y="297179"/>
                  </a:lnTo>
                  <a:lnTo>
                    <a:pt x="2813558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5244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5" h="12700">
                  <a:moveTo>
                    <a:pt x="0" y="12700"/>
                  </a:moveTo>
                  <a:lnTo>
                    <a:pt x="2826258" y="12700"/>
                  </a:lnTo>
                  <a:lnTo>
                    <a:pt x="282625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244" y="2192147"/>
              <a:ext cx="2826385" cy="2287270"/>
            </a:xfrm>
            <a:custGeom>
              <a:avLst/>
              <a:gdLst/>
              <a:ahLst/>
              <a:cxnLst/>
              <a:rect l="l" t="t" r="r" b="b"/>
              <a:pathLst>
                <a:path w="2826385" h="2287270">
                  <a:moveTo>
                    <a:pt x="6350" y="0"/>
                  </a:moveTo>
                  <a:lnTo>
                    <a:pt x="6350" y="2287142"/>
                  </a:lnTo>
                </a:path>
                <a:path w="2826385" h="2287270">
                  <a:moveTo>
                    <a:pt x="2819908" y="0"/>
                  </a:moveTo>
                  <a:lnTo>
                    <a:pt x="2819908" y="2287142"/>
                  </a:lnTo>
                </a:path>
                <a:path w="2826385" h="2287270">
                  <a:moveTo>
                    <a:pt x="0" y="6350"/>
                  </a:moveTo>
                  <a:lnTo>
                    <a:pt x="2826258" y="6350"/>
                  </a:lnTo>
                </a:path>
                <a:path w="2826385" h="2287270">
                  <a:moveTo>
                    <a:pt x="0" y="2280792"/>
                  </a:moveTo>
                  <a:lnTo>
                    <a:pt x="2826258" y="228079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482089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695446" y="2185797"/>
            <a:ext cx="2839085" cy="2280920"/>
            <a:chOff x="3695446" y="2185797"/>
            <a:chExt cx="2839085" cy="2280920"/>
          </a:xfrm>
        </p:grpSpPr>
        <p:sp>
          <p:nvSpPr>
            <p:cNvPr id="51" name="object 51"/>
            <p:cNvSpPr/>
            <p:nvPr/>
          </p:nvSpPr>
          <p:spPr>
            <a:xfrm>
              <a:off x="3708146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4" h="297180">
                  <a:moveTo>
                    <a:pt x="281355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7" y="297179"/>
                  </a:lnTo>
                  <a:lnTo>
                    <a:pt x="281355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01796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4" h="12700">
                  <a:moveTo>
                    <a:pt x="0" y="12700"/>
                  </a:moveTo>
                  <a:lnTo>
                    <a:pt x="2826257" y="12700"/>
                  </a:lnTo>
                  <a:lnTo>
                    <a:pt x="2826257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701796" y="2192147"/>
              <a:ext cx="2826385" cy="2268220"/>
            </a:xfrm>
            <a:custGeom>
              <a:avLst/>
              <a:gdLst/>
              <a:ahLst/>
              <a:cxnLst/>
              <a:rect l="l" t="t" r="r" b="b"/>
              <a:pathLst>
                <a:path w="2826384" h="2268220">
                  <a:moveTo>
                    <a:pt x="6350" y="0"/>
                  </a:moveTo>
                  <a:lnTo>
                    <a:pt x="6350" y="2267712"/>
                  </a:lnTo>
                </a:path>
                <a:path w="2826384" h="2268220">
                  <a:moveTo>
                    <a:pt x="2819907" y="0"/>
                  </a:moveTo>
                  <a:lnTo>
                    <a:pt x="2819907" y="2267712"/>
                  </a:lnTo>
                </a:path>
                <a:path w="2826384" h="2268220">
                  <a:moveTo>
                    <a:pt x="0" y="6350"/>
                  </a:moveTo>
                  <a:lnTo>
                    <a:pt x="2826257" y="6350"/>
                  </a:lnTo>
                </a:path>
                <a:path w="2826384" h="2268220">
                  <a:moveTo>
                    <a:pt x="0" y="2261362"/>
                  </a:moveTo>
                  <a:lnTo>
                    <a:pt x="2826257" y="226136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094226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56" name="object 56"/>
          <p:cNvGrpSpPr/>
          <p:nvPr/>
        </p:nvGrpSpPr>
        <p:grpSpPr>
          <a:xfrm>
            <a:off x="548894" y="4766690"/>
            <a:ext cx="5985510" cy="1946275"/>
            <a:chOff x="548894" y="4766690"/>
            <a:chExt cx="5985510" cy="1946275"/>
          </a:xfrm>
        </p:grpSpPr>
        <p:sp>
          <p:nvSpPr>
            <p:cNvPr id="57" name="object 57"/>
            <p:cNvSpPr/>
            <p:nvPr/>
          </p:nvSpPr>
          <p:spPr>
            <a:xfrm>
              <a:off x="561594" y="4779390"/>
              <a:ext cx="599440" cy="1920875"/>
            </a:xfrm>
            <a:custGeom>
              <a:avLst/>
              <a:gdLst/>
              <a:ahLst/>
              <a:cxnLst/>
              <a:rect l="l" t="t" r="r" b="b"/>
              <a:pathLst>
                <a:path w="599440" h="1920875">
                  <a:moveTo>
                    <a:pt x="598982" y="0"/>
                  </a:moveTo>
                  <a:lnTo>
                    <a:pt x="0" y="0"/>
                  </a:lnTo>
                  <a:lnTo>
                    <a:pt x="0" y="1920367"/>
                  </a:lnTo>
                  <a:lnTo>
                    <a:pt x="598982" y="1920367"/>
                  </a:lnTo>
                  <a:lnTo>
                    <a:pt x="59898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5244" y="4773040"/>
              <a:ext cx="5972810" cy="1933575"/>
            </a:xfrm>
            <a:custGeom>
              <a:avLst/>
              <a:gdLst/>
              <a:ahLst/>
              <a:cxnLst/>
              <a:rect l="l" t="t" r="r" b="b"/>
              <a:pathLst>
                <a:path w="5972809" h="1933575">
                  <a:moveTo>
                    <a:pt x="605345" y="0"/>
                  </a:moveTo>
                  <a:lnTo>
                    <a:pt x="605345" y="1933067"/>
                  </a:lnTo>
                </a:path>
                <a:path w="5972809" h="1933575">
                  <a:moveTo>
                    <a:pt x="6350" y="0"/>
                  </a:moveTo>
                  <a:lnTo>
                    <a:pt x="6350" y="1933067"/>
                  </a:lnTo>
                </a:path>
                <a:path w="5972809" h="1933575">
                  <a:moveTo>
                    <a:pt x="5966459" y="0"/>
                  </a:moveTo>
                  <a:lnTo>
                    <a:pt x="5966459" y="1933067"/>
                  </a:lnTo>
                </a:path>
                <a:path w="5972809" h="1933575">
                  <a:moveTo>
                    <a:pt x="0" y="6350"/>
                  </a:moveTo>
                  <a:lnTo>
                    <a:pt x="5972809" y="6350"/>
                  </a:lnTo>
                </a:path>
                <a:path w="5972809" h="1933575">
                  <a:moveTo>
                    <a:pt x="0" y="1926717"/>
                  </a:moveTo>
                  <a:lnTo>
                    <a:pt x="5972809" y="1926717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733441" y="4758054"/>
            <a:ext cx="207749" cy="1818737"/>
          </a:xfrm>
          <a:prstGeom prst="rect">
            <a:avLst/>
          </a:prstGeom>
        </p:spPr>
        <p:txBody>
          <a:bodyPr vert="vert270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350" spc="10" dirty="0">
                <a:latin typeface="Arial Black"/>
                <a:cs typeface="Arial Black"/>
              </a:rPr>
              <a:t>R</a:t>
            </a:r>
            <a:r>
              <a:rPr sz="1350" spc="1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0" dirty="0">
                <a:latin typeface="Arial Black"/>
                <a:cs typeface="Arial Black"/>
              </a:rPr>
              <a:t>o</a:t>
            </a:r>
            <a:r>
              <a:rPr sz="1350" dirty="0">
                <a:latin typeface="Arial Black"/>
                <a:cs typeface="Arial Black"/>
              </a:rPr>
              <a:t>m</a:t>
            </a:r>
            <a:r>
              <a:rPr sz="1350" spc="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n</a:t>
            </a:r>
            <a:r>
              <a:rPr sz="1350" spc="-10" dirty="0">
                <a:latin typeface="Arial Black"/>
                <a:cs typeface="Arial Black"/>
              </a:rPr>
              <a:t>da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5" dirty="0">
                <a:latin typeface="Arial Black"/>
                <a:cs typeface="Arial Black"/>
              </a:rPr>
              <a:t>i</a:t>
            </a:r>
            <a:r>
              <a:rPr sz="1350" dirty="0">
                <a:latin typeface="Arial Black"/>
                <a:cs typeface="Arial Black"/>
              </a:rPr>
              <a:t>ones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0" y="176276"/>
            <a:ext cx="6718300" cy="8968105"/>
            <a:chOff x="0" y="176276"/>
            <a:chExt cx="6718300" cy="8968105"/>
          </a:xfrm>
        </p:grpSpPr>
        <p:pic>
          <p:nvPicPr>
            <p:cNvPr id="61" name="object 6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4508" y="6518146"/>
              <a:ext cx="2653283" cy="262584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467855"/>
              <a:ext cx="2653284" cy="267614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1783" y="6441947"/>
              <a:ext cx="2462784" cy="270204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4850129" y="810260"/>
            <a:ext cx="1880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alumno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104201" y="1267889"/>
            <a:ext cx="379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spc="-35" dirty="0" err="1">
                <a:latin typeface="Arial Black"/>
                <a:cs typeface="Arial Black"/>
              </a:rPr>
              <a:t>Angel</a:t>
            </a:r>
            <a:r>
              <a:rPr lang="es-MX" sz="1400" spc="-35" dirty="0">
                <a:latin typeface="Arial Black"/>
                <a:cs typeface="Arial Black"/>
              </a:rPr>
              <a:t> Gabriel Antonio </a:t>
            </a:r>
            <a:r>
              <a:rPr lang="es-MX" sz="1400" spc="-35" dirty="0" smtClean="0">
                <a:latin typeface="Arial Black"/>
                <a:cs typeface="Arial Black"/>
              </a:rPr>
              <a:t>García</a:t>
            </a:r>
            <a:endParaRPr lang="es-MX" sz="1400" dirty="0">
              <a:latin typeface="Arial Black"/>
              <a:cs typeface="Arial Black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545197" y="2456297"/>
            <a:ext cx="29499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 constantemente con actividades.</a:t>
            </a:r>
          </a:p>
          <a:p>
            <a:r>
              <a:rPr lang="es-MX" sz="1600" dirty="0" smtClean="0"/>
              <a:t>- Escribe su nombre completo</a:t>
            </a:r>
          </a:p>
          <a:p>
            <a:r>
              <a:rPr lang="es-MX" sz="1600" dirty="0" smtClean="0"/>
              <a:t>- Cuenta en orden del 1 al 15 y escribe los números</a:t>
            </a:r>
          </a:p>
          <a:p>
            <a:r>
              <a:rPr lang="es-MX" sz="1600" dirty="0" smtClean="0"/>
              <a:t>- Resuelve problemas matemáticos sencillos</a:t>
            </a:r>
          </a:p>
          <a:p>
            <a:r>
              <a:rPr lang="es-MX" sz="1600" dirty="0" smtClean="0"/>
              <a:t>- Describe personajes y situaciones </a:t>
            </a:r>
            <a:endParaRPr lang="es-MX" sz="1600" dirty="0"/>
          </a:p>
        </p:txBody>
      </p:sp>
      <p:sp>
        <p:nvSpPr>
          <p:cNvPr id="72" name="CuadroTexto 71"/>
          <p:cNvSpPr txBox="1"/>
          <p:nvPr/>
        </p:nvSpPr>
        <p:spPr>
          <a:xfrm>
            <a:off x="3809999" y="2590800"/>
            <a:ext cx="26776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Participar en clases virtuales</a:t>
            </a:r>
          </a:p>
          <a:p>
            <a:r>
              <a:rPr lang="es-MX" sz="1600" dirty="0" smtClean="0"/>
              <a:t>- Hablar más acerca de sus emociones  </a:t>
            </a:r>
            <a:endParaRPr lang="es-MX" sz="16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295400" y="4864227"/>
            <a:ext cx="48422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 Realizar actividades de juego que </a:t>
            </a:r>
            <a:r>
              <a:rPr lang="es-MX" dirty="0"/>
              <a:t>i</a:t>
            </a:r>
            <a:r>
              <a:rPr lang="es-MX" dirty="0" smtClean="0"/>
              <a:t>mpliquen contar para seguir ampliando su rango de conteo.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Motivarlo a participar en clases virtuales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Fomentar la expresión de emociones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1745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1159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8879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186307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583944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6487667" y="1583944"/>
            <a:ext cx="370840" cy="12700"/>
          </a:xfrm>
          <a:custGeom>
            <a:avLst/>
            <a:gdLst/>
            <a:ahLst/>
            <a:cxnLst/>
            <a:rect l="l" t="t" r="r" b="b"/>
            <a:pathLst>
              <a:path w="370840" h="12700">
                <a:moveTo>
                  <a:pt x="0" y="12700"/>
                </a:moveTo>
                <a:lnTo>
                  <a:pt x="370331" y="12700"/>
                </a:lnTo>
                <a:lnTo>
                  <a:pt x="370331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19814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237909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375152" y="237909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521704" y="237909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77660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375152" y="2776601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6521704" y="277660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0" y="3174110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375152" y="3174110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6521704" y="3174110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0" y="3571747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375152" y="3571747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521704" y="3571747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96925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375152" y="3969258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21704" y="396925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0" y="4366895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375152" y="4366895"/>
            <a:ext cx="333375" cy="12700"/>
          </a:xfrm>
          <a:custGeom>
            <a:avLst/>
            <a:gdLst/>
            <a:ahLst/>
            <a:cxnLst/>
            <a:rect l="l" t="t" r="r" b="b"/>
            <a:pathLst>
              <a:path w="333375" h="12700">
                <a:moveTo>
                  <a:pt x="0" y="12700"/>
                </a:moveTo>
                <a:lnTo>
                  <a:pt x="332994" y="12700"/>
                </a:lnTo>
                <a:lnTo>
                  <a:pt x="3329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521704" y="4366895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296" y="12700"/>
                </a:lnTo>
                <a:lnTo>
                  <a:pt x="336296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0" y="476440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0" y="516204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1640" y="516204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0" y="5559552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21640" y="5559552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0" y="5957061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21640" y="5957061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0" y="6354698"/>
            <a:ext cx="561975" cy="12700"/>
          </a:xfrm>
          <a:custGeom>
            <a:avLst/>
            <a:gdLst/>
            <a:ahLst/>
            <a:cxnLst/>
            <a:rect l="l" t="t" r="r" b="b"/>
            <a:pathLst>
              <a:path w="561975" h="12700">
                <a:moveTo>
                  <a:pt x="0" y="12700"/>
                </a:moveTo>
                <a:lnTo>
                  <a:pt x="561594" y="12700"/>
                </a:lnTo>
                <a:lnTo>
                  <a:pt x="561594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521640" y="6354698"/>
            <a:ext cx="336550" cy="12700"/>
          </a:xfrm>
          <a:custGeom>
            <a:avLst/>
            <a:gdLst/>
            <a:ahLst/>
            <a:cxnLst/>
            <a:rect l="l" t="t" r="r" b="b"/>
            <a:pathLst>
              <a:path w="336550" h="12700">
                <a:moveTo>
                  <a:pt x="0" y="12700"/>
                </a:moveTo>
                <a:lnTo>
                  <a:pt x="336359" y="12700"/>
                </a:lnTo>
                <a:lnTo>
                  <a:pt x="336359" y="0"/>
                </a:lnTo>
                <a:lnTo>
                  <a:pt x="0" y="0"/>
                </a:lnTo>
                <a:lnTo>
                  <a:pt x="0" y="1270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0" y="6752208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0" y="714984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699"/>
                </a:lnTo>
                <a:lnTo>
                  <a:pt x="6858000" y="12699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0" y="7547356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0" y="7944954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8342515"/>
            <a:ext cx="6858000" cy="12700"/>
          </a:xfrm>
          <a:custGeom>
            <a:avLst/>
            <a:gdLst/>
            <a:ahLst/>
            <a:cxnLst/>
            <a:rect l="l" t="t" r="r" b="b"/>
            <a:pathLst>
              <a:path w="6858000" h="12700">
                <a:moveTo>
                  <a:pt x="0" y="0"/>
                </a:moveTo>
                <a:lnTo>
                  <a:pt x="0" y="12700"/>
                </a:lnTo>
                <a:lnTo>
                  <a:pt x="6858000" y="12700"/>
                </a:lnTo>
                <a:lnTo>
                  <a:pt x="6858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5ECCF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40" name="objec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443488"/>
              </p:ext>
            </p:extLst>
          </p:nvPr>
        </p:nvGraphicFramePr>
        <p:xfrm>
          <a:off x="279272" y="1205357"/>
          <a:ext cx="6128130" cy="7583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5187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6465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116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938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20"/>
                        </a:spcBef>
                      </a:pPr>
                      <a:r>
                        <a:rPr sz="1350" spc="-35" dirty="0" err="1">
                          <a:latin typeface="Arial Black"/>
                          <a:cs typeface="Arial Black"/>
                        </a:rPr>
                        <a:t>Alumno</a:t>
                      </a:r>
                      <a:r>
                        <a:rPr sz="1350" spc="-35" dirty="0" smtClean="0">
                          <a:latin typeface="Arial Black"/>
                          <a:cs typeface="Arial Black"/>
                        </a:rPr>
                        <a:t>: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10414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5896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25" dirty="0" err="1">
                          <a:latin typeface="Arial Black"/>
                          <a:cs typeface="Arial Black"/>
                        </a:rPr>
                        <a:t>Grado</a:t>
                      </a:r>
                      <a:r>
                        <a:rPr sz="1350" spc="-2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25" dirty="0" smtClean="0">
                          <a:latin typeface="Arial Black"/>
                          <a:cs typeface="Arial Black"/>
                        </a:rPr>
                        <a:t> 2°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15" dirty="0" err="1">
                          <a:latin typeface="Arial Black"/>
                          <a:cs typeface="Arial Black"/>
                        </a:rPr>
                        <a:t>Grupo</a:t>
                      </a:r>
                      <a:r>
                        <a:rPr sz="1350" spc="-15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15" dirty="0" smtClean="0">
                          <a:latin typeface="Arial Black"/>
                          <a:cs typeface="Arial Black"/>
                        </a:rPr>
                        <a:t> “A”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645"/>
                        </a:spcBef>
                      </a:pPr>
                      <a:r>
                        <a:rPr sz="1350" spc="-40" dirty="0" err="1">
                          <a:latin typeface="Arial Black"/>
                          <a:cs typeface="Arial Black"/>
                        </a:rPr>
                        <a:t>Fecha</a:t>
                      </a:r>
                      <a:r>
                        <a:rPr sz="1350" spc="-40" dirty="0" smtClean="0">
                          <a:latin typeface="Arial Black"/>
                          <a:cs typeface="Arial Black"/>
                        </a:rPr>
                        <a:t>:</a:t>
                      </a:r>
                      <a:r>
                        <a:rPr lang="es-MX" sz="1350" spc="-40" dirty="0" smtClean="0">
                          <a:latin typeface="Arial Black"/>
                          <a:cs typeface="Arial Black"/>
                        </a:rPr>
                        <a:t> 21/05/2021</a:t>
                      </a:r>
                      <a:endParaRPr sz="1350" dirty="0">
                        <a:latin typeface="Arial Black"/>
                        <a:cs typeface="Arial Black"/>
                      </a:endParaRPr>
                    </a:p>
                  </a:txBody>
                  <a:tcPr marL="0" marR="0" marT="81915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41" name="object 41"/>
          <p:cNvGrpSpPr/>
          <p:nvPr/>
        </p:nvGrpSpPr>
        <p:grpSpPr>
          <a:xfrm>
            <a:off x="-47371" y="3234"/>
            <a:ext cx="6858000" cy="9144000"/>
            <a:chOff x="0" y="0"/>
            <a:chExt cx="6858000" cy="9144000"/>
          </a:xfrm>
        </p:grpSpPr>
        <p:sp>
          <p:nvSpPr>
            <p:cNvPr id="42" name="object 42"/>
            <p:cNvSpPr/>
            <p:nvPr/>
          </p:nvSpPr>
          <p:spPr>
            <a:xfrm>
              <a:off x="0" y="0"/>
              <a:ext cx="6858000" cy="9144000"/>
            </a:xfrm>
            <a:custGeom>
              <a:avLst/>
              <a:gdLst/>
              <a:ahLst/>
              <a:cxnLst/>
              <a:rect l="l" t="t" r="r" b="b"/>
              <a:pathLst>
                <a:path w="6858000" h="9144000">
                  <a:moveTo>
                    <a:pt x="6858000" y="0"/>
                  </a:moveTo>
                  <a:lnTo>
                    <a:pt x="6851650" y="0"/>
                  </a:lnTo>
                  <a:lnTo>
                    <a:pt x="6851650" y="6350"/>
                  </a:lnTo>
                  <a:lnTo>
                    <a:pt x="6851650" y="8740076"/>
                  </a:lnTo>
                  <a:lnTo>
                    <a:pt x="6851650" y="8752776"/>
                  </a:lnTo>
                  <a:lnTo>
                    <a:pt x="6851650" y="9137650"/>
                  </a:lnTo>
                  <a:lnTo>
                    <a:pt x="6350" y="9137650"/>
                  </a:lnTo>
                  <a:lnTo>
                    <a:pt x="6350" y="8752776"/>
                  </a:lnTo>
                  <a:lnTo>
                    <a:pt x="6851650" y="8752776"/>
                  </a:lnTo>
                  <a:lnTo>
                    <a:pt x="6851650" y="8740076"/>
                  </a:lnTo>
                  <a:lnTo>
                    <a:pt x="6350" y="8740076"/>
                  </a:lnTo>
                  <a:lnTo>
                    <a:pt x="6350" y="6350"/>
                  </a:lnTo>
                  <a:lnTo>
                    <a:pt x="6851650" y="6350"/>
                  </a:lnTo>
                  <a:lnTo>
                    <a:pt x="6851650" y="0"/>
                  </a:lnTo>
                  <a:lnTo>
                    <a:pt x="6350" y="0"/>
                  </a:lnTo>
                  <a:lnTo>
                    <a:pt x="0" y="0"/>
                  </a:lnTo>
                  <a:lnTo>
                    <a:pt x="0" y="6350"/>
                  </a:lnTo>
                  <a:lnTo>
                    <a:pt x="0" y="8740076"/>
                  </a:lnTo>
                  <a:lnTo>
                    <a:pt x="0" y="8752776"/>
                  </a:lnTo>
                  <a:lnTo>
                    <a:pt x="0" y="9137650"/>
                  </a:lnTo>
                  <a:lnTo>
                    <a:pt x="0" y="9144000"/>
                  </a:lnTo>
                  <a:lnTo>
                    <a:pt x="6350" y="9144000"/>
                  </a:lnTo>
                  <a:lnTo>
                    <a:pt x="6851650" y="9144000"/>
                  </a:lnTo>
                  <a:lnTo>
                    <a:pt x="6858000" y="9144000"/>
                  </a:lnTo>
                  <a:lnTo>
                    <a:pt x="6858000" y="9137650"/>
                  </a:lnTo>
                  <a:lnTo>
                    <a:pt x="6858000" y="8752776"/>
                  </a:lnTo>
                  <a:lnTo>
                    <a:pt x="6858000" y="8740076"/>
                  </a:lnTo>
                  <a:lnTo>
                    <a:pt x="6858000" y="6350"/>
                  </a:lnTo>
                  <a:lnTo>
                    <a:pt x="6858000" y="0"/>
                  </a:lnTo>
                  <a:close/>
                </a:path>
              </a:pathLst>
            </a:custGeom>
            <a:solidFill>
              <a:srgbClr val="5ECCF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3339" y="8968740"/>
              <a:ext cx="6717665" cy="0"/>
            </a:xfrm>
            <a:custGeom>
              <a:avLst/>
              <a:gdLst/>
              <a:ahLst/>
              <a:cxnLst/>
              <a:rect l="l" t="t" r="r" b="b"/>
              <a:pathLst>
                <a:path w="6717665">
                  <a:moveTo>
                    <a:pt x="0" y="0"/>
                  </a:moveTo>
                  <a:lnTo>
                    <a:pt x="6717283" y="0"/>
                  </a:lnTo>
                </a:path>
              </a:pathLst>
            </a:custGeom>
            <a:ln w="57150">
              <a:solidFill>
                <a:srgbClr val="7E7E7E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26643" y="1230375"/>
              <a:ext cx="6167755" cy="754380"/>
            </a:xfrm>
            <a:custGeom>
              <a:avLst/>
              <a:gdLst/>
              <a:ahLst/>
              <a:cxnLst/>
              <a:rect l="l" t="t" r="r" b="b"/>
              <a:pathLst>
                <a:path w="6167755" h="754380">
                  <a:moveTo>
                    <a:pt x="0" y="377190"/>
                  </a:moveTo>
                  <a:lnTo>
                    <a:pt x="6167374" y="377190"/>
                  </a:lnTo>
                </a:path>
                <a:path w="6167755" h="754380">
                  <a:moveTo>
                    <a:pt x="6161024" y="0"/>
                  </a:moveTo>
                  <a:lnTo>
                    <a:pt x="6161024" y="754379"/>
                  </a:lnTo>
                </a:path>
                <a:path w="6167755" h="754380">
                  <a:moveTo>
                    <a:pt x="0" y="6350"/>
                  </a:moveTo>
                  <a:lnTo>
                    <a:pt x="6167374" y="6350"/>
                  </a:lnTo>
                </a:path>
                <a:path w="6167755" h="754380">
                  <a:moveTo>
                    <a:pt x="0" y="748029"/>
                  </a:moveTo>
                  <a:lnTo>
                    <a:pt x="6167374" y="748029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5" name="object 45"/>
          <p:cNvGrpSpPr/>
          <p:nvPr/>
        </p:nvGrpSpPr>
        <p:grpSpPr>
          <a:xfrm>
            <a:off x="548894" y="2185797"/>
            <a:ext cx="2839085" cy="2299970"/>
            <a:chOff x="548894" y="2185797"/>
            <a:chExt cx="2839085" cy="2299970"/>
          </a:xfrm>
        </p:grpSpPr>
        <p:sp>
          <p:nvSpPr>
            <p:cNvPr id="46" name="object 46"/>
            <p:cNvSpPr/>
            <p:nvPr/>
          </p:nvSpPr>
          <p:spPr>
            <a:xfrm>
              <a:off x="561594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5" h="297180">
                  <a:moveTo>
                    <a:pt x="2813558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8" y="297179"/>
                  </a:lnTo>
                  <a:lnTo>
                    <a:pt x="2813558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555244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5" h="12700">
                  <a:moveTo>
                    <a:pt x="0" y="12700"/>
                  </a:moveTo>
                  <a:lnTo>
                    <a:pt x="2826258" y="12700"/>
                  </a:lnTo>
                  <a:lnTo>
                    <a:pt x="2826258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555244" y="2192147"/>
              <a:ext cx="2826385" cy="2287270"/>
            </a:xfrm>
            <a:custGeom>
              <a:avLst/>
              <a:gdLst/>
              <a:ahLst/>
              <a:cxnLst/>
              <a:rect l="l" t="t" r="r" b="b"/>
              <a:pathLst>
                <a:path w="2826385" h="2287270">
                  <a:moveTo>
                    <a:pt x="6350" y="0"/>
                  </a:moveTo>
                  <a:lnTo>
                    <a:pt x="6350" y="2287142"/>
                  </a:lnTo>
                </a:path>
                <a:path w="2826385" h="2287270">
                  <a:moveTo>
                    <a:pt x="2819908" y="0"/>
                  </a:moveTo>
                  <a:lnTo>
                    <a:pt x="2819908" y="2287142"/>
                  </a:lnTo>
                </a:path>
                <a:path w="2826385" h="2287270">
                  <a:moveTo>
                    <a:pt x="0" y="6350"/>
                  </a:moveTo>
                  <a:lnTo>
                    <a:pt x="2826258" y="6350"/>
                  </a:lnTo>
                </a:path>
                <a:path w="2826385" h="2287270">
                  <a:moveTo>
                    <a:pt x="0" y="2280792"/>
                  </a:moveTo>
                  <a:lnTo>
                    <a:pt x="2826258" y="228079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1482089" y="2230373"/>
            <a:ext cx="972819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-160" dirty="0">
                <a:latin typeface="Arial Black"/>
                <a:cs typeface="Arial Black"/>
              </a:rPr>
              <a:t>F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175" dirty="0">
                <a:latin typeface="Arial Black"/>
                <a:cs typeface="Arial Black"/>
              </a:rPr>
              <a:t>t</a:t>
            </a:r>
            <a:r>
              <a:rPr sz="1350" spc="70" dirty="0">
                <a:latin typeface="Arial Black"/>
                <a:cs typeface="Arial Black"/>
              </a:rPr>
              <a:t>a</a:t>
            </a:r>
            <a:r>
              <a:rPr sz="1350" spc="-175" dirty="0">
                <a:latin typeface="Arial Black"/>
                <a:cs typeface="Arial Black"/>
              </a:rPr>
              <a:t>l</a:t>
            </a:r>
            <a:r>
              <a:rPr sz="1350" spc="-65" dirty="0">
                <a:latin typeface="Arial Black"/>
                <a:cs typeface="Arial Black"/>
              </a:rPr>
              <a:t>e</a:t>
            </a:r>
            <a:r>
              <a:rPr sz="1350" spc="25" dirty="0">
                <a:latin typeface="Arial Black"/>
                <a:cs typeface="Arial Black"/>
              </a:rPr>
              <a:t>z</a:t>
            </a:r>
            <a:r>
              <a:rPr sz="1350" spc="20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endParaRPr sz="1350">
              <a:latin typeface="Arial Black"/>
              <a:cs typeface="Arial Black"/>
            </a:endParaRPr>
          </a:p>
        </p:txBody>
      </p:sp>
      <p:grpSp>
        <p:nvGrpSpPr>
          <p:cNvPr id="50" name="object 50"/>
          <p:cNvGrpSpPr/>
          <p:nvPr/>
        </p:nvGrpSpPr>
        <p:grpSpPr>
          <a:xfrm>
            <a:off x="3695446" y="2185797"/>
            <a:ext cx="2839085" cy="2280920"/>
            <a:chOff x="3695446" y="2185797"/>
            <a:chExt cx="2839085" cy="2280920"/>
          </a:xfrm>
        </p:grpSpPr>
        <p:sp>
          <p:nvSpPr>
            <p:cNvPr id="51" name="object 51"/>
            <p:cNvSpPr/>
            <p:nvPr/>
          </p:nvSpPr>
          <p:spPr>
            <a:xfrm>
              <a:off x="3708146" y="2198497"/>
              <a:ext cx="2813685" cy="297180"/>
            </a:xfrm>
            <a:custGeom>
              <a:avLst/>
              <a:gdLst/>
              <a:ahLst/>
              <a:cxnLst/>
              <a:rect l="l" t="t" r="r" b="b"/>
              <a:pathLst>
                <a:path w="2813684" h="297180">
                  <a:moveTo>
                    <a:pt x="2813557" y="0"/>
                  </a:moveTo>
                  <a:lnTo>
                    <a:pt x="0" y="0"/>
                  </a:lnTo>
                  <a:lnTo>
                    <a:pt x="0" y="297179"/>
                  </a:lnTo>
                  <a:lnTo>
                    <a:pt x="2813557" y="297179"/>
                  </a:lnTo>
                  <a:lnTo>
                    <a:pt x="2813557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701796" y="2489327"/>
              <a:ext cx="2826385" cy="12700"/>
            </a:xfrm>
            <a:custGeom>
              <a:avLst/>
              <a:gdLst/>
              <a:ahLst/>
              <a:cxnLst/>
              <a:rect l="l" t="t" r="r" b="b"/>
              <a:pathLst>
                <a:path w="2826384" h="12700">
                  <a:moveTo>
                    <a:pt x="0" y="12700"/>
                  </a:moveTo>
                  <a:lnTo>
                    <a:pt x="2826257" y="12700"/>
                  </a:lnTo>
                  <a:lnTo>
                    <a:pt x="2826257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701796" y="2192147"/>
              <a:ext cx="2826385" cy="2268220"/>
            </a:xfrm>
            <a:custGeom>
              <a:avLst/>
              <a:gdLst/>
              <a:ahLst/>
              <a:cxnLst/>
              <a:rect l="l" t="t" r="r" b="b"/>
              <a:pathLst>
                <a:path w="2826384" h="2268220">
                  <a:moveTo>
                    <a:pt x="6350" y="0"/>
                  </a:moveTo>
                  <a:lnTo>
                    <a:pt x="6350" y="2267712"/>
                  </a:lnTo>
                </a:path>
                <a:path w="2826384" h="2268220">
                  <a:moveTo>
                    <a:pt x="2819907" y="0"/>
                  </a:moveTo>
                  <a:lnTo>
                    <a:pt x="2819907" y="2267712"/>
                  </a:lnTo>
                </a:path>
                <a:path w="2826384" h="2268220">
                  <a:moveTo>
                    <a:pt x="0" y="6350"/>
                  </a:moveTo>
                  <a:lnTo>
                    <a:pt x="2826257" y="6350"/>
                  </a:lnTo>
                </a:path>
                <a:path w="2826384" h="2268220">
                  <a:moveTo>
                    <a:pt x="0" y="2261362"/>
                  </a:moveTo>
                  <a:lnTo>
                    <a:pt x="2826257" y="2261362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4094226" y="2230373"/>
            <a:ext cx="2043430" cy="2324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350" spc="10" dirty="0">
                <a:latin typeface="Arial Black"/>
                <a:cs typeface="Arial Black"/>
              </a:rPr>
              <a:t>Á</a:t>
            </a:r>
            <a:r>
              <a:rPr sz="1350" spc="190" dirty="0">
                <a:latin typeface="Arial Black"/>
                <a:cs typeface="Arial Black"/>
              </a:rPr>
              <a:t>r</a:t>
            </a:r>
            <a:r>
              <a:rPr sz="1350" spc="-40" dirty="0">
                <a:latin typeface="Arial Black"/>
                <a:cs typeface="Arial Black"/>
              </a:rPr>
              <a:t>e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40" dirty="0">
                <a:latin typeface="Arial Black"/>
                <a:cs typeface="Arial Black"/>
              </a:rPr>
              <a:t>s</a:t>
            </a:r>
            <a:r>
              <a:rPr sz="1350" spc="-80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d</a:t>
            </a:r>
            <a:r>
              <a:rPr sz="1350" spc="-55" dirty="0">
                <a:latin typeface="Arial Black"/>
                <a:cs typeface="Arial Black"/>
              </a:rPr>
              <a:t>e</a:t>
            </a:r>
            <a:r>
              <a:rPr sz="1350" spc="-65" dirty="0">
                <a:latin typeface="Arial Black"/>
                <a:cs typeface="Arial Black"/>
              </a:rPr>
              <a:t> </a:t>
            </a:r>
            <a:r>
              <a:rPr sz="1350" spc="5" dirty="0">
                <a:latin typeface="Arial Black"/>
                <a:cs typeface="Arial Black"/>
              </a:rPr>
              <a:t>o</a:t>
            </a:r>
            <a:r>
              <a:rPr sz="1350" spc="65" dirty="0">
                <a:latin typeface="Arial Black"/>
                <a:cs typeface="Arial Black"/>
              </a:rPr>
              <a:t>p</a:t>
            </a:r>
            <a:r>
              <a:rPr sz="1350" spc="10" dirty="0">
                <a:latin typeface="Arial Black"/>
                <a:cs typeface="Arial Black"/>
              </a:rPr>
              <a:t>ortu</a:t>
            </a:r>
            <a:r>
              <a:rPr sz="1350" spc="-45" dirty="0">
                <a:latin typeface="Arial Black"/>
                <a:cs typeface="Arial Black"/>
              </a:rPr>
              <a:t>ni</a:t>
            </a:r>
            <a:r>
              <a:rPr sz="1350" spc="-70" dirty="0">
                <a:latin typeface="Arial Black"/>
                <a:cs typeface="Arial Black"/>
              </a:rPr>
              <a:t>d</a:t>
            </a:r>
            <a:r>
              <a:rPr sz="1350" spc="55" dirty="0">
                <a:latin typeface="Arial Black"/>
                <a:cs typeface="Arial Black"/>
              </a:rPr>
              <a:t>a</a:t>
            </a:r>
            <a:r>
              <a:rPr sz="1350" spc="-10" dirty="0">
                <a:latin typeface="Arial Black"/>
                <a:cs typeface="Arial Black"/>
              </a:rPr>
              <a:t>d</a:t>
            </a:r>
            <a:endParaRPr sz="1350">
              <a:latin typeface="Arial Black"/>
              <a:cs typeface="Arial Black"/>
            </a:endParaRPr>
          </a:p>
        </p:txBody>
      </p:sp>
      <p:sp>
        <p:nvSpPr>
          <p:cNvPr id="55" name="object 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5ECCF3"/>
                </a:solidFill>
              </a:rPr>
              <a:t>F</a:t>
            </a:r>
            <a:r>
              <a:rPr spc="-5" dirty="0">
                <a:solidFill>
                  <a:srgbClr val="5DCEAE"/>
                </a:solidFill>
              </a:rPr>
              <a:t>i</a:t>
            </a:r>
            <a:r>
              <a:rPr spc="-5" dirty="0">
                <a:solidFill>
                  <a:srgbClr val="A7EA52"/>
                </a:solidFill>
              </a:rPr>
              <a:t>c</a:t>
            </a:r>
            <a:r>
              <a:rPr spc="-5" dirty="0">
                <a:solidFill>
                  <a:srgbClr val="FFFF00"/>
                </a:solidFill>
              </a:rPr>
              <a:t>h</a:t>
            </a:r>
            <a:r>
              <a:rPr spc="-5" dirty="0"/>
              <a:t>a</a:t>
            </a:r>
            <a:r>
              <a:rPr spc="-365" dirty="0"/>
              <a:t> </a:t>
            </a:r>
            <a:r>
              <a:rPr spc="-35" dirty="0">
                <a:solidFill>
                  <a:srgbClr val="FF8020"/>
                </a:solidFill>
              </a:rPr>
              <a:t>d</a:t>
            </a:r>
            <a:r>
              <a:rPr spc="-35" dirty="0">
                <a:solidFill>
                  <a:srgbClr val="FF0000"/>
                </a:solidFill>
              </a:rPr>
              <a:t>e</a:t>
            </a:r>
            <a:r>
              <a:rPr spc="-35" dirty="0">
                <a:solidFill>
                  <a:srgbClr val="FF0066"/>
                </a:solidFill>
              </a:rPr>
              <a:t>s</a:t>
            </a:r>
            <a:r>
              <a:rPr spc="-35" dirty="0">
                <a:solidFill>
                  <a:srgbClr val="CC66FF"/>
                </a:solidFill>
              </a:rPr>
              <a:t>c</a:t>
            </a:r>
            <a:r>
              <a:rPr spc="-35" dirty="0">
                <a:solidFill>
                  <a:srgbClr val="6F2F9F"/>
                </a:solidFill>
              </a:rPr>
              <a:t>r</a:t>
            </a:r>
            <a:r>
              <a:rPr spc="-35" dirty="0">
                <a:solidFill>
                  <a:srgbClr val="006FC0"/>
                </a:solidFill>
              </a:rPr>
              <a:t>i</a:t>
            </a:r>
            <a:r>
              <a:rPr spc="-35" dirty="0">
                <a:solidFill>
                  <a:srgbClr val="5ECCF3"/>
                </a:solidFill>
              </a:rPr>
              <a:t>p</a:t>
            </a:r>
            <a:r>
              <a:rPr spc="-35" dirty="0">
                <a:solidFill>
                  <a:srgbClr val="A7EA52"/>
                </a:solidFill>
              </a:rPr>
              <a:t>t</a:t>
            </a:r>
            <a:r>
              <a:rPr spc="-35" dirty="0">
                <a:solidFill>
                  <a:srgbClr val="FFFF00"/>
                </a:solidFill>
              </a:rPr>
              <a:t>i</a:t>
            </a:r>
            <a:r>
              <a:rPr spc="-35" dirty="0"/>
              <a:t>v</a:t>
            </a:r>
            <a:r>
              <a:rPr spc="-35" dirty="0">
                <a:solidFill>
                  <a:srgbClr val="FF8020"/>
                </a:solidFill>
              </a:rPr>
              <a:t>a</a:t>
            </a:r>
          </a:p>
        </p:txBody>
      </p:sp>
      <p:grpSp>
        <p:nvGrpSpPr>
          <p:cNvPr id="56" name="object 56"/>
          <p:cNvGrpSpPr/>
          <p:nvPr/>
        </p:nvGrpSpPr>
        <p:grpSpPr>
          <a:xfrm>
            <a:off x="548894" y="4766690"/>
            <a:ext cx="5985510" cy="1946275"/>
            <a:chOff x="548894" y="4766690"/>
            <a:chExt cx="5985510" cy="1946275"/>
          </a:xfrm>
        </p:grpSpPr>
        <p:sp>
          <p:nvSpPr>
            <p:cNvPr id="57" name="object 57"/>
            <p:cNvSpPr/>
            <p:nvPr/>
          </p:nvSpPr>
          <p:spPr>
            <a:xfrm>
              <a:off x="561594" y="4779390"/>
              <a:ext cx="599440" cy="1920875"/>
            </a:xfrm>
            <a:custGeom>
              <a:avLst/>
              <a:gdLst/>
              <a:ahLst/>
              <a:cxnLst/>
              <a:rect l="l" t="t" r="r" b="b"/>
              <a:pathLst>
                <a:path w="599440" h="1920875">
                  <a:moveTo>
                    <a:pt x="598982" y="0"/>
                  </a:moveTo>
                  <a:lnTo>
                    <a:pt x="0" y="0"/>
                  </a:lnTo>
                  <a:lnTo>
                    <a:pt x="0" y="1920367"/>
                  </a:lnTo>
                  <a:lnTo>
                    <a:pt x="598982" y="1920367"/>
                  </a:lnTo>
                  <a:lnTo>
                    <a:pt x="598982" y="0"/>
                  </a:lnTo>
                  <a:close/>
                </a:path>
              </a:pathLst>
            </a:custGeom>
            <a:solidFill>
              <a:srgbClr val="D9D9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55244" y="4773040"/>
              <a:ext cx="5972810" cy="1933575"/>
            </a:xfrm>
            <a:custGeom>
              <a:avLst/>
              <a:gdLst/>
              <a:ahLst/>
              <a:cxnLst/>
              <a:rect l="l" t="t" r="r" b="b"/>
              <a:pathLst>
                <a:path w="5972809" h="1933575">
                  <a:moveTo>
                    <a:pt x="605345" y="0"/>
                  </a:moveTo>
                  <a:lnTo>
                    <a:pt x="605345" y="1933067"/>
                  </a:lnTo>
                </a:path>
                <a:path w="5972809" h="1933575">
                  <a:moveTo>
                    <a:pt x="6350" y="0"/>
                  </a:moveTo>
                  <a:lnTo>
                    <a:pt x="6350" y="1933067"/>
                  </a:lnTo>
                </a:path>
                <a:path w="5972809" h="1933575">
                  <a:moveTo>
                    <a:pt x="5966459" y="0"/>
                  </a:moveTo>
                  <a:lnTo>
                    <a:pt x="5966459" y="1933067"/>
                  </a:lnTo>
                </a:path>
                <a:path w="5972809" h="1933575">
                  <a:moveTo>
                    <a:pt x="0" y="6350"/>
                  </a:moveTo>
                  <a:lnTo>
                    <a:pt x="5972809" y="6350"/>
                  </a:lnTo>
                </a:path>
                <a:path w="5972809" h="1933575">
                  <a:moveTo>
                    <a:pt x="0" y="1926717"/>
                  </a:moveTo>
                  <a:lnTo>
                    <a:pt x="5972809" y="1926717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9" name="object 59"/>
          <p:cNvSpPr txBox="1"/>
          <p:nvPr/>
        </p:nvSpPr>
        <p:spPr>
          <a:xfrm>
            <a:off x="733441" y="4758054"/>
            <a:ext cx="207749" cy="1818737"/>
          </a:xfrm>
          <a:prstGeom prst="rect">
            <a:avLst/>
          </a:prstGeom>
        </p:spPr>
        <p:txBody>
          <a:bodyPr vert="vert270" wrap="square" lIns="0" tIns="241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350" spc="10" dirty="0">
                <a:latin typeface="Arial Black"/>
                <a:cs typeface="Arial Black"/>
              </a:rPr>
              <a:t>R</a:t>
            </a:r>
            <a:r>
              <a:rPr sz="1350" spc="1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0" dirty="0">
                <a:latin typeface="Arial Black"/>
                <a:cs typeface="Arial Black"/>
              </a:rPr>
              <a:t>o</a:t>
            </a:r>
            <a:r>
              <a:rPr sz="1350" dirty="0">
                <a:latin typeface="Arial Black"/>
                <a:cs typeface="Arial Black"/>
              </a:rPr>
              <a:t>m</a:t>
            </a:r>
            <a:r>
              <a:rPr sz="1350" spc="5" dirty="0">
                <a:latin typeface="Arial Black"/>
                <a:cs typeface="Arial Black"/>
              </a:rPr>
              <a:t>e</a:t>
            </a:r>
            <a:r>
              <a:rPr sz="1350" dirty="0">
                <a:latin typeface="Arial Black"/>
                <a:cs typeface="Arial Black"/>
              </a:rPr>
              <a:t>n</a:t>
            </a:r>
            <a:r>
              <a:rPr sz="1350" spc="-10" dirty="0">
                <a:latin typeface="Arial Black"/>
                <a:cs typeface="Arial Black"/>
              </a:rPr>
              <a:t>da</a:t>
            </a:r>
            <a:r>
              <a:rPr sz="1350" dirty="0">
                <a:latin typeface="Arial Black"/>
                <a:cs typeface="Arial Black"/>
              </a:rPr>
              <a:t>c</a:t>
            </a:r>
            <a:r>
              <a:rPr sz="1350" spc="-15" dirty="0">
                <a:latin typeface="Arial Black"/>
                <a:cs typeface="Arial Black"/>
              </a:rPr>
              <a:t>i</a:t>
            </a:r>
            <a:r>
              <a:rPr sz="1350" dirty="0">
                <a:latin typeface="Arial Black"/>
                <a:cs typeface="Arial Black"/>
              </a:rPr>
              <a:t>ones</a:t>
            </a:r>
          </a:p>
        </p:txBody>
      </p:sp>
      <p:grpSp>
        <p:nvGrpSpPr>
          <p:cNvPr id="60" name="object 60"/>
          <p:cNvGrpSpPr/>
          <p:nvPr/>
        </p:nvGrpSpPr>
        <p:grpSpPr>
          <a:xfrm>
            <a:off x="0" y="176276"/>
            <a:ext cx="6718300" cy="8968105"/>
            <a:chOff x="0" y="176276"/>
            <a:chExt cx="6718300" cy="8968105"/>
          </a:xfrm>
        </p:grpSpPr>
        <p:pic>
          <p:nvPicPr>
            <p:cNvPr id="61" name="object 6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64508" y="6518146"/>
              <a:ext cx="2653283" cy="2625849"/>
            </a:xfrm>
            <a:prstGeom prst="rect">
              <a:avLst/>
            </a:prstGeom>
          </p:spPr>
        </p:pic>
        <p:pic>
          <p:nvPicPr>
            <p:cNvPr id="62" name="object 6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6467855"/>
              <a:ext cx="2653284" cy="2676140"/>
            </a:xfrm>
            <a:prstGeom prst="rect">
              <a:avLst/>
            </a:prstGeom>
          </p:spPr>
        </p:pic>
        <p:pic>
          <p:nvPicPr>
            <p:cNvPr id="63" name="object 6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081783" y="6441947"/>
              <a:ext cx="2462784" cy="2702049"/>
            </a:xfrm>
            <a:prstGeom prst="rect">
              <a:avLst/>
            </a:prstGeom>
          </p:spPr>
        </p:pic>
        <p:pic>
          <p:nvPicPr>
            <p:cNvPr id="64" name="object 6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509520" y="177800"/>
              <a:ext cx="4123181" cy="827127"/>
            </a:xfrm>
            <a:prstGeom prst="rect">
              <a:avLst/>
            </a:prstGeom>
          </p:spPr>
        </p:pic>
        <p:pic>
          <p:nvPicPr>
            <p:cNvPr id="65" name="object 65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08889" y="176276"/>
              <a:ext cx="1989556" cy="699873"/>
            </a:xfrm>
            <a:prstGeom prst="rect">
              <a:avLst/>
            </a:prstGeom>
          </p:spPr>
        </p:pic>
      </p:grpSp>
      <p:sp>
        <p:nvSpPr>
          <p:cNvPr id="68" name="object 68"/>
          <p:cNvSpPr txBox="1"/>
          <p:nvPr/>
        </p:nvSpPr>
        <p:spPr>
          <a:xfrm>
            <a:off x="4850129" y="810260"/>
            <a:ext cx="188023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135" dirty="0">
                <a:latin typeface="Trebuchet MS"/>
                <a:cs typeface="Trebuchet MS"/>
              </a:rPr>
              <a:t>del</a:t>
            </a:r>
            <a:r>
              <a:rPr sz="2800" b="1" spc="50" dirty="0">
                <a:latin typeface="Trebuchet MS"/>
                <a:cs typeface="Trebuchet MS"/>
              </a:rPr>
              <a:t> </a:t>
            </a:r>
            <a:r>
              <a:rPr sz="2800" b="1" spc="-80" dirty="0">
                <a:latin typeface="Trebuchet MS"/>
                <a:cs typeface="Trebuchet MS"/>
              </a:rPr>
              <a:t>alumno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69" name="CuadroTexto 68"/>
          <p:cNvSpPr txBox="1"/>
          <p:nvPr/>
        </p:nvSpPr>
        <p:spPr>
          <a:xfrm>
            <a:off x="1104201" y="1267889"/>
            <a:ext cx="3791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spc="-35" dirty="0" smtClean="0">
                <a:latin typeface="Arial Black"/>
                <a:cs typeface="Arial Black"/>
              </a:rPr>
              <a:t>Iker Damián Sánchez Ruiz</a:t>
            </a:r>
            <a:endParaRPr lang="es-MX" sz="1400" dirty="0">
              <a:latin typeface="Arial Black"/>
              <a:cs typeface="Arial Black"/>
            </a:endParaRPr>
          </a:p>
        </p:txBody>
      </p:sp>
      <p:sp>
        <p:nvSpPr>
          <p:cNvPr id="71" name="CuadroTexto 70"/>
          <p:cNvSpPr txBox="1"/>
          <p:nvPr/>
        </p:nvSpPr>
        <p:spPr>
          <a:xfrm>
            <a:off x="524247" y="2608257"/>
            <a:ext cx="311507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Participa constantemente con actividades.</a:t>
            </a:r>
          </a:p>
          <a:p>
            <a:r>
              <a:rPr lang="es-MX" sz="1600" dirty="0" smtClean="0"/>
              <a:t>- Conoce su nombre, pero aun no logra escribirlo.  </a:t>
            </a:r>
          </a:p>
          <a:p>
            <a:r>
              <a:rPr lang="es-MX" sz="1600" dirty="0" smtClean="0"/>
              <a:t>- Cuenta en orden del 1 al 5.</a:t>
            </a:r>
          </a:p>
          <a:p>
            <a:r>
              <a:rPr lang="es-MX" sz="1600" dirty="0" smtClean="0"/>
              <a:t>- Describe personajes y </a:t>
            </a:r>
          </a:p>
          <a:p>
            <a:r>
              <a:rPr lang="es-MX" sz="1600" dirty="0" smtClean="0"/>
              <a:t>Situaciones de forma breve. </a:t>
            </a:r>
            <a:endParaRPr lang="es-MX" sz="1600" dirty="0"/>
          </a:p>
        </p:txBody>
      </p:sp>
      <p:sp>
        <p:nvSpPr>
          <p:cNvPr id="72" name="CuadroTexto 71"/>
          <p:cNvSpPr txBox="1"/>
          <p:nvPr/>
        </p:nvSpPr>
        <p:spPr>
          <a:xfrm>
            <a:off x="3809999" y="2590800"/>
            <a:ext cx="267766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 smtClean="0"/>
              <a:t>- Hablar más acerca de sus emociones</a:t>
            </a:r>
          </a:p>
          <a:p>
            <a:r>
              <a:rPr lang="es-MX" sz="1600" dirty="0" smtClean="0"/>
              <a:t>- Requiere apoyo en lenguaje y comunicación </a:t>
            </a:r>
          </a:p>
          <a:p>
            <a:r>
              <a:rPr lang="es-MX" sz="1600" dirty="0" smtClean="0"/>
              <a:t>- Requiere apoyo en pensamiento matemático. </a:t>
            </a:r>
          </a:p>
          <a:p>
            <a:pPr marL="285750" indent="-285750">
              <a:buFontTx/>
              <a:buChar char="-"/>
            </a:pPr>
            <a:endParaRPr lang="es-MX" sz="16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1295400" y="4864227"/>
            <a:ext cx="4842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- Propiciar pláticas en familia para que el alumno se exprese constantemente de forma oral.</a:t>
            </a:r>
          </a:p>
          <a:p>
            <a:r>
              <a:rPr lang="es-MX" dirty="0" smtClean="0"/>
              <a:t>- Realizar actividades de juego que </a:t>
            </a:r>
            <a:r>
              <a:rPr lang="es-MX" dirty="0"/>
              <a:t>i</a:t>
            </a:r>
            <a:r>
              <a:rPr lang="es-MX" dirty="0" smtClean="0"/>
              <a:t>mpliquen contar..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Motivarlo a participar en clases virtuales </a:t>
            </a:r>
          </a:p>
          <a:p>
            <a:pPr marL="285750" indent="-285750">
              <a:buFontTx/>
              <a:buChar char="-"/>
            </a:pPr>
            <a:r>
              <a:rPr lang="es-MX" dirty="0" smtClean="0"/>
              <a:t>Fomentar la expresión de emociones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</TotalTime>
  <Words>521</Words>
  <Application>Microsoft Office PowerPoint</Application>
  <PresentationFormat>Presentación en pantalla (4:3)</PresentationFormat>
  <Paragraphs>89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 Black</vt:lpstr>
      <vt:lpstr>Calibri</vt:lpstr>
      <vt:lpstr>Times New Roman</vt:lpstr>
      <vt:lpstr>Trebuchet MS</vt:lpstr>
      <vt:lpstr>Verdana</vt:lpstr>
      <vt:lpstr>Office Theme</vt:lpstr>
      <vt:lpstr>Ficha descriptiva</vt:lpstr>
      <vt:lpstr>Ficha descriptiva</vt:lpstr>
      <vt:lpstr>Ficha descriptiva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Materialitos KX</dc:creator>
  <cp:lastModifiedBy>HOME</cp:lastModifiedBy>
  <cp:revision>61</cp:revision>
  <dcterms:created xsi:type="dcterms:W3CDTF">2021-05-20T16:06:59Z</dcterms:created>
  <dcterms:modified xsi:type="dcterms:W3CDTF">2021-05-30T18:47:13Z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2020-08-11T00:00:00Z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2021-05-20T00:00:00Z</vt:filetime>
  </property>
</Properties>
</file>