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8" r:id="rId9"/>
    <p:sldId id="265" r:id="rId10"/>
    <p:sldId id="266" r:id="rId11"/>
    <p:sldId id="273" r:id="rId12"/>
    <p:sldId id="267" r:id="rId13"/>
    <p:sldId id="271" r:id="rId14"/>
    <p:sldId id="272" r:id="rId15"/>
    <p:sldId id="269" r:id="rId16"/>
    <p:sldId id="270"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203937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18267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409811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345467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361927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63372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246563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62280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79047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109167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E9F3C80-F4DA-413A-898E-3B25E9C4B6E2}" type="datetimeFigureOut">
              <a:rPr lang="es-MX" smtClean="0"/>
              <a:t>25/05/2021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9842D4B4-3500-4F73-9C96-EED9AD3537C1}" type="slidenum">
              <a:rPr lang="es-MX" smtClean="0"/>
              <a:t>‹Nº›</a:t>
            </a:fld>
            <a:endParaRPr lang="es-MX" dirty="0"/>
          </a:p>
        </p:txBody>
      </p:sp>
    </p:spTree>
    <p:extLst>
      <p:ext uri="{BB962C8B-B14F-4D97-AF65-F5344CB8AC3E}">
        <p14:creationId xmlns:p14="http://schemas.microsoft.com/office/powerpoint/2010/main" val="21310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F3C80-F4DA-413A-898E-3B25E9C4B6E2}" type="datetimeFigureOut">
              <a:rPr lang="es-MX" smtClean="0"/>
              <a:t>25/05/2021</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D4B4-3500-4F73-9C96-EED9AD3537C1}" type="slidenum">
              <a:rPr lang="es-MX" smtClean="0"/>
              <a:t>‹Nº›</a:t>
            </a:fld>
            <a:endParaRPr lang="es-MX" dirty="0"/>
          </a:p>
        </p:txBody>
      </p:sp>
    </p:spTree>
    <p:extLst>
      <p:ext uri="{BB962C8B-B14F-4D97-AF65-F5344CB8AC3E}">
        <p14:creationId xmlns:p14="http://schemas.microsoft.com/office/powerpoint/2010/main" val="302267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aprendeenlinea.udea.edu.co/boa/contenidos.php/8ffccad7bc2328aa00d9344288580dd7/128/1/contenido/"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ve.scielo.org/scielo.php?script=sci_arttext&amp;pid=S1316-4910200500010002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dirty="0"/>
          </a:p>
        </p:txBody>
      </p:sp>
      <p:sp>
        <p:nvSpPr>
          <p:cNvPr id="3" name="Subtítulo 2"/>
          <p:cNvSpPr>
            <a:spLocks noGrp="1"/>
          </p:cNvSpPr>
          <p:nvPr>
            <p:ph type="subTitle" idx="1"/>
          </p:nvPr>
        </p:nvSpPr>
        <p:spPr/>
        <p:txBody>
          <a:bodyPr/>
          <a:lstStyle/>
          <a:p>
            <a:endParaRPr lang="es-MX" dirty="0"/>
          </a:p>
        </p:txBody>
      </p:sp>
      <p:pic>
        <p:nvPicPr>
          <p:cNvPr id="3074" name="Picture 2" descr="https://i.pinimg.com/564x/f7/78/2e/f7782ed09359e4e15297335a33b8f5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535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C5C0D9C-D716-4B1E-8D2C-209184DD4225}"/>
              </a:ext>
            </a:extLst>
          </p:cNvPr>
          <p:cNvPicPr/>
          <p:nvPr/>
        </p:nvPicPr>
        <p:blipFill>
          <a:blip r:embed="rId3">
            <a:extLst>
              <a:ext uri="{28A0092B-C50C-407E-A947-70E740481C1C}">
                <a14:useLocalDpi xmlns:a14="http://schemas.microsoft.com/office/drawing/2010/main" val="0"/>
              </a:ext>
            </a:extLst>
          </a:blip>
          <a:srcRect l="22050" r="17436"/>
          <a:stretch>
            <a:fillRect/>
          </a:stretch>
        </p:blipFill>
        <p:spPr bwMode="auto">
          <a:xfrm>
            <a:off x="383524" y="317459"/>
            <a:ext cx="1290531" cy="1425657"/>
          </a:xfrm>
          <a:prstGeom prst="rect">
            <a:avLst/>
          </a:prstGeom>
          <a:noFill/>
        </p:spPr>
      </p:pic>
      <p:sp>
        <p:nvSpPr>
          <p:cNvPr id="4" name="CuadroTexto 3"/>
          <p:cNvSpPr txBox="1"/>
          <p:nvPr/>
        </p:nvSpPr>
        <p:spPr>
          <a:xfrm>
            <a:off x="1805353" y="911348"/>
            <a:ext cx="8581292" cy="5201424"/>
          </a:xfrm>
          <a:prstGeom prst="rect">
            <a:avLst/>
          </a:prstGeom>
          <a:noFill/>
        </p:spPr>
        <p:txBody>
          <a:bodyPr wrap="square" rtlCol="0">
            <a:spAutoFit/>
          </a:bodyPr>
          <a:lstStyle/>
          <a:p>
            <a:pPr algn="ctr"/>
            <a:endParaRPr lang="es-MX" sz="3600" dirty="0" smtClean="0">
              <a:latin typeface="Candara Light" panose="020E0502030303020204" pitchFamily="34" charset="0"/>
            </a:endParaRPr>
          </a:p>
          <a:p>
            <a:pPr algn="ctr"/>
            <a:r>
              <a:rPr lang="es-MX" sz="3600" dirty="0" smtClean="0">
                <a:latin typeface="Candara Light" panose="020E0502030303020204" pitchFamily="34" charset="0"/>
              </a:rPr>
              <a:t>Escuela Normal de Educación Preescolar.</a:t>
            </a:r>
          </a:p>
          <a:p>
            <a:pPr algn="ctr"/>
            <a:r>
              <a:rPr lang="es-MX" sz="2800" dirty="0" smtClean="0">
                <a:latin typeface="Candara Light" panose="020E0502030303020204" pitchFamily="34" charset="0"/>
              </a:rPr>
              <a:t>Ciclo escolar 2020-2021. </a:t>
            </a:r>
            <a:endParaRPr lang="es-MX" sz="3200" dirty="0">
              <a:latin typeface="Candara Light" panose="020E0502030303020204" pitchFamily="34" charset="0"/>
            </a:endParaRPr>
          </a:p>
          <a:p>
            <a:pPr algn="ctr">
              <a:lnSpc>
                <a:spcPct val="200000"/>
              </a:lnSpc>
            </a:pPr>
            <a:r>
              <a:rPr lang="es-MX" sz="4000" dirty="0" smtClean="0">
                <a:latin typeface="Candara Light" panose="020E0502030303020204" pitchFamily="34" charset="0"/>
              </a:rPr>
              <a:t>Diario interactivo </a:t>
            </a:r>
          </a:p>
          <a:p>
            <a:pPr algn="ctr"/>
            <a:r>
              <a:rPr lang="es-MX" sz="2800" dirty="0" smtClean="0">
                <a:latin typeface="Candara Light" panose="020E0502030303020204" pitchFamily="34" charset="0"/>
              </a:rPr>
              <a:t>Alumna: Graciela de la Garza Barboza #6</a:t>
            </a:r>
          </a:p>
          <a:p>
            <a:pPr algn="ctr"/>
            <a:r>
              <a:rPr lang="es-MX" sz="2800" dirty="0" smtClean="0">
                <a:latin typeface="Candara Light" panose="020E0502030303020204" pitchFamily="34" charset="0"/>
              </a:rPr>
              <a:t>Materia: Estrategias de trabajo docente.</a:t>
            </a:r>
          </a:p>
          <a:p>
            <a:pPr algn="ctr"/>
            <a:r>
              <a:rPr lang="es-MX" sz="2800" dirty="0" smtClean="0">
                <a:latin typeface="Candara Light" panose="020E0502030303020204" pitchFamily="34" charset="0"/>
              </a:rPr>
              <a:t>Docente:  Isabel del Carmen Aguirre Ramos. </a:t>
            </a:r>
          </a:p>
          <a:p>
            <a:pPr algn="ctr"/>
            <a:r>
              <a:rPr lang="es-MX" sz="2800" dirty="0" smtClean="0">
                <a:latin typeface="Candara Light" panose="020E0502030303020204" pitchFamily="34" charset="0"/>
              </a:rPr>
              <a:t>Cuarto semestre, sección “C”</a:t>
            </a:r>
          </a:p>
          <a:p>
            <a:pPr algn="ctr"/>
            <a:r>
              <a:rPr lang="es-MX" sz="4000" dirty="0" smtClean="0">
                <a:latin typeface="Candara Light" panose="020E0502030303020204" pitchFamily="34" charset="0"/>
              </a:rPr>
              <a:t> </a:t>
            </a:r>
            <a:endParaRPr lang="es-MX" sz="4000" dirty="0">
              <a:latin typeface="Candara Light" panose="020E0502030303020204" pitchFamily="34" charset="0"/>
            </a:endParaRPr>
          </a:p>
        </p:txBody>
      </p:sp>
      <p:sp>
        <p:nvSpPr>
          <p:cNvPr id="6" name="CuadroTexto 5"/>
          <p:cNvSpPr txBox="1"/>
          <p:nvPr/>
        </p:nvSpPr>
        <p:spPr>
          <a:xfrm>
            <a:off x="9226061" y="194064"/>
            <a:ext cx="2883877" cy="523220"/>
          </a:xfrm>
          <a:prstGeom prst="rect">
            <a:avLst/>
          </a:prstGeom>
          <a:noFill/>
        </p:spPr>
        <p:txBody>
          <a:bodyPr wrap="square" rtlCol="0">
            <a:spAutoFit/>
          </a:bodyPr>
          <a:lstStyle/>
          <a:p>
            <a:r>
              <a:rPr lang="es-MX" sz="2800" dirty="0" smtClean="0">
                <a:latin typeface="Candara Light" panose="020E0502030303020204" pitchFamily="34" charset="0"/>
              </a:rPr>
              <a:t>Saltillo, Coahuila. </a:t>
            </a:r>
            <a:endParaRPr lang="es-MX" sz="2800" dirty="0">
              <a:latin typeface="Candara Light" panose="020E0502030303020204" pitchFamily="34" charset="0"/>
            </a:endParaRPr>
          </a:p>
        </p:txBody>
      </p:sp>
      <p:sp>
        <p:nvSpPr>
          <p:cNvPr id="7" name="CuadroTexto 6"/>
          <p:cNvSpPr txBox="1"/>
          <p:nvPr/>
        </p:nvSpPr>
        <p:spPr>
          <a:xfrm>
            <a:off x="8918916" y="6289011"/>
            <a:ext cx="4009293" cy="523220"/>
          </a:xfrm>
          <a:prstGeom prst="rect">
            <a:avLst/>
          </a:prstGeom>
          <a:noFill/>
        </p:spPr>
        <p:txBody>
          <a:bodyPr wrap="square" rtlCol="0">
            <a:spAutoFit/>
          </a:bodyPr>
          <a:lstStyle/>
          <a:p>
            <a:r>
              <a:rPr lang="es-MX" sz="2800" dirty="0" smtClean="0">
                <a:latin typeface="Candara Light" panose="020E0502030303020204" pitchFamily="34" charset="0"/>
              </a:rPr>
              <a:t>24 de mayo de 2021. </a:t>
            </a:r>
            <a:endParaRPr lang="es-MX" sz="2800" dirty="0">
              <a:latin typeface="Candara Light" panose="020E0502030303020204" pitchFamily="34" charset="0"/>
            </a:endParaRPr>
          </a:p>
        </p:txBody>
      </p:sp>
    </p:spTree>
    <p:extLst>
      <p:ext uri="{BB962C8B-B14F-4D97-AF65-F5344CB8AC3E}">
        <p14:creationId xmlns:p14="http://schemas.microsoft.com/office/powerpoint/2010/main" val="251447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2125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025748" y="834830"/>
            <a:ext cx="8764172" cy="769441"/>
          </a:xfrm>
          <a:prstGeom prst="rect">
            <a:avLst/>
          </a:prstGeom>
          <a:noFill/>
        </p:spPr>
        <p:txBody>
          <a:bodyPr wrap="square" rtlCol="0">
            <a:spAutoFit/>
          </a:bodyPr>
          <a:lstStyle/>
          <a:p>
            <a:r>
              <a:rPr lang="es-MX" sz="4400" dirty="0" smtClean="0">
                <a:latin typeface="AR DELANEY" panose="02000000000000000000" pitchFamily="2" charset="0"/>
              </a:rPr>
              <a:t>Jueves 20  de mayo de 2021. </a:t>
            </a:r>
            <a:endParaRPr lang="es-MX" sz="4400" dirty="0">
              <a:latin typeface="AR DELANEY" panose="02000000000000000000" pitchFamily="2" charset="0"/>
            </a:endParaRPr>
          </a:p>
        </p:txBody>
      </p:sp>
      <p:sp>
        <p:nvSpPr>
          <p:cNvPr id="6" name="CuadroTexto 5"/>
          <p:cNvSpPr txBox="1"/>
          <p:nvPr/>
        </p:nvSpPr>
        <p:spPr>
          <a:xfrm>
            <a:off x="1617784" y="1671434"/>
            <a:ext cx="8736037" cy="5632311"/>
          </a:xfrm>
          <a:prstGeom prst="rect">
            <a:avLst/>
          </a:prstGeom>
          <a:noFill/>
        </p:spPr>
        <p:txBody>
          <a:bodyPr wrap="square" rtlCol="0">
            <a:spAutoFit/>
          </a:bodyPr>
          <a:lstStyle/>
          <a:p>
            <a:pPr algn="just"/>
            <a:r>
              <a:rPr lang="es-MX" dirty="0">
                <a:latin typeface="Century Gothic" panose="020B0502020202020204" pitchFamily="34" charset="0"/>
              </a:rPr>
              <a:t>L</a:t>
            </a:r>
            <a:r>
              <a:rPr lang="es-MX" dirty="0" smtClean="0">
                <a:latin typeface="Century Gothic" panose="020B0502020202020204" pitchFamily="34" charset="0"/>
              </a:rPr>
              <a:t>a segunda sesión se llevo a cabo a través de la plataforma de Zoom en punto de las 12:00 pm y termino a las 12:40 pm, en la cual se abordo el tema de “¿Cuántos faltan para…?, perteneciente al campo de pensamiento matemático.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la clase asistieron 4 niños y 1 </a:t>
            </a:r>
            <a:r>
              <a:rPr lang="es-MX" dirty="0" smtClean="0">
                <a:latin typeface="Century Gothic" panose="020B0502020202020204" pitchFamily="34" charset="0"/>
              </a:rPr>
              <a:t>niña. Para </a:t>
            </a:r>
            <a:r>
              <a:rPr lang="es-MX" dirty="0" smtClean="0">
                <a:latin typeface="Century Gothic" panose="020B0502020202020204" pitchFamily="34" charset="0"/>
              </a:rPr>
              <a:t>comenzar, me presenté con los niños, retomé la indagación de la fecha, consideré que estaba bien hacerlo así, porque de esa forma el grupo se ponía más al día en saber a qué día están. De igual manera, los niños respondieron muy bien. </a:t>
            </a:r>
            <a:r>
              <a:rPr lang="es-MX" dirty="0">
                <a:latin typeface="Century Gothic" panose="020B0502020202020204" pitchFamily="34" charset="0"/>
              </a:rPr>
              <a:t>D</a:t>
            </a:r>
            <a:r>
              <a:rPr lang="es-MX" dirty="0" smtClean="0">
                <a:latin typeface="Century Gothic" panose="020B0502020202020204" pitchFamily="34" charset="0"/>
              </a:rPr>
              <a:t>espués pase asistencia, por lo que le pedí </a:t>
            </a:r>
            <a:r>
              <a:rPr lang="es-MX" dirty="0">
                <a:latin typeface="Century Gothic" panose="020B0502020202020204" pitchFamily="34" charset="0"/>
              </a:rPr>
              <a:t>a un alumno que me ayudara a contar los niños que habían asistido y después le pedí a una alumna que me ayudara a contar las niñas que habían </a:t>
            </a:r>
            <a:r>
              <a:rPr lang="es-MX" dirty="0" smtClean="0">
                <a:latin typeface="Century Gothic" panose="020B0502020202020204" pitchFamily="34" charset="0"/>
              </a:rPr>
              <a:t>asistido. E</a:t>
            </a:r>
            <a:r>
              <a:rPr lang="es-MX" dirty="0" smtClean="0">
                <a:latin typeface="Century Gothic" panose="020B0502020202020204" pitchFamily="34" charset="0"/>
              </a:rPr>
              <a:t>nseguida </a:t>
            </a:r>
            <a:r>
              <a:rPr lang="es-MX" dirty="0" smtClean="0">
                <a:latin typeface="Century Gothic" panose="020B0502020202020204" pitchFamily="34" charset="0"/>
              </a:rPr>
              <a:t>empecé con las actividades.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esta segunda sesión me sentí mas confiada y segura de mi misma, ya que todo me salió muy bien y los niños ya me conocían y sentían confianza hacia mi. </a:t>
            </a:r>
          </a:p>
          <a:p>
            <a:endParaRPr lang="es-MX" dirty="0">
              <a:latin typeface="Century Gothic" panose="020B0502020202020204" pitchFamily="34" charset="0"/>
            </a:endParaRPr>
          </a:p>
          <a:p>
            <a:endParaRPr lang="es-MX" dirty="0" smtClean="0">
              <a:latin typeface="Century Gothic" panose="020B0502020202020204" pitchFamily="34" charset="0"/>
            </a:endParaRPr>
          </a:p>
          <a:p>
            <a:endParaRPr lang="es-MX" dirty="0"/>
          </a:p>
        </p:txBody>
      </p:sp>
    </p:spTree>
    <p:extLst>
      <p:ext uri="{BB962C8B-B14F-4D97-AF65-F5344CB8AC3E}">
        <p14:creationId xmlns:p14="http://schemas.microsoft.com/office/powerpoint/2010/main" val="149670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5"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2125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603717" y="984738"/>
            <a:ext cx="8736037" cy="4524315"/>
          </a:xfrm>
          <a:prstGeom prst="rect">
            <a:avLst/>
          </a:prstGeom>
          <a:noFill/>
        </p:spPr>
        <p:txBody>
          <a:bodyPr wrap="square" rtlCol="0">
            <a:spAutoFit/>
          </a:bodyPr>
          <a:lstStyle/>
          <a:p>
            <a:pPr algn="just"/>
            <a:r>
              <a:rPr lang="es-MX" dirty="0">
                <a:latin typeface="Century Gothic" panose="020B0502020202020204" pitchFamily="34" charset="0"/>
              </a:rPr>
              <a:t>Al entrar a la clase siempre les preguntaba cómo estaban, por lo que expresaban sus emociones al contestar como se sentían. También en las actividades puede observar la motivación de ellos, a través de las expresiones y cuando terminaban una actividad enseguida preguntaban que seguía. </a:t>
            </a:r>
            <a:endParaRPr lang="es-MX" dirty="0" smtClean="0">
              <a:latin typeface="Century Gothic" panose="020B0502020202020204" pitchFamily="34" charset="0"/>
            </a:endParaRP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las actividades cuando no </a:t>
            </a:r>
            <a:r>
              <a:rPr lang="es-MX" dirty="0">
                <a:latin typeface="Century Gothic" panose="020B0502020202020204" pitchFamily="34" charset="0"/>
              </a:rPr>
              <a:t>entendían algo o se equivocaban le pedían ayuda al tutor que estaba en ese momento con ellos o también me preguntaban a mí y les ayudaba con lo que se les </a:t>
            </a:r>
            <a:r>
              <a:rPr lang="es-MX" dirty="0" smtClean="0">
                <a:latin typeface="Century Gothic" panose="020B0502020202020204" pitchFamily="34" charset="0"/>
              </a:rPr>
              <a:t>dificultara. </a:t>
            </a:r>
          </a:p>
          <a:p>
            <a:pPr algn="just"/>
            <a:endParaRPr lang="es-MX" dirty="0" smtClean="0">
              <a:latin typeface="Century Gothic" panose="020B0502020202020204" pitchFamily="34" charset="0"/>
            </a:endParaRPr>
          </a:p>
          <a:p>
            <a:pPr algn="just"/>
            <a:r>
              <a:rPr lang="es-MX" dirty="0">
                <a:latin typeface="Century Gothic" panose="020B0502020202020204" pitchFamily="34" charset="0"/>
              </a:rPr>
              <a:t>Al momento de hacer algo malo, como estar hablando con el micrófono prendido cuando no se los pedía o cuando estaban distraídos en clase sin poner atención, les pedía que apagaran sus micrófonos ya que no se escuchaban los otros niños o también a los que estaban distraídos que pusieran atención, por lo que hacían caso. </a:t>
            </a:r>
          </a:p>
          <a:p>
            <a:pPr algn="just"/>
            <a:endParaRPr lang="es-MX" dirty="0">
              <a:latin typeface="Century Gothic" panose="020B0502020202020204" pitchFamily="34" charset="0"/>
            </a:endParaRPr>
          </a:p>
        </p:txBody>
      </p:sp>
    </p:spTree>
    <p:extLst>
      <p:ext uri="{BB962C8B-B14F-4D97-AF65-F5344CB8AC3E}">
        <p14:creationId xmlns:p14="http://schemas.microsoft.com/office/powerpoint/2010/main" val="277979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6498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350499" y="711717"/>
            <a:ext cx="10456984" cy="1046440"/>
          </a:xfrm>
          <a:prstGeom prst="rect">
            <a:avLst/>
          </a:prstGeom>
          <a:noFill/>
        </p:spPr>
        <p:txBody>
          <a:bodyPr wrap="square" rtlCol="0">
            <a:spAutoFit/>
          </a:bodyPr>
          <a:lstStyle/>
          <a:p>
            <a:r>
              <a:rPr lang="es-MX" sz="4400" dirty="0" smtClean="0">
                <a:latin typeface="AR DELANEY" panose="02000000000000000000" pitchFamily="2" charset="0"/>
              </a:rPr>
              <a:t>Actividad: </a:t>
            </a:r>
            <a:r>
              <a:rPr lang="es-MX" sz="4400" dirty="0">
                <a:latin typeface="AR DELANEY" panose="02000000000000000000" pitchFamily="2" charset="0"/>
              </a:rPr>
              <a:t>¿Cuántos faltan para…?</a:t>
            </a:r>
          </a:p>
          <a:p>
            <a:endParaRPr lang="es-MX" dirty="0"/>
          </a:p>
        </p:txBody>
      </p:sp>
      <p:sp>
        <p:nvSpPr>
          <p:cNvPr id="6" name="CuadroTexto 5"/>
          <p:cNvSpPr txBox="1"/>
          <p:nvPr/>
        </p:nvSpPr>
        <p:spPr>
          <a:xfrm>
            <a:off x="1603717" y="1536477"/>
            <a:ext cx="8764172" cy="5632311"/>
          </a:xfrm>
          <a:prstGeom prst="rect">
            <a:avLst/>
          </a:prstGeom>
          <a:noFill/>
        </p:spPr>
        <p:txBody>
          <a:bodyPr wrap="square" rtlCol="0">
            <a:spAutoFit/>
          </a:bodyPr>
          <a:lstStyle/>
          <a:p>
            <a:pPr algn="just"/>
            <a:r>
              <a:rPr lang="es-MX" dirty="0" smtClean="0">
                <a:latin typeface="Century Gothic" panose="020B0502020202020204" pitchFamily="34" charset="0"/>
              </a:rPr>
              <a:t>El aprendizaje de esta actividad era comparar, </a:t>
            </a:r>
            <a:r>
              <a:rPr lang="es-MX" dirty="0">
                <a:latin typeface="Century Gothic" panose="020B0502020202020204" pitchFamily="34" charset="0"/>
              </a:rPr>
              <a:t>iguala y </a:t>
            </a:r>
            <a:r>
              <a:rPr lang="es-MX" dirty="0" smtClean="0">
                <a:latin typeface="Century Gothic" panose="020B0502020202020204" pitchFamily="34" charset="0"/>
              </a:rPr>
              <a:t>clasificar </a:t>
            </a:r>
            <a:r>
              <a:rPr lang="es-MX" dirty="0">
                <a:latin typeface="Century Gothic" panose="020B0502020202020204" pitchFamily="34" charset="0"/>
              </a:rPr>
              <a:t>colecciones con base en la cantidad de </a:t>
            </a:r>
            <a:r>
              <a:rPr lang="es-MX" dirty="0" smtClean="0">
                <a:latin typeface="Century Gothic" panose="020B0502020202020204" pitchFamily="34" charset="0"/>
              </a:rPr>
              <a:t>elementos, el cua</a:t>
            </a:r>
            <a:r>
              <a:rPr lang="es-MX" dirty="0" smtClean="0">
                <a:latin typeface="Century Gothic" panose="020B0502020202020204" pitchFamily="34" charset="0"/>
              </a:rPr>
              <a:t>l se logro exitosamente</a:t>
            </a:r>
            <a:r>
              <a:rPr lang="es-MX" dirty="0" smtClean="0">
                <a:latin typeface="Century Gothic" panose="020B0502020202020204" pitchFamily="34" charset="0"/>
              </a:rPr>
              <a:t>. </a:t>
            </a:r>
            <a:r>
              <a:rPr lang="es-MX" dirty="0" smtClean="0">
                <a:latin typeface="Century Gothic" panose="020B0502020202020204" pitchFamily="34" charset="0"/>
              </a:rPr>
              <a:t>En el inicio contestaron </a:t>
            </a:r>
            <a:r>
              <a:rPr lang="es-MX" dirty="0" smtClean="0">
                <a:latin typeface="Century Gothic" panose="020B0502020202020204" pitchFamily="34" charset="0"/>
              </a:rPr>
              <a:t>unas preguntas en las cuales dieron sus opiniones personales y </a:t>
            </a:r>
            <a:r>
              <a:rPr lang="es-MX" dirty="0" smtClean="0">
                <a:latin typeface="Century Gothic" panose="020B0502020202020204" pitchFamily="34" charset="0"/>
              </a:rPr>
              <a:t>después vieron un </a:t>
            </a:r>
            <a:r>
              <a:rPr lang="es-MX" dirty="0" smtClean="0">
                <a:latin typeface="Century Gothic" panose="020B0502020202020204" pitchFamily="34" charset="0"/>
              </a:rPr>
              <a:t>video</a:t>
            </a:r>
            <a:r>
              <a:rPr lang="es-MX" dirty="0" smtClean="0"/>
              <a:t>, </a:t>
            </a:r>
            <a:r>
              <a:rPr lang="es-MX" dirty="0" smtClean="0">
                <a:latin typeface="Century Gothic" panose="020B0502020202020204" pitchFamily="34" charset="0"/>
              </a:rPr>
              <a:t>en donde p</a:t>
            </a:r>
            <a:r>
              <a:rPr lang="es-MX" dirty="0" smtClean="0">
                <a:latin typeface="Century Gothic" panose="020B0502020202020204" pitchFamily="34" charset="0"/>
              </a:rPr>
              <a:t>ude </a:t>
            </a:r>
            <a:r>
              <a:rPr lang="es-MX" dirty="0">
                <a:latin typeface="Century Gothic" panose="020B0502020202020204" pitchFamily="34" charset="0"/>
              </a:rPr>
              <a:t>observar </a:t>
            </a:r>
            <a:r>
              <a:rPr lang="es-MX" dirty="0" smtClean="0">
                <a:latin typeface="Century Gothic" panose="020B0502020202020204" pitchFamily="34" charset="0"/>
              </a:rPr>
              <a:t>que </a:t>
            </a:r>
            <a:r>
              <a:rPr lang="es-MX" dirty="0">
                <a:latin typeface="Century Gothic" panose="020B0502020202020204" pitchFamily="34" charset="0"/>
              </a:rPr>
              <a:t>los hacía sentir muy bien, ya que se levantaban a bailar, participaban y sus expresiones eran de felicidad.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a:t>
            </a:r>
            <a:r>
              <a:rPr lang="es-MX" dirty="0" smtClean="0">
                <a:latin typeface="Century Gothic" panose="020B0502020202020204" pitchFamily="34" charset="0"/>
              </a:rPr>
              <a:t>el desarrollo observaron </a:t>
            </a:r>
            <a:r>
              <a:rPr lang="es-MX" dirty="0">
                <a:latin typeface="Century Gothic" panose="020B0502020202020204" pitchFamily="34" charset="0"/>
              </a:rPr>
              <a:t>las imágenes y </a:t>
            </a:r>
            <a:r>
              <a:rPr lang="es-MX" dirty="0" smtClean="0">
                <a:latin typeface="Century Gothic" panose="020B0502020202020204" pitchFamily="34" charset="0"/>
              </a:rPr>
              <a:t>respondieron </a:t>
            </a:r>
            <a:r>
              <a:rPr lang="es-MX" dirty="0" smtClean="0">
                <a:latin typeface="Century Gothic" panose="020B0502020202020204" pitchFamily="34" charset="0"/>
              </a:rPr>
              <a:t>preguntas. </a:t>
            </a:r>
            <a:r>
              <a:rPr lang="es-MX" dirty="0">
                <a:latin typeface="Century Gothic" panose="020B0502020202020204" pitchFamily="34" charset="0"/>
              </a:rPr>
              <a:t>Decía Freire que </a:t>
            </a:r>
            <a:r>
              <a:rPr lang="es-MX" i="1" dirty="0">
                <a:latin typeface="Century Gothic" panose="020B0502020202020204" pitchFamily="34" charset="0"/>
              </a:rPr>
              <a:t>“las preguntas ayudan a iniciar procesos interactivos de aprendizajes y solución de problemas, lo mismo que mantenerlos hasta cuando se logran los objetivos y se planteen nuevos problemas y nuevas situaciones de aprendizaje en este continuo trasegar que es la vida.”</a:t>
            </a:r>
            <a:r>
              <a:rPr lang="es-MX" dirty="0"/>
              <a:t> </a:t>
            </a:r>
            <a:r>
              <a:rPr lang="es-MX" dirty="0" smtClean="0">
                <a:latin typeface="Century Gothic" panose="020B0502020202020204" pitchFamily="34" charset="0"/>
              </a:rPr>
              <a:t>Para </a:t>
            </a:r>
            <a:r>
              <a:rPr lang="es-MX" dirty="0" smtClean="0">
                <a:latin typeface="Century Gothic" panose="020B0502020202020204" pitchFamily="34" charset="0"/>
              </a:rPr>
              <a:t>finalizar, dibujaron </a:t>
            </a:r>
            <a:r>
              <a:rPr lang="es-MX" dirty="0">
                <a:latin typeface="Century Gothic" panose="020B0502020202020204" pitchFamily="34" charset="0"/>
              </a:rPr>
              <a:t>en una hoja blanca dos cantidades, una pequeña y una </a:t>
            </a:r>
            <a:r>
              <a:rPr lang="es-MX" dirty="0" smtClean="0">
                <a:latin typeface="Century Gothic" panose="020B0502020202020204" pitchFamily="34" charset="0"/>
              </a:rPr>
              <a:t>grande. En cada actividad </a:t>
            </a:r>
            <a:r>
              <a:rPr lang="es-MX" dirty="0">
                <a:latin typeface="Century Gothic" panose="020B0502020202020204" pitchFamily="34" charset="0"/>
              </a:rPr>
              <a:t>a</a:t>
            </a:r>
            <a:r>
              <a:rPr lang="es-MX" dirty="0" smtClean="0">
                <a:latin typeface="Century Gothic" panose="020B0502020202020204" pitchFamily="34" charset="0"/>
              </a:rPr>
              <a:t>l </a:t>
            </a:r>
            <a:r>
              <a:rPr lang="es-MX" dirty="0">
                <a:latin typeface="Century Gothic" panose="020B0502020202020204" pitchFamily="34" charset="0"/>
              </a:rPr>
              <a:t>momento de terminar </a:t>
            </a:r>
            <a:r>
              <a:rPr lang="es-MX" dirty="0" smtClean="0">
                <a:latin typeface="Century Gothic" panose="020B0502020202020204" pitchFamily="34" charset="0"/>
              </a:rPr>
              <a:t>les </a:t>
            </a:r>
            <a:r>
              <a:rPr lang="es-MX" dirty="0">
                <a:latin typeface="Century Gothic" panose="020B0502020202020204" pitchFamily="34" charset="0"/>
              </a:rPr>
              <a:t>preguntaba si les había gustado o no les había </a:t>
            </a:r>
            <a:r>
              <a:rPr lang="es-MX" dirty="0" smtClean="0">
                <a:latin typeface="Century Gothic" panose="020B0502020202020204" pitchFamily="34" charset="0"/>
              </a:rPr>
              <a:t>gustado</a:t>
            </a:r>
            <a:r>
              <a:rPr lang="es-MX" dirty="0">
                <a:latin typeface="Century Gothic" panose="020B0502020202020204" pitchFamily="34" charset="0"/>
              </a:rPr>
              <a:t> </a:t>
            </a:r>
            <a:r>
              <a:rPr lang="es-MX" dirty="0" smtClean="0">
                <a:latin typeface="Century Gothic" panose="020B0502020202020204" pitchFamily="34" charset="0"/>
              </a:rPr>
              <a:t>la actividad. </a:t>
            </a:r>
            <a:endParaRPr lang="es-MX" dirty="0">
              <a:latin typeface="Century Gothic" panose="020B0502020202020204" pitchFamily="34" charset="0"/>
            </a:endParaRPr>
          </a:p>
          <a:p>
            <a:pPr algn="just"/>
            <a:endParaRPr lang="es-MX" dirty="0">
              <a:latin typeface="Century Gothic" panose="020B0502020202020204" pitchFamily="34" charset="0"/>
            </a:endParaRPr>
          </a:p>
          <a:p>
            <a:endParaRPr lang="es-MX" dirty="0"/>
          </a:p>
          <a:p>
            <a:pPr lvl="0"/>
            <a:r>
              <a:rPr lang="es-MX" dirty="0" smtClean="0"/>
              <a:t> </a:t>
            </a:r>
            <a:endParaRPr lang="es-MX" dirty="0"/>
          </a:p>
          <a:p>
            <a:endParaRPr lang="es-MX" dirty="0"/>
          </a:p>
          <a:p>
            <a:endParaRPr lang="es-MX" dirty="0"/>
          </a:p>
        </p:txBody>
      </p:sp>
    </p:spTree>
    <p:extLst>
      <p:ext uri="{BB962C8B-B14F-4D97-AF65-F5344CB8AC3E}">
        <p14:creationId xmlns:p14="http://schemas.microsoft.com/office/powerpoint/2010/main" val="127909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36853"/>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70094" y="800778"/>
            <a:ext cx="10883706" cy="707886"/>
          </a:xfrm>
          <a:prstGeom prst="rect">
            <a:avLst/>
          </a:prstGeom>
          <a:noFill/>
        </p:spPr>
        <p:txBody>
          <a:bodyPr wrap="square" rtlCol="0">
            <a:spAutoFit/>
          </a:bodyPr>
          <a:lstStyle/>
          <a:p>
            <a:r>
              <a:rPr lang="es-MX" sz="4000" dirty="0" smtClean="0">
                <a:latin typeface="AR DELANEY" panose="02000000000000000000" pitchFamily="2" charset="0"/>
              </a:rPr>
              <a:t>Comentario </a:t>
            </a:r>
            <a:r>
              <a:rPr lang="es-MX" sz="4000" dirty="0" smtClean="0">
                <a:latin typeface="AR DELANEY" panose="02000000000000000000" pitchFamily="2" charset="0"/>
              </a:rPr>
              <a:t>de </a:t>
            </a:r>
            <a:r>
              <a:rPr lang="es-MX" sz="4000" dirty="0" smtClean="0">
                <a:latin typeface="AR DELANEY" panose="02000000000000000000" pitchFamily="2" charset="0"/>
              </a:rPr>
              <a:t>mi </a:t>
            </a:r>
            <a:r>
              <a:rPr lang="es-MX" sz="4000" dirty="0" smtClean="0">
                <a:latin typeface="AR DELANEY" panose="02000000000000000000" pitchFamily="2" charset="0"/>
              </a:rPr>
              <a:t>compañera Karen Lucero </a:t>
            </a:r>
            <a:endParaRPr lang="es-MX" sz="4000" dirty="0">
              <a:latin typeface="AR DELANEY" panose="02000000000000000000" pitchFamily="2" charset="0"/>
            </a:endParaRPr>
          </a:p>
        </p:txBody>
      </p:sp>
      <p:sp>
        <p:nvSpPr>
          <p:cNvPr id="6" name="CuadroTexto 5"/>
          <p:cNvSpPr txBox="1"/>
          <p:nvPr/>
        </p:nvSpPr>
        <p:spPr>
          <a:xfrm>
            <a:off x="1814732" y="1825625"/>
            <a:ext cx="8356210" cy="2585323"/>
          </a:xfrm>
          <a:prstGeom prst="rect">
            <a:avLst/>
          </a:prstGeom>
          <a:noFill/>
        </p:spPr>
        <p:txBody>
          <a:bodyPr wrap="square" rtlCol="0">
            <a:spAutoFit/>
          </a:bodyPr>
          <a:lstStyle/>
          <a:p>
            <a:pPr algn="just"/>
            <a:r>
              <a:rPr lang="es-MX" dirty="0" smtClean="0">
                <a:latin typeface="Century Gothic" panose="020B0502020202020204" pitchFamily="34" charset="0"/>
              </a:rPr>
              <a:t>Considero que las actividades propuestas por mi compañera son muy interesantes, divertidas, entretenidas y sobre todo se logra un aprendizaje significativo. Un área de oportunidad es que las actividades pueden ser mas dinámicas, que ellos interactúen con material que tengan en casa para que sea mas interesante para ellos la clase. </a:t>
            </a:r>
          </a:p>
          <a:p>
            <a:pPr algn="just"/>
            <a:endParaRPr lang="es-MX" dirty="0" smtClean="0">
              <a:latin typeface="Century Gothic" panose="020B0502020202020204" pitchFamily="34" charset="0"/>
            </a:endParaRPr>
          </a:p>
          <a:p>
            <a:pPr algn="just"/>
            <a:r>
              <a:rPr lang="es-MX" dirty="0" smtClean="0">
                <a:latin typeface="Century Gothic" panose="020B0502020202020204" pitchFamily="34" charset="0"/>
              </a:rPr>
              <a:t>El trabajo en cuanto lo vi me llamo mucho la atención, ya que es creativo y llamativo. También la organización y el contenido se me hizo muy correcto, dado que al momento de leerlo es fácil y entretenido. </a:t>
            </a:r>
            <a:endParaRPr lang="es-MX" dirty="0">
              <a:latin typeface="Century Gothic" panose="020B0502020202020204" pitchFamily="34" charset="0"/>
            </a:endParaRPr>
          </a:p>
        </p:txBody>
      </p:sp>
    </p:spTree>
    <p:extLst>
      <p:ext uri="{BB962C8B-B14F-4D97-AF65-F5344CB8AC3E}">
        <p14:creationId xmlns:p14="http://schemas.microsoft.com/office/powerpoint/2010/main" val="403624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73501" y="191597"/>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45920" y="1027906"/>
            <a:ext cx="5753686" cy="923330"/>
          </a:xfrm>
          <a:prstGeom prst="rect">
            <a:avLst/>
          </a:prstGeom>
          <a:noFill/>
        </p:spPr>
        <p:txBody>
          <a:bodyPr wrap="square" rtlCol="0">
            <a:spAutoFit/>
          </a:bodyPr>
          <a:lstStyle/>
          <a:p>
            <a:r>
              <a:rPr lang="es-MX" sz="5400" dirty="0" smtClean="0">
                <a:latin typeface="AR DELANEY" panose="02000000000000000000" pitchFamily="2" charset="0"/>
              </a:rPr>
              <a:t>Agradecimientos</a:t>
            </a:r>
            <a:r>
              <a:rPr lang="es-MX" dirty="0" smtClean="0"/>
              <a:t> </a:t>
            </a:r>
            <a:endParaRPr lang="es-MX" dirty="0"/>
          </a:p>
        </p:txBody>
      </p:sp>
      <p:sp>
        <p:nvSpPr>
          <p:cNvPr id="6" name="CuadroTexto 5"/>
          <p:cNvSpPr txBox="1"/>
          <p:nvPr/>
        </p:nvSpPr>
        <p:spPr>
          <a:xfrm>
            <a:off x="1885070" y="2349305"/>
            <a:ext cx="8088923" cy="923330"/>
          </a:xfrm>
          <a:prstGeom prst="rect">
            <a:avLst/>
          </a:prstGeom>
          <a:noFill/>
        </p:spPr>
        <p:txBody>
          <a:bodyPr wrap="square" rtlCol="0">
            <a:spAutoFit/>
          </a:bodyPr>
          <a:lstStyle/>
          <a:p>
            <a:pPr algn="just"/>
            <a:r>
              <a:rPr lang="es-MX" dirty="0" smtClean="0">
                <a:latin typeface="Century Gothic" panose="020B0502020202020204" pitchFamily="34" charset="0"/>
              </a:rPr>
              <a:t>Agradezco a mi compañera Karen Lucero por tomarse el tiempo de leer mi trabajo, también agradezco sus sugerencias y comentarios, ya que considero que esto mas adelante me hará mejor maestra. </a:t>
            </a:r>
            <a:endParaRPr lang="es-MX" dirty="0">
              <a:latin typeface="Century Gothic" panose="020B0502020202020204" pitchFamily="34" charset="0"/>
            </a:endParaRPr>
          </a:p>
        </p:txBody>
      </p:sp>
    </p:spTree>
    <p:extLst>
      <p:ext uri="{BB962C8B-B14F-4D97-AF65-F5344CB8AC3E}">
        <p14:creationId xmlns:p14="http://schemas.microsoft.com/office/powerpoint/2010/main" val="7076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200406"/>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03717" y="520074"/>
            <a:ext cx="4811151" cy="1015663"/>
          </a:xfrm>
          <a:prstGeom prst="rect">
            <a:avLst/>
          </a:prstGeom>
          <a:noFill/>
        </p:spPr>
        <p:txBody>
          <a:bodyPr wrap="square" rtlCol="0">
            <a:spAutoFit/>
          </a:bodyPr>
          <a:lstStyle/>
          <a:p>
            <a:r>
              <a:rPr lang="es-MX" sz="6000" dirty="0" smtClean="0">
                <a:latin typeface="AR DELANEY" panose="02000000000000000000" pitchFamily="2" charset="0"/>
              </a:rPr>
              <a:t>Evidencias</a:t>
            </a:r>
            <a:r>
              <a:rPr lang="es-MX" dirty="0" smtClean="0"/>
              <a:t> </a:t>
            </a:r>
            <a:endParaRPr lang="es-MX" dirty="0"/>
          </a:p>
        </p:txBody>
      </p:sp>
      <p:pic>
        <p:nvPicPr>
          <p:cNvPr id="6" name="Imagen 5"/>
          <p:cNvPicPr>
            <a:picLocks noChangeAspect="1"/>
          </p:cNvPicPr>
          <p:nvPr/>
        </p:nvPicPr>
        <p:blipFill rotWithShape="1">
          <a:blip r:embed="rId3"/>
          <a:srcRect l="43044" t="20818" r="43008" b="38925"/>
          <a:stretch/>
        </p:blipFill>
        <p:spPr>
          <a:xfrm>
            <a:off x="9523136" y="2721464"/>
            <a:ext cx="2155979" cy="3590436"/>
          </a:xfrm>
          <a:prstGeom prst="rect">
            <a:avLst/>
          </a:prstGeom>
        </p:spPr>
      </p:pic>
      <p:pic>
        <p:nvPicPr>
          <p:cNvPr id="7" name="Imagen 6"/>
          <p:cNvPicPr>
            <a:picLocks noChangeAspect="1"/>
          </p:cNvPicPr>
          <p:nvPr/>
        </p:nvPicPr>
        <p:blipFill rotWithShape="1">
          <a:blip r:embed="rId4"/>
          <a:srcRect l="42936" t="17548" r="43116" b="48124"/>
          <a:stretch/>
        </p:blipFill>
        <p:spPr>
          <a:xfrm>
            <a:off x="6749282" y="1439490"/>
            <a:ext cx="2445030" cy="3383396"/>
          </a:xfrm>
          <a:prstGeom prst="rect">
            <a:avLst/>
          </a:prstGeom>
        </p:spPr>
      </p:pic>
      <p:pic>
        <p:nvPicPr>
          <p:cNvPr id="8" name="Imagen 7"/>
          <p:cNvPicPr>
            <a:picLocks noChangeAspect="1"/>
          </p:cNvPicPr>
          <p:nvPr/>
        </p:nvPicPr>
        <p:blipFill rotWithShape="1">
          <a:blip r:embed="rId5"/>
          <a:srcRect l="42720" t="17274" r="43117" b="47552"/>
          <a:stretch/>
        </p:blipFill>
        <p:spPr>
          <a:xfrm>
            <a:off x="653144" y="2496458"/>
            <a:ext cx="2027926" cy="3545096"/>
          </a:xfrm>
          <a:prstGeom prst="rect">
            <a:avLst/>
          </a:prstGeom>
        </p:spPr>
      </p:pic>
      <p:pic>
        <p:nvPicPr>
          <p:cNvPr id="9" name="Imagen 8"/>
          <p:cNvPicPr>
            <a:picLocks noChangeAspect="1"/>
          </p:cNvPicPr>
          <p:nvPr/>
        </p:nvPicPr>
        <p:blipFill rotWithShape="1">
          <a:blip r:embed="rId6"/>
          <a:srcRect l="43196" t="25628" r="42860" b="34256"/>
          <a:stretch/>
        </p:blipFill>
        <p:spPr>
          <a:xfrm>
            <a:off x="3620270" y="1670674"/>
            <a:ext cx="2470166" cy="3995342"/>
          </a:xfrm>
          <a:prstGeom prst="rect">
            <a:avLst/>
          </a:prstGeom>
        </p:spPr>
      </p:pic>
    </p:spTree>
    <p:extLst>
      <p:ext uri="{BB962C8B-B14F-4D97-AF65-F5344CB8AC3E}">
        <p14:creationId xmlns:p14="http://schemas.microsoft.com/office/powerpoint/2010/main" val="180527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77529"/>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688123" y="914400"/>
            <a:ext cx="5978769" cy="1015663"/>
          </a:xfrm>
          <a:prstGeom prst="rect">
            <a:avLst/>
          </a:prstGeom>
          <a:noFill/>
        </p:spPr>
        <p:txBody>
          <a:bodyPr wrap="square" rtlCol="0">
            <a:spAutoFit/>
          </a:bodyPr>
          <a:lstStyle/>
          <a:p>
            <a:r>
              <a:rPr lang="es-MX" sz="6000" dirty="0" smtClean="0">
                <a:latin typeface="AR DELANEY" panose="02000000000000000000" pitchFamily="2" charset="0"/>
              </a:rPr>
              <a:t>Referencias</a:t>
            </a:r>
            <a:r>
              <a:rPr lang="es-MX" dirty="0" smtClean="0"/>
              <a:t> </a:t>
            </a:r>
            <a:endParaRPr lang="es-MX" dirty="0"/>
          </a:p>
        </p:txBody>
      </p:sp>
      <p:sp>
        <p:nvSpPr>
          <p:cNvPr id="7" name="CuadroTexto 6"/>
          <p:cNvSpPr txBox="1"/>
          <p:nvPr/>
        </p:nvSpPr>
        <p:spPr>
          <a:xfrm>
            <a:off x="1828800" y="2489982"/>
            <a:ext cx="8567225" cy="2585323"/>
          </a:xfrm>
          <a:prstGeom prst="rect">
            <a:avLst/>
          </a:prstGeom>
          <a:noFill/>
        </p:spPr>
        <p:txBody>
          <a:bodyPr wrap="square" rtlCol="0">
            <a:spAutoFit/>
          </a:bodyPr>
          <a:lstStyle/>
          <a:p>
            <a:pPr marL="285750" indent="-285750">
              <a:buFont typeface="Wingdings" panose="05000000000000000000" pitchFamily="2" charset="2"/>
              <a:buChar char="v"/>
            </a:pPr>
            <a:r>
              <a:rPr lang="es-MX" dirty="0" smtClean="0">
                <a:latin typeface="Century Gothic" panose="020B0502020202020204" pitchFamily="34" charset="0"/>
                <a:hlinkClick r:id="rId3"/>
              </a:rPr>
              <a:t>http://www.memoria.fahce.unlp.edu.ar/libros/pm.560/pm.560.pdf</a:t>
            </a:r>
          </a:p>
          <a:p>
            <a:endParaRPr lang="es-MX" dirty="0" smtClean="0">
              <a:latin typeface="Century Gothic" panose="020B0502020202020204" pitchFamily="34" charset="0"/>
              <a:hlinkClick r:id="rId3"/>
            </a:endParaRPr>
          </a:p>
          <a:p>
            <a:pPr marL="285750" indent="-285750">
              <a:buFont typeface="Wingdings" panose="05000000000000000000" pitchFamily="2" charset="2"/>
              <a:buChar char="v"/>
            </a:pPr>
            <a:r>
              <a:rPr lang="es-MX" dirty="0" smtClean="0">
                <a:latin typeface="Century Gothic" panose="020B0502020202020204" pitchFamily="34" charset="0"/>
                <a:hlinkClick r:id="rId3"/>
              </a:rPr>
              <a:t>https://aprendeenlinea.udea.edu.co/boa/contenidos.php/8ffccad7bc2328aa00d9344288580dd7/128/1/contenido</a:t>
            </a:r>
            <a:r>
              <a:rPr lang="es-MX" dirty="0" smtClean="0">
                <a:latin typeface="Century Gothic" panose="020B0502020202020204" pitchFamily="34" charset="0"/>
                <a:hlinkClick r:id="rId3"/>
              </a:rPr>
              <a:t>/</a:t>
            </a:r>
            <a:endParaRPr lang="es-MX" dirty="0" smtClean="0">
              <a:latin typeface="Century Gothic" panose="020B0502020202020204" pitchFamily="34" charset="0"/>
            </a:endParaRPr>
          </a:p>
          <a:p>
            <a:pPr marL="285750" indent="-285750">
              <a:buFont typeface="Wingdings" panose="05000000000000000000" pitchFamily="2" charset="2"/>
              <a:buChar char="v"/>
            </a:pPr>
            <a:endParaRPr lang="es-MX" dirty="0">
              <a:latin typeface="Century Gothic" panose="020B0502020202020204" pitchFamily="34" charset="0"/>
            </a:endParaRPr>
          </a:p>
          <a:p>
            <a:pPr marL="285750" indent="-285750">
              <a:buFont typeface="Wingdings" panose="05000000000000000000" pitchFamily="2" charset="2"/>
              <a:buChar char="v"/>
            </a:pPr>
            <a:r>
              <a:rPr lang="es-MX" dirty="0">
                <a:latin typeface="Century Gothic" panose="020B0502020202020204" pitchFamily="34" charset="0"/>
                <a:hlinkClick r:id="rId4"/>
              </a:rPr>
              <a:t>http://</a:t>
            </a:r>
            <a:r>
              <a:rPr lang="es-MX" dirty="0" smtClean="0">
                <a:latin typeface="Century Gothic" panose="020B0502020202020204" pitchFamily="34" charset="0"/>
                <a:hlinkClick r:id="rId4"/>
              </a:rPr>
              <a:t>ve.scielo.org/scielo.php?script=sci_arttext&amp;pid=S1316-49102005000100022</a:t>
            </a:r>
            <a:endParaRPr lang="es-MX" dirty="0" smtClean="0">
              <a:latin typeface="Century Gothic" panose="020B0502020202020204" pitchFamily="34" charset="0"/>
            </a:endParaRPr>
          </a:p>
          <a:p>
            <a:pPr marL="285750" indent="-285750">
              <a:buFont typeface="Wingdings" panose="05000000000000000000" pitchFamily="2" charset="2"/>
              <a:buChar char="v"/>
            </a:pPr>
            <a:endParaRPr lang="es-MX" dirty="0" smtClean="0">
              <a:latin typeface="Century Gothic" panose="020B0502020202020204" pitchFamily="34" charset="0"/>
            </a:endParaRPr>
          </a:p>
          <a:p>
            <a:pPr marL="285750" indent="-285750">
              <a:buFont typeface="Wingdings" panose="05000000000000000000" pitchFamily="2" charset="2"/>
              <a:buChar char="v"/>
            </a:pPr>
            <a:endParaRPr lang="es-MX" dirty="0"/>
          </a:p>
        </p:txBody>
      </p:sp>
    </p:spTree>
    <p:extLst>
      <p:ext uri="{BB962C8B-B14F-4D97-AF65-F5344CB8AC3E}">
        <p14:creationId xmlns:p14="http://schemas.microsoft.com/office/powerpoint/2010/main" val="107694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098"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3282" r="4691" b="2564"/>
          <a:stretch/>
        </p:blipFill>
        <p:spPr bwMode="auto">
          <a:xfrm>
            <a:off x="196948" y="112540"/>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138289" y="902295"/>
            <a:ext cx="5162843" cy="923330"/>
          </a:xfrm>
          <a:prstGeom prst="rect">
            <a:avLst/>
          </a:prstGeom>
          <a:noFill/>
        </p:spPr>
        <p:txBody>
          <a:bodyPr wrap="square" rtlCol="0">
            <a:spAutoFit/>
          </a:bodyPr>
          <a:lstStyle/>
          <a:p>
            <a:r>
              <a:rPr lang="es-MX" sz="5400" dirty="0" smtClean="0">
                <a:latin typeface="AR DELANEY" panose="02000000000000000000" pitchFamily="2" charset="0"/>
              </a:rPr>
              <a:t>Diario</a:t>
            </a:r>
            <a:endParaRPr lang="es-MX" sz="5400" dirty="0">
              <a:latin typeface="AR DELANEY" panose="02000000000000000000" pitchFamily="2" charset="0"/>
            </a:endParaRPr>
          </a:p>
        </p:txBody>
      </p:sp>
      <p:sp>
        <p:nvSpPr>
          <p:cNvPr id="5" name="CuadroTexto 4"/>
          <p:cNvSpPr txBox="1"/>
          <p:nvPr/>
        </p:nvSpPr>
        <p:spPr>
          <a:xfrm>
            <a:off x="1941341" y="2278966"/>
            <a:ext cx="8257735" cy="1815882"/>
          </a:xfrm>
          <a:prstGeom prst="rect">
            <a:avLst/>
          </a:prstGeom>
          <a:noFill/>
        </p:spPr>
        <p:txBody>
          <a:bodyPr wrap="square" rtlCol="0">
            <a:spAutoFit/>
          </a:bodyPr>
          <a:lstStyle/>
          <a:p>
            <a:r>
              <a:rPr lang="es-MX" sz="2800" dirty="0" smtClean="0">
                <a:latin typeface="Candara Light" panose="020E0502030303020204" pitchFamily="34" charset="0"/>
              </a:rPr>
              <a:t>El diario de observación es un instrumento de formación, que facilita la implicación y desarrolla la introspección; y de investigación, que desarrolla la observación y la autoobservación (Latorre, 1996).</a:t>
            </a:r>
            <a:endParaRPr lang="es-MX" sz="2800" dirty="0">
              <a:latin typeface="Candara Light" panose="020E0502030303020204" pitchFamily="34" charset="0"/>
            </a:endParaRPr>
          </a:p>
        </p:txBody>
      </p:sp>
    </p:spTree>
    <p:extLst>
      <p:ext uri="{BB962C8B-B14F-4D97-AF65-F5344CB8AC3E}">
        <p14:creationId xmlns:p14="http://schemas.microsoft.com/office/powerpoint/2010/main" val="274780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82880"/>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32935" y="767358"/>
            <a:ext cx="10908323" cy="923330"/>
          </a:xfrm>
          <a:prstGeom prst="rect">
            <a:avLst/>
          </a:prstGeom>
          <a:noFill/>
        </p:spPr>
        <p:txBody>
          <a:bodyPr wrap="square" rtlCol="0">
            <a:spAutoFit/>
          </a:bodyPr>
          <a:lstStyle/>
          <a:p>
            <a:r>
              <a:rPr lang="es-MX" sz="5400" dirty="0" smtClean="0">
                <a:latin typeface="AR DELANEY" panose="02000000000000000000" pitchFamily="2" charset="0"/>
              </a:rPr>
              <a:t>A mi compañera de aprendizaje: </a:t>
            </a:r>
            <a:endParaRPr lang="es-MX" sz="5400" dirty="0">
              <a:latin typeface="AR DELANEY" panose="02000000000000000000" pitchFamily="2" charset="0"/>
            </a:endParaRPr>
          </a:p>
        </p:txBody>
      </p:sp>
      <p:sp>
        <p:nvSpPr>
          <p:cNvPr id="6" name="CuadroTexto 5"/>
          <p:cNvSpPr txBox="1"/>
          <p:nvPr/>
        </p:nvSpPr>
        <p:spPr>
          <a:xfrm>
            <a:off x="1603717" y="1825625"/>
            <a:ext cx="8862645" cy="4401205"/>
          </a:xfrm>
          <a:prstGeom prst="rect">
            <a:avLst/>
          </a:prstGeom>
          <a:noFill/>
        </p:spPr>
        <p:txBody>
          <a:bodyPr wrap="square" rtlCol="0">
            <a:spAutoFit/>
          </a:bodyPr>
          <a:lstStyle/>
          <a:p>
            <a:pPr algn="just"/>
            <a:r>
              <a:rPr lang="es-MX" sz="2800" dirty="0" smtClean="0">
                <a:latin typeface="Candara Light" panose="020E0502030303020204" pitchFamily="34" charset="0"/>
              </a:rPr>
              <a:t>!</a:t>
            </a:r>
            <a:r>
              <a:rPr lang="es-MX" sz="2800" dirty="0" smtClean="0">
                <a:latin typeface="Candara Light" panose="020E0502030303020204" pitchFamily="34" charset="0"/>
              </a:rPr>
              <a:t>Hola Karen Lucero¡ </a:t>
            </a:r>
            <a:r>
              <a:rPr lang="es-MX" sz="2800" dirty="0" smtClean="0">
                <a:latin typeface="Candara Light" panose="020E0502030303020204" pitchFamily="34" charset="0"/>
              </a:rPr>
              <a:t>Te doy la bienvenida compañera y amiga a este espacio en donde compartiremos experiencias de enseñanza y aprendizaje, que lleve a cabo en mi primera jornada de práctica. Gracias a este espacio brindado podremos compartir experiencias y sugerencias, ya que nos servirán mas adelante para formarnos como buenas docentes. </a:t>
            </a:r>
          </a:p>
          <a:p>
            <a:pPr algn="just"/>
            <a:endParaRPr lang="es-MX" sz="2800" dirty="0">
              <a:latin typeface="Candara Light" panose="020E0502030303020204" pitchFamily="34" charset="0"/>
            </a:endParaRPr>
          </a:p>
          <a:p>
            <a:pPr algn="r"/>
            <a:r>
              <a:rPr lang="es-MX" sz="2800" dirty="0" smtClean="0">
                <a:latin typeface="Candara Light" panose="020E0502030303020204" pitchFamily="34" charset="0"/>
              </a:rPr>
              <a:t>Atentamente: Graciela. </a:t>
            </a:r>
          </a:p>
          <a:p>
            <a:endParaRPr lang="es-MX" sz="2800" dirty="0" smtClean="0">
              <a:latin typeface="Candara Light" panose="020E0502030303020204" pitchFamily="34" charset="0"/>
            </a:endParaRPr>
          </a:p>
        </p:txBody>
      </p:sp>
    </p:spTree>
    <p:extLst>
      <p:ext uri="{BB962C8B-B14F-4D97-AF65-F5344CB8AC3E}">
        <p14:creationId xmlns:p14="http://schemas.microsoft.com/office/powerpoint/2010/main" val="302650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7" y="219733"/>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53215" y="1207946"/>
            <a:ext cx="11685563" cy="830997"/>
          </a:xfrm>
          <a:prstGeom prst="rect">
            <a:avLst/>
          </a:prstGeom>
          <a:noFill/>
        </p:spPr>
        <p:txBody>
          <a:bodyPr wrap="square" rtlCol="0">
            <a:spAutoFit/>
          </a:bodyPr>
          <a:lstStyle/>
          <a:p>
            <a:r>
              <a:rPr lang="es-MX" sz="4800" dirty="0" smtClean="0">
                <a:latin typeface="AR DELANEY" panose="02000000000000000000" pitchFamily="2" charset="0"/>
              </a:rPr>
              <a:t>Jardín de Niños Jaime Torres Bodet T. M</a:t>
            </a:r>
            <a:endParaRPr lang="es-MX" sz="4800" dirty="0">
              <a:latin typeface="AR DELANEY" panose="02000000000000000000" pitchFamily="2" charset="0"/>
            </a:endParaRPr>
          </a:p>
        </p:txBody>
      </p:sp>
      <p:sp>
        <p:nvSpPr>
          <p:cNvPr id="6" name="CuadroTexto 5"/>
          <p:cNvSpPr txBox="1"/>
          <p:nvPr/>
        </p:nvSpPr>
        <p:spPr>
          <a:xfrm>
            <a:off x="1448971" y="2533509"/>
            <a:ext cx="8918917" cy="2400657"/>
          </a:xfrm>
          <a:prstGeom prst="rect">
            <a:avLst/>
          </a:prstGeom>
          <a:noFill/>
        </p:spPr>
        <p:txBody>
          <a:bodyPr wrap="square" rtlCol="0">
            <a:spAutoFit/>
          </a:bodyPr>
          <a:lstStyle/>
          <a:p>
            <a:pPr algn="just"/>
            <a:r>
              <a:rPr lang="pt-BR" dirty="0" smtClean="0">
                <a:latin typeface="Century Gothic" panose="020B0502020202020204" pitchFamily="34" charset="0"/>
              </a:rPr>
              <a:t>Actualmente </a:t>
            </a:r>
            <a:r>
              <a:rPr lang="es-MX" dirty="0" smtClean="0">
                <a:latin typeface="Century Gothic" panose="020B0502020202020204" pitchFamily="34" charset="0"/>
              </a:rPr>
              <a:t>soy</a:t>
            </a:r>
            <a:r>
              <a:rPr lang="pt-BR" dirty="0" smtClean="0">
                <a:latin typeface="Century Gothic" panose="020B0502020202020204" pitchFamily="34" charset="0"/>
              </a:rPr>
              <a:t> estudiante de cuarto semestre de la Escuela Normal de Educación Preescolar, realicé mi primera jornada de práctica en el Jardín de Niños “Jaime Torres Bodet T.M” con clave </a:t>
            </a:r>
            <a:r>
              <a:rPr lang="es-MX" dirty="0" smtClean="0">
                <a:latin typeface="Century Gothic" panose="020B0502020202020204" pitchFamily="34" charset="0"/>
              </a:rPr>
              <a:t>05EJN007601 y se encuentra ubicado en Calle Av. de la Mitología 727, Cd las Torres, en Saltillo Coahuila. </a:t>
            </a:r>
            <a:r>
              <a:rPr lang="es-MX" dirty="0">
                <a:latin typeface="Century Gothic" panose="020B0502020202020204" pitchFamily="34" charset="0"/>
              </a:rPr>
              <a:t>L</a:t>
            </a:r>
            <a:r>
              <a:rPr lang="es-MX" dirty="0" smtClean="0">
                <a:latin typeface="Century Gothic" panose="020B0502020202020204" pitchFamily="34" charset="0"/>
              </a:rPr>
              <a:t>abora </a:t>
            </a:r>
            <a:r>
              <a:rPr lang="es-MX" dirty="0">
                <a:latin typeface="Century Gothic" panose="020B0502020202020204" pitchFamily="34" charset="0"/>
              </a:rPr>
              <a:t>en un horario de 9:00 am a 12:00 </a:t>
            </a:r>
            <a:r>
              <a:rPr lang="es-MX" dirty="0" smtClean="0">
                <a:latin typeface="Century Gothic" panose="020B0502020202020204" pitchFamily="34" charset="0"/>
              </a:rPr>
              <a:t>pm, su actual </a:t>
            </a:r>
            <a:r>
              <a:rPr lang="es-MX" dirty="0">
                <a:latin typeface="Century Gothic" panose="020B0502020202020204" pitchFamily="34" charset="0"/>
              </a:rPr>
              <a:t>directora del plantel es la maestra Juanisela Mendoza Machinena. </a:t>
            </a:r>
            <a:r>
              <a:rPr lang="es-MX" dirty="0" smtClean="0">
                <a:latin typeface="Century Gothic" panose="020B0502020202020204" pitchFamily="34" charset="0"/>
                <a:cs typeface="Arial" panose="020B0604020202020204" pitchFamily="34" charset="0"/>
              </a:rPr>
              <a:t>En total el Jardín cuenta con 198 alumnos, que oscilan entre los 3  y 5 años  de edad. </a:t>
            </a:r>
            <a:endParaRPr lang="es-MX" dirty="0" smtClean="0">
              <a:latin typeface="Century Gothic" panose="020B0502020202020204" pitchFamily="34" charset="0"/>
            </a:endParaRPr>
          </a:p>
          <a:p>
            <a:endParaRPr lang="es-MX" sz="2400" b="1" dirty="0">
              <a:latin typeface="Candara Light" panose="020E0502030303020204" pitchFamily="34" charset="0"/>
            </a:endParaRPr>
          </a:p>
        </p:txBody>
      </p:sp>
      <p:pic>
        <p:nvPicPr>
          <p:cNvPr id="8" name="image2.png"/>
          <p:cNvPicPr/>
          <p:nvPr/>
        </p:nvPicPr>
        <p:blipFill>
          <a:blip r:embed="rId3"/>
          <a:srcRect/>
          <a:stretch>
            <a:fillRect/>
          </a:stretch>
        </p:blipFill>
        <p:spPr>
          <a:xfrm>
            <a:off x="8562971" y="4697272"/>
            <a:ext cx="3116143" cy="1733954"/>
          </a:xfrm>
          <a:prstGeom prst="rect">
            <a:avLst/>
          </a:prstGeom>
          <a:ln/>
        </p:spPr>
      </p:pic>
    </p:spTree>
    <p:extLst>
      <p:ext uri="{BB962C8B-B14F-4D97-AF65-F5344CB8AC3E}">
        <p14:creationId xmlns:p14="http://schemas.microsoft.com/office/powerpoint/2010/main" val="210035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7" y="107190"/>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519312" y="1295693"/>
            <a:ext cx="8848578" cy="5355312"/>
          </a:xfrm>
          <a:prstGeom prst="rect">
            <a:avLst/>
          </a:prstGeom>
          <a:noFill/>
        </p:spPr>
        <p:txBody>
          <a:bodyPr wrap="square" rtlCol="0">
            <a:spAutoFit/>
          </a:bodyPr>
          <a:lstStyle/>
          <a:p>
            <a:pPr algn="just"/>
            <a:r>
              <a:rPr lang="es-MX" dirty="0">
                <a:latin typeface="Century Gothic" panose="020B0502020202020204" pitchFamily="34" charset="0"/>
              </a:rPr>
              <a:t>El Jardín cuenta con diez docentes distribuidos de la siguiente manera: seis educadoras, una maestra de educación física, una de lenguaje, una de USAER y una psicóloga; su forma de organización es completa. Cuenta con 6 aulas habilitadas para dar clase, 1 dirección, 1 bodega, 2 salones de trabajo especial (1 de USAER y 1 de lenguaje) y 1 salón de proyección; 1 patio central con malla sombra, 1 explanada de tierra, 1 chapoteadero, 1 explanada frente a los salones de clases, 1 área de juegos, 1 área de palapa con techo de lámina, 2 baños (Uno de niñas y uno de niños) con 3 sanitarios cada uno. </a:t>
            </a:r>
            <a:endParaRPr lang="es-MX" dirty="0" smtClean="0">
              <a:latin typeface="Century Gothic" panose="020B0502020202020204" pitchFamily="34" charset="0"/>
            </a:endParaRPr>
          </a:p>
          <a:p>
            <a:pPr algn="just"/>
            <a:r>
              <a:rPr lang="es-MX" dirty="0" smtClean="0">
                <a:latin typeface="Century Gothic" panose="020B0502020202020204" pitchFamily="34" charset="0"/>
              </a:rPr>
              <a:t>          </a:t>
            </a:r>
          </a:p>
          <a:p>
            <a:pPr algn="just"/>
            <a:r>
              <a:rPr lang="es-MX" dirty="0">
                <a:latin typeface="Century Gothic" panose="020B0502020202020204" pitchFamily="34" charset="0"/>
              </a:rPr>
              <a:t>Sus aulas de clase están construidas de ladrillo y los pequeños salones de actividades externas están construidos de block, el lado lateral izquierdo del Jardín está delimitado por el estacionamiento, el lado superior derecho por la calle Andrómeda y posterior por la escuela Julio Torres, en la parte trasera del Jardín lo delimitan casas que hay y en la parte delantera está la calle Avenida de la Mitología y enfrente hay casas.</a:t>
            </a:r>
          </a:p>
          <a:p>
            <a:pPr algn="just"/>
            <a:endParaRPr lang="es-MX" dirty="0">
              <a:latin typeface="Century Gothic" panose="020B0502020202020204" pitchFamily="34" charset="0"/>
            </a:endParaRPr>
          </a:p>
          <a:p>
            <a:pPr algn="just"/>
            <a:endParaRPr lang="es-MX" dirty="0">
              <a:latin typeface="Century Gothic" panose="020B0502020202020204" pitchFamily="34" charset="0"/>
            </a:endParaRPr>
          </a:p>
          <a:p>
            <a:endParaRPr lang="es-MX" dirty="0"/>
          </a:p>
        </p:txBody>
      </p:sp>
    </p:spTree>
    <p:extLst>
      <p:ext uri="{BB962C8B-B14F-4D97-AF65-F5344CB8AC3E}">
        <p14:creationId xmlns:p14="http://schemas.microsoft.com/office/powerpoint/2010/main" val="54469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7752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519311" y="1027906"/>
            <a:ext cx="9397218" cy="923330"/>
          </a:xfrm>
          <a:prstGeom prst="rect">
            <a:avLst/>
          </a:prstGeom>
          <a:noFill/>
        </p:spPr>
        <p:txBody>
          <a:bodyPr wrap="square" rtlCol="0">
            <a:spAutoFit/>
          </a:bodyPr>
          <a:lstStyle/>
          <a:p>
            <a:r>
              <a:rPr lang="es-MX" sz="5400" dirty="0" smtClean="0">
                <a:latin typeface="AR DELANEY" panose="02000000000000000000" pitchFamily="2" charset="0"/>
              </a:rPr>
              <a:t>Jueves 13 de mayo de 2021.</a:t>
            </a:r>
            <a:endParaRPr lang="es-MX" sz="5400" dirty="0">
              <a:latin typeface="AR DELANEY" panose="02000000000000000000" pitchFamily="2" charset="0"/>
            </a:endParaRPr>
          </a:p>
        </p:txBody>
      </p:sp>
      <p:sp>
        <p:nvSpPr>
          <p:cNvPr id="6" name="CuadroTexto 5"/>
          <p:cNvSpPr txBox="1"/>
          <p:nvPr/>
        </p:nvSpPr>
        <p:spPr>
          <a:xfrm>
            <a:off x="1597754" y="2259154"/>
            <a:ext cx="7315200" cy="3139321"/>
          </a:xfrm>
          <a:prstGeom prst="rect">
            <a:avLst/>
          </a:prstGeom>
          <a:noFill/>
        </p:spPr>
        <p:txBody>
          <a:bodyPr wrap="square" rtlCol="0">
            <a:spAutoFit/>
          </a:bodyPr>
          <a:lstStyle/>
          <a:p>
            <a:pPr algn="just"/>
            <a:r>
              <a:rPr lang="es-MX" dirty="0">
                <a:latin typeface="Century Gothic" panose="020B0502020202020204" pitchFamily="34" charset="0"/>
              </a:rPr>
              <a:t>El grupo con el que trabaje </a:t>
            </a:r>
            <a:r>
              <a:rPr lang="es-MX" dirty="0" smtClean="0">
                <a:latin typeface="Century Gothic" panose="020B0502020202020204" pitchFamily="34" charset="0"/>
              </a:rPr>
              <a:t>fue </a:t>
            </a:r>
            <a:r>
              <a:rPr lang="es-MX" dirty="0">
                <a:latin typeface="Century Gothic" panose="020B0502020202020204" pitchFamily="34" charset="0"/>
              </a:rPr>
              <a:t>1º “B” Y 2º “C”, a cargo de la educadora Roció Anayari Salazar Rosales, el cual tiene un total de 32 alumnos y está integrado por 17 niños y 15 niñas, los cuales están en la edad de 3 y 4 años. Las clases se llevan a cabo todos los martes a las 12:00 pm por la plataforma de Zoom, ya que es la plataforma con la que más tienen familiaridad los padres de familia y aunque no hay mucha asistencia por parte de los niños, se logra trabajar con los 5 o 7 que entren, ya que son muy participativos y responsables</a:t>
            </a:r>
            <a:r>
              <a:rPr lang="es-MX" dirty="0" smtClean="0">
                <a:latin typeface="Century Gothic" panose="020B0502020202020204" pitchFamily="34" charset="0"/>
              </a:rPr>
              <a:t>.</a:t>
            </a:r>
          </a:p>
          <a:p>
            <a:pPr algn="just"/>
            <a:endParaRPr lang="es-MX" dirty="0">
              <a:latin typeface="Century Gothic" panose="020B0502020202020204" pitchFamily="34" charset="0"/>
            </a:endParaRPr>
          </a:p>
          <a:p>
            <a:pPr algn="just"/>
            <a:endParaRPr lang="es-MX" dirty="0">
              <a:latin typeface="Century Gothic" panose="020B0502020202020204" pitchFamily="34" charset="0"/>
            </a:endParaRPr>
          </a:p>
        </p:txBody>
      </p:sp>
      <p:pic>
        <p:nvPicPr>
          <p:cNvPr id="8" name="Imagen 7"/>
          <p:cNvPicPr>
            <a:picLocks noChangeAspect="1"/>
          </p:cNvPicPr>
          <p:nvPr/>
        </p:nvPicPr>
        <p:blipFill rotWithShape="1">
          <a:blip r:embed="rId3"/>
          <a:srcRect l="38286" t="16731" r="38792" b="27427"/>
          <a:stretch/>
        </p:blipFill>
        <p:spPr>
          <a:xfrm>
            <a:off x="9394769" y="2614017"/>
            <a:ext cx="2127846" cy="2914551"/>
          </a:xfrm>
          <a:prstGeom prst="rect">
            <a:avLst/>
          </a:prstGeom>
        </p:spPr>
      </p:pic>
    </p:spTree>
    <p:extLst>
      <p:ext uri="{BB962C8B-B14F-4D97-AF65-F5344CB8AC3E}">
        <p14:creationId xmlns:p14="http://schemas.microsoft.com/office/powerpoint/2010/main" val="151683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7752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589649" y="1223889"/>
            <a:ext cx="8736037" cy="4247317"/>
          </a:xfrm>
          <a:prstGeom prst="rect">
            <a:avLst/>
          </a:prstGeom>
          <a:noFill/>
        </p:spPr>
        <p:txBody>
          <a:bodyPr wrap="square" rtlCol="0">
            <a:spAutoFit/>
          </a:bodyPr>
          <a:lstStyle/>
          <a:p>
            <a:pPr algn="just"/>
            <a:r>
              <a:rPr lang="es-MX" dirty="0" smtClean="0">
                <a:latin typeface="Century Gothic" panose="020B0502020202020204" pitchFamily="34" charset="0"/>
              </a:rPr>
              <a:t>Mi primera sesión se llevo a cabo a través de la plataforma de Zoom en punto de las 12:00 pm y termino a las 12:40 pm, en la cual se abordo el tema de “El cuarto de juegos”, perteneciente al campo de pensamiento matemático.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la clase asistieron 2 niños y 2 niñas,  primeramente la maestra les dio la bienvenida y enseguida paso a presentarme ante el grupo, confieso que me sentí un poco nerviosa y emocionada, ya que era mi primera práctica. Pero en cuanto empecé con las actividades los niños fueron agarrando confianza y poco a poco participaban, hasta que llego un punto en el que todos estaban participando al mismo tiempo, por lo que enseguida les pedí que hablaran por turnos, ya que no se escuchaba si hablaban todos juntos. </a:t>
            </a:r>
            <a:r>
              <a:rPr lang="es-MX" dirty="0">
                <a:latin typeface="Century Gothic" panose="020B0502020202020204" pitchFamily="34" charset="0"/>
              </a:rPr>
              <a:t>También en las actividades puede observar la motivación de ellos, a través de las expresiones y cuando terminaban una actividad enseguida preguntaban que </a:t>
            </a:r>
            <a:r>
              <a:rPr lang="es-MX" dirty="0" smtClean="0">
                <a:latin typeface="Century Gothic" panose="020B0502020202020204" pitchFamily="34" charset="0"/>
              </a:rPr>
              <a:t>seguía. </a:t>
            </a:r>
            <a:endParaRPr lang="es-MX" dirty="0" smtClean="0"/>
          </a:p>
        </p:txBody>
      </p:sp>
    </p:spTree>
    <p:extLst>
      <p:ext uri="{BB962C8B-B14F-4D97-AF65-F5344CB8AC3E}">
        <p14:creationId xmlns:p14="http://schemas.microsoft.com/office/powerpoint/2010/main" val="336389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2125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463040" y="511661"/>
            <a:ext cx="10058400" cy="830997"/>
          </a:xfrm>
          <a:prstGeom prst="rect">
            <a:avLst/>
          </a:prstGeom>
          <a:noFill/>
        </p:spPr>
        <p:txBody>
          <a:bodyPr wrap="square" rtlCol="0">
            <a:spAutoFit/>
          </a:bodyPr>
          <a:lstStyle/>
          <a:p>
            <a:r>
              <a:rPr lang="es-MX" sz="4800" dirty="0" smtClean="0">
                <a:latin typeface="AR DELANEY" panose="02000000000000000000" pitchFamily="2" charset="0"/>
              </a:rPr>
              <a:t>Actividad: “El cuarto de juegos” </a:t>
            </a:r>
            <a:endParaRPr lang="es-MX" sz="4800" dirty="0">
              <a:latin typeface="AR DELANEY" panose="02000000000000000000" pitchFamily="2" charset="0"/>
            </a:endParaRPr>
          </a:p>
        </p:txBody>
      </p:sp>
      <p:sp>
        <p:nvSpPr>
          <p:cNvPr id="6" name="CuadroTexto 5"/>
          <p:cNvSpPr txBox="1"/>
          <p:nvPr/>
        </p:nvSpPr>
        <p:spPr>
          <a:xfrm>
            <a:off x="1624817" y="1496475"/>
            <a:ext cx="8700869" cy="6463308"/>
          </a:xfrm>
          <a:prstGeom prst="rect">
            <a:avLst/>
          </a:prstGeom>
          <a:noFill/>
        </p:spPr>
        <p:txBody>
          <a:bodyPr wrap="square" rtlCol="0">
            <a:spAutoFit/>
          </a:bodyPr>
          <a:lstStyle/>
          <a:p>
            <a:pPr algn="just"/>
            <a:r>
              <a:rPr lang="es-MX" dirty="0" smtClean="0">
                <a:latin typeface="Century Gothic" panose="020B0502020202020204" pitchFamily="34" charset="0"/>
              </a:rPr>
              <a:t>El aprendizaje de esta actividad era ubicar </a:t>
            </a:r>
            <a:r>
              <a:rPr lang="es-MX" dirty="0">
                <a:latin typeface="Century Gothic" panose="020B0502020202020204" pitchFamily="34" charset="0"/>
              </a:rPr>
              <a:t>objetos y lugares cuya ubicación desconoce, a través de la interpretación de relaciones espaciales y puntos de </a:t>
            </a:r>
            <a:r>
              <a:rPr lang="es-MX" dirty="0" smtClean="0">
                <a:latin typeface="Century Gothic" panose="020B0502020202020204" pitchFamily="34" charset="0"/>
              </a:rPr>
              <a:t>referencia, el cual se logro exitosamente. </a:t>
            </a:r>
            <a:r>
              <a:rPr lang="es-MX" dirty="0" smtClean="0">
                <a:latin typeface="Century Gothic" panose="020B0502020202020204" pitchFamily="34" charset="0"/>
              </a:rPr>
              <a:t>En el inicio contestaron </a:t>
            </a:r>
            <a:r>
              <a:rPr lang="es-MX" dirty="0" smtClean="0">
                <a:latin typeface="Century Gothic" panose="020B0502020202020204" pitchFamily="34" charset="0"/>
              </a:rPr>
              <a:t>unas preguntas. “Es </a:t>
            </a:r>
            <a:r>
              <a:rPr lang="es-MX" dirty="0">
                <a:latin typeface="Century Gothic" panose="020B0502020202020204" pitchFamily="34" charset="0"/>
              </a:rPr>
              <a:t>conveniente que apoye la discusión de los alumnos con determinadas preguntas guía.” Díaz Barriga (</a:t>
            </a:r>
            <a:r>
              <a:rPr lang="es-MX" dirty="0" smtClean="0">
                <a:latin typeface="Century Gothic" panose="020B0502020202020204" pitchFamily="34" charset="0"/>
              </a:rPr>
              <a:t>1996). </a:t>
            </a:r>
            <a:r>
              <a:rPr lang="es-MX" dirty="0">
                <a:latin typeface="Century Gothic" panose="020B0502020202020204" pitchFamily="34" charset="0"/>
              </a:rPr>
              <a:t>D</a:t>
            </a:r>
            <a:r>
              <a:rPr lang="es-MX" dirty="0" smtClean="0">
                <a:latin typeface="Century Gothic" panose="020B0502020202020204" pitchFamily="34" charset="0"/>
              </a:rPr>
              <a:t>espués </a:t>
            </a:r>
            <a:r>
              <a:rPr lang="es-MX" dirty="0" smtClean="0">
                <a:latin typeface="Century Gothic" panose="020B0502020202020204" pitchFamily="34" charset="0"/>
              </a:rPr>
              <a:t>vieron un </a:t>
            </a:r>
            <a:r>
              <a:rPr lang="es-MX" dirty="0" smtClean="0">
                <a:latin typeface="Century Gothic" panose="020B0502020202020204" pitchFamily="34" charset="0"/>
              </a:rPr>
              <a:t>video</a:t>
            </a:r>
            <a:r>
              <a:rPr lang="es-MX" dirty="0" smtClean="0"/>
              <a:t>, </a:t>
            </a:r>
            <a:r>
              <a:rPr lang="es-MX" dirty="0" smtClean="0">
                <a:latin typeface="Century Gothic" panose="020B0502020202020204" pitchFamily="34" charset="0"/>
              </a:rPr>
              <a:t>en </a:t>
            </a:r>
            <a:r>
              <a:rPr lang="es-MX" dirty="0">
                <a:latin typeface="Century Gothic" panose="020B0502020202020204" pitchFamily="34" charset="0"/>
              </a:rPr>
              <a:t>el que tenían que poner toda su atención, </a:t>
            </a:r>
            <a:r>
              <a:rPr lang="es-MX" dirty="0" smtClean="0">
                <a:latin typeface="Century Gothic" panose="020B0502020202020204" pitchFamily="34" charset="0"/>
              </a:rPr>
              <a:t>por lo que </a:t>
            </a:r>
            <a:r>
              <a:rPr lang="es-MX" dirty="0">
                <a:latin typeface="Century Gothic" panose="020B0502020202020204" pitchFamily="34" charset="0"/>
              </a:rPr>
              <a:t>todos estaban atentos y en silencio viendo el video.</a:t>
            </a:r>
            <a:r>
              <a:rPr lang="es-MX" dirty="0"/>
              <a:t> </a:t>
            </a:r>
            <a:endParaRPr lang="es-MX" dirty="0" smtClean="0"/>
          </a:p>
          <a:p>
            <a:pPr algn="just"/>
            <a:endParaRPr lang="es-MX" dirty="0"/>
          </a:p>
          <a:p>
            <a:pPr algn="just"/>
            <a:r>
              <a:rPr lang="es-MX" dirty="0" smtClean="0">
                <a:latin typeface="Century Gothic" panose="020B0502020202020204" pitchFamily="34" charset="0"/>
              </a:rPr>
              <a:t>En </a:t>
            </a:r>
            <a:r>
              <a:rPr lang="es-MX" dirty="0" smtClean="0">
                <a:latin typeface="Century Gothic" panose="020B0502020202020204" pitchFamily="34" charset="0"/>
              </a:rPr>
              <a:t>el desarrollo observaron </a:t>
            </a:r>
            <a:r>
              <a:rPr lang="es-MX" dirty="0">
                <a:latin typeface="Century Gothic" panose="020B0502020202020204" pitchFamily="34" charset="0"/>
              </a:rPr>
              <a:t>imágenes, las cuales </a:t>
            </a:r>
            <a:r>
              <a:rPr lang="es-MX" dirty="0" smtClean="0">
                <a:latin typeface="Century Gothic" panose="020B0502020202020204" pitchFamily="34" charset="0"/>
              </a:rPr>
              <a:t>iban </a:t>
            </a:r>
            <a:r>
              <a:rPr lang="es-MX" dirty="0">
                <a:latin typeface="Century Gothic" panose="020B0502020202020204" pitchFamily="34" charset="0"/>
              </a:rPr>
              <a:t>acompañas de </a:t>
            </a:r>
            <a:r>
              <a:rPr lang="es-MX" dirty="0" smtClean="0">
                <a:latin typeface="Century Gothic" panose="020B0502020202020204" pitchFamily="34" charset="0"/>
              </a:rPr>
              <a:t>preguntas, en esta actividad todos querían participar ya que les llamaba mucho la atención las imágenes</a:t>
            </a:r>
            <a:r>
              <a:rPr lang="es-MX" dirty="0" smtClean="0"/>
              <a:t>. </a:t>
            </a:r>
            <a:r>
              <a:rPr lang="es-MX" dirty="0" smtClean="0">
                <a:latin typeface="Century Gothic" panose="020B0502020202020204" pitchFamily="34" charset="0"/>
              </a:rPr>
              <a:t>Después </a:t>
            </a:r>
            <a:r>
              <a:rPr lang="es-MX" dirty="0" smtClean="0">
                <a:latin typeface="Century Gothic" panose="020B0502020202020204" pitchFamily="34" charset="0"/>
              </a:rPr>
              <a:t>Jugaron </a:t>
            </a:r>
            <a:r>
              <a:rPr lang="es-MX" dirty="0">
                <a:latin typeface="Century Gothic" panose="020B0502020202020204" pitchFamily="34" charset="0"/>
              </a:rPr>
              <a:t>a simón dice, con una pelota, </a:t>
            </a:r>
            <a:r>
              <a:rPr lang="es-MX" dirty="0" smtClean="0">
                <a:latin typeface="Century Gothic" panose="020B0502020202020204" pitchFamily="34" charset="0"/>
              </a:rPr>
              <a:t>en donde </a:t>
            </a:r>
            <a:r>
              <a:rPr lang="es-MX" dirty="0" smtClean="0">
                <a:latin typeface="Century Gothic" panose="020B0502020202020204" pitchFamily="34" charset="0"/>
              </a:rPr>
              <a:t>siguieron instrucciones, me percate de que todos cumplieron con sus materiales y </a:t>
            </a:r>
            <a:r>
              <a:rPr lang="es-MX" dirty="0">
                <a:latin typeface="Century Gothic" panose="020B0502020202020204" pitchFamily="34" charset="0"/>
              </a:rPr>
              <a:t>c</a:t>
            </a:r>
            <a:r>
              <a:rPr lang="es-MX" dirty="0" smtClean="0">
                <a:latin typeface="Century Gothic" panose="020B0502020202020204" pitchFamily="34" charset="0"/>
              </a:rPr>
              <a:t>uando </a:t>
            </a:r>
            <a:r>
              <a:rPr lang="es-MX" dirty="0">
                <a:latin typeface="Century Gothic" panose="020B0502020202020204" pitchFamily="34" charset="0"/>
              </a:rPr>
              <a:t>ya no necesitaban algún material lo dejaban a un lado o sobre la mesa.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Finamente </a:t>
            </a:r>
            <a:r>
              <a:rPr lang="es-MX" dirty="0" smtClean="0">
                <a:latin typeface="Century Gothic" panose="020B0502020202020204" pitchFamily="34" charset="0"/>
              </a:rPr>
              <a:t>dibujaron </a:t>
            </a:r>
            <a:r>
              <a:rPr lang="es-MX" dirty="0">
                <a:latin typeface="Century Gothic" panose="020B0502020202020204" pitchFamily="34" charset="0"/>
              </a:rPr>
              <a:t>en una hoja blanca que hay lejos y que hay cerca de él. </a:t>
            </a:r>
            <a:r>
              <a:rPr lang="es-MX" dirty="0">
                <a:latin typeface="Century Gothic" panose="020B0502020202020204" pitchFamily="34" charset="0"/>
              </a:rPr>
              <a:t>La gran mayoría realizaba las actividades por sí solos, aunque en algunos casos pedían ayuda a sus tutores. </a:t>
            </a:r>
          </a:p>
          <a:p>
            <a:pPr algn="just"/>
            <a:endParaRPr lang="es-MX" dirty="0">
              <a:latin typeface="Century Gothic" panose="020B0502020202020204" pitchFamily="34" charset="0"/>
            </a:endParaRP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207334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endParaRPr lang="es-MX" dirty="0"/>
          </a:p>
        </p:txBody>
      </p:sp>
      <p:pic>
        <p:nvPicPr>
          <p:cNvPr id="4" name="Picture 2" descr="https://i.pinimg.com/564x/4e/48/be/4e48be4c2c001b9374aa11815777c9c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1" t="11076" r="4691" b="13642"/>
          <a:stretch/>
        </p:blipFill>
        <p:spPr bwMode="auto">
          <a:xfrm>
            <a:off x="187569" y="121258"/>
            <a:ext cx="11816861" cy="64570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951893" y="1435429"/>
            <a:ext cx="4783016" cy="3693319"/>
          </a:xfrm>
          <a:prstGeom prst="rect">
            <a:avLst/>
          </a:prstGeom>
          <a:noFill/>
        </p:spPr>
        <p:txBody>
          <a:bodyPr wrap="square" rtlCol="0">
            <a:spAutoFit/>
          </a:bodyPr>
          <a:lstStyle/>
          <a:p>
            <a:pPr algn="just"/>
            <a:r>
              <a:rPr lang="es-MX" dirty="0" smtClean="0">
                <a:latin typeface="Century Gothic" panose="020B0502020202020204" pitchFamily="34" charset="0"/>
              </a:rPr>
              <a:t>Una de las áreas de oportunidad que me hizo saber la educadora fue que en lugar de preguntarle algo al grupo en general, debía de elegir un niño y así hacerle la pregunta directamente a el, ya que de esta manera propiciaba la participación y capta la atención mas rápido del niño. </a:t>
            </a:r>
          </a:p>
          <a:p>
            <a:pPr algn="just"/>
            <a:endParaRPr lang="es-MX" dirty="0">
              <a:latin typeface="Century Gothic" panose="020B0502020202020204" pitchFamily="34" charset="0"/>
            </a:endParaRPr>
          </a:p>
          <a:p>
            <a:pPr algn="just"/>
            <a:r>
              <a:rPr lang="es-MX" dirty="0" smtClean="0">
                <a:latin typeface="Century Gothic" panose="020B0502020202020204" pitchFamily="34" charset="0"/>
              </a:rPr>
              <a:t>En particular pude observar que los niños se interesan mucho por las canciones, juegos y actividades en la que se pueda mover, brincar y bailar. </a:t>
            </a:r>
          </a:p>
        </p:txBody>
      </p:sp>
      <p:pic>
        <p:nvPicPr>
          <p:cNvPr id="7" name="Imagen 6">
            <a:extLst>
              <a:ext uri="{FF2B5EF4-FFF2-40B4-BE49-F238E27FC236}">
                <a16:creationId xmlns:a16="http://schemas.microsoft.com/office/drawing/2014/main" id="{F6626B3C-27E8-4893-B511-BF6B43DED833}"/>
              </a:ext>
            </a:extLst>
          </p:cNvPr>
          <p:cNvPicPr>
            <a:picLocks noChangeAspect="1"/>
          </p:cNvPicPr>
          <p:nvPr/>
        </p:nvPicPr>
        <p:blipFill rotWithShape="1">
          <a:blip r:embed="rId3">
            <a:extLst>
              <a:ext uri="{28A0092B-C50C-407E-A947-70E740481C1C}">
                <a14:useLocalDpi xmlns:a14="http://schemas.microsoft.com/office/drawing/2010/main" val="0"/>
              </a:ext>
            </a:extLst>
          </a:blip>
          <a:srcRect l="45701" t="35891" r="17651" b="20769"/>
          <a:stretch/>
        </p:blipFill>
        <p:spPr>
          <a:xfrm>
            <a:off x="7991621" y="1865899"/>
            <a:ext cx="3193367" cy="2832380"/>
          </a:xfrm>
          <a:prstGeom prst="rect">
            <a:avLst/>
          </a:prstGeom>
        </p:spPr>
      </p:pic>
    </p:spTree>
    <p:extLst>
      <p:ext uri="{BB962C8B-B14F-4D97-AF65-F5344CB8AC3E}">
        <p14:creationId xmlns:p14="http://schemas.microsoft.com/office/powerpoint/2010/main" val="25838127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1638</Words>
  <Application>Microsoft Office PowerPoint</Application>
  <PresentationFormat>Panorámica</PresentationFormat>
  <Paragraphs>72</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 DELANEY</vt:lpstr>
      <vt:lpstr>Arial</vt:lpstr>
      <vt:lpstr>Calibri</vt:lpstr>
      <vt:lpstr>Calibri Light</vt:lpstr>
      <vt:lpstr>Candara Light</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de la garza</dc:creator>
  <cp:lastModifiedBy>gabriel de la garza</cp:lastModifiedBy>
  <cp:revision>31</cp:revision>
  <dcterms:created xsi:type="dcterms:W3CDTF">2021-05-25T08:13:59Z</dcterms:created>
  <dcterms:modified xsi:type="dcterms:W3CDTF">2021-05-25T17:18:52Z</dcterms:modified>
</cp:coreProperties>
</file>