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2" r:id="rId3"/>
    <p:sldId id="263" r:id="rId4"/>
    <p:sldId id="264" r:id="rId5"/>
    <p:sldId id="265" r:id="rId6"/>
    <p:sldId id="271" r:id="rId7"/>
    <p:sldId id="266" r:id="rId8"/>
    <p:sldId id="267" r:id="rId9"/>
    <p:sldId id="268" r:id="rId10"/>
    <p:sldId id="269" r:id="rId11"/>
    <p:sldId id="27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008080"/>
    <a:srgbClr val="FD4835"/>
    <a:srgbClr val="FF3399"/>
    <a:srgbClr val="00CCFF"/>
    <a:srgbClr val="FF9900"/>
    <a:srgbClr val="CC66FF"/>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70" d="100"/>
          <a:sy n="70" d="100"/>
        </p:scale>
        <p:origin x="64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C26E-AD34-4CD8-B868-F702E7039F04}" type="datetimeFigureOut">
              <a:rPr lang="es-MX" smtClean="0"/>
              <a:t>09/05/2021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30937-97F2-48C0-B1C6-B77E2798786B}" type="slidenum">
              <a:rPr lang="es-MX" smtClean="0"/>
              <a:t>‹Nº›</a:t>
            </a:fld>
            <a:endParaRPr lang="es-MX"/>
          </a:p>
        </p:txBody>
      </p:sp>
    </p:spTree>
    <p:extLst>
      <p:ext uri="{BB962C8B-B14F-4D97-AF65-F5344CB8AC3E}">
        <p14:creationId xmlns:p14="http://schemas.microsoft.com/office/powerpoint/2010/main" val="390078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B430937-97F2-48C0-B1C6-B77E2798786B}" type="slidenum">
              <a:rPr lang="es-MX" smtClean="0"/>
              <a:t>1</a:t>
            </a:fld>
            <a:endParaRPr lang="es-MX"/>
          </a:p>
        </p:txBody>
      </p:sp>
    </p:spTree>
    <p:extLst>
      <p:ext uri="{BB962C8B-B14F-4D97-AF65-F5344CB8AC3E}">
        <p14:creationId xmlns:p14="http://schemas.microsoft.com/office/powerpoint/2010/main" val="33328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09/05/2021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84617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09/05/2021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5739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09/05/2021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327093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09/05/2021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166128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717754D-887B-43AD-83BB-99715E79D506}" type="datetimeFigureOut">
              <a:rPr lang="es-MX" smtClean="0"/>
              <a:t>09/05/2021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48754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17754D-887B-43AD-83BB-99715E79D506}" type="datetimeFigureOut">
              <a:rPr lang="es-MX" smtClean="0"/>
              <a:t>09/05/2021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9021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17754D-887B-43AD-83BB-99715E79D506}" type="datetimeFigureOut">
              <a:rPr lang="es-MX" smtClean="0"/>
              <a:t>09/05/2021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36721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17754D-887B-43AD-83BB-99715E79D506}" type="datetimeFigureOut">
              <a:rPr lang="es-MX" smtClean="0"/>
              <a:t>09/05/2021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91322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7754D-887B-43AD-83BB-99715E79D506}" type="datetimeFigureOut">
              <a:rPr lang="es-MX" smtClean="0"/>
              <a:t>09/05/2021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68769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17754D-887B-43AD-83BB-99715E79D506}" type="datetimeFigureOut">
              <a:rPr lang="es-MX" smtClean="0"/>
              <a:t>09/05/2021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37647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17754D-887B-43AD-83BB-99715E79D506}" type="datetimeFigureOut">
              <a:rPr lang="es-MX" smtClean="0"/>
              <a:t>09/05/2021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125811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7754D-887B-43AD-83BB-99715E79D506}" type="datetimeFigureOut">
              <a:rPr lang="es-MX" smtClean="0"/>
              <a:t>09/05/2021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B0E8C-A116-4F00-BB14-0C7B133CFBF6}" type="slidenum">
              <a:rPr lang="es-MX" smtClean="0"/>
              <a:t>‹Nº›</a:t>
            </a:fld>
            <a:endParaRPr lang="es-MX"/>
          </a:p>
        </p:txBody>
      </p:sp>
    </p:spTree>
    <p:extLst>
      <p:ext uri="{BB962C8B-B14F-4D97-AF65-F5344CB8AC3E}">
        <p14:creationId xmlns:p14="http://schemas.microsoft.com/office/powerpoint/2010/main" val="3690160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YELIClko9LM?feature=oembed"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167268"/>
            <a:ext cx="12065620" cy="6486391"/>
          </a:xfrm>
          <a:prstGeom prst="rect">
            <a:avLst/>
          </a:prstGeom>
          <a:noFill/>
        </p:spPr>
        <p:txBody>
          <a:bodyPr wrap="square" rtlCol="0">
            <a:spAutoFit/>
          </a:bodyPr>
          <a:lstStyle/>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ESCUELA NORMAL DE EDUCACIÓN PREESCOLAR</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Licenciatura en Educación preescolar</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Ciclo escolar 2020 – 2021</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Curso: FORMA ESPACIO Y MEDIDA</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Nombre de la alumna: ­­­­­ </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Ariana Jazmín Morales Saucedo N. Lista  #16</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Mariel Reséndiz Villarreal  N. Lista #18</a:t>
            </a: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Andrea Victoria Sanguino </a:t>
            </a:r>
            <a:r>
              <a:rPr kumimoji="0" lang="es-MX"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Rocamontes</a:t>
            </a: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N. Lista #19</a:t>
            </a: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Gabriela Vargas </a:t>
            </a:r>
            <a:r>
              <a:rPr kumimoji="0" lang="es-MX"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Aldape</a:t>
            </a: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#21</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Grupo:  A</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100" b="1" i="0" u="none" strike="noStrike" kern="0" cap="none" spc="0" normalizeH="0" baseline="0" noProof="0" dirty="0">
                <a:ln>
                  <a:noFill/>
                </a:ln>
                <a:solidFill>
                  <a:srgbClr val="000000"/>
                </a:solidFill>
                <a:effectLst/>
                <a:uLnTx/>
                <a:uFillTx/>
                <a:latin typeface="Arial"/>
                <a:cs typeface="Arial"/>
                <a:sym typeface="Arial"/>
              </a:rPr>
              <a:t>UNIDAD DE APRENDIZAJE II. ESTRATEGIAS DE ENSEÑANZA Y APRENDIZAJE PARA EL DESARROLLO DE LA UBICACIÓN ESPACIAL Y DEL PENSAMIENTO GEOMÉTRICO.</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de la unidad de aprendizaje:</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Diseña y utiliza los recursos y medios didácticos pertinentes para desarrollar el sentido espacial y el pensamiento geométrico, acorde con los procesos de desarrollo cognitivo y socioemocional de los alumnos. </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Utiliza los resultados de la investigación para profundizar en el conocimiento y los procesos de aprendizaje de las matemáticas de sus alumnos. </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Propósito de la unidad de aprendizaje </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genéricas</a:t>
            </a: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Soluciona problemas y toma decisiones utilizando su pensamiento crítico y creativo.</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Aprende de manera autónoma y muestra iniciativa para autorregularse y fortalecer su desarrollo personal.</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Colabora con diversos actores para generar proyectos innovadores de impacto social y educativo.</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profesionales</a:t>
            </a: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Distingue los procesos de aprendizaje de sus alumnos para favorecer su desarrollo cognitivo y socioemocional.</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Aplica el plan y programas de estudio para alcanzar los propósitos educativos y contribuir al pleno desenvolvimiento de las capacidades de sus alumnos.</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Emplea la evaluación para intervenir en los diferentes ámbitos y momentos de la tarea educativa para mejorar los aprendizajes de sus alumnos.</a:t>
            </a:r>
          </a:p>
          <a:p>
            <a:pPr marL="171450" lvl="0" indent="-171450" algn="ctr">
              <a:buClr>
                <a:srgbClr val="000000"/>
              </a:buClr>
              <a:buFont typeface="Symbol" panose="05050102010706020507" pitchFamily="18" charset="2"/>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Integra recursos de la investigación educativa para enriquecer su práctica profesional, expresando su interés por el conocimiento, la ciencia y la mejora de la educación.</a:t>
            </a:r>
          </a:p>
          <a:p>
            <a:pPr lvl="0" algn="r">
              <a:buClr>
                <a:srgbClr val="000000"/>
              </a:buClr>
            </a:pPr>
            <a:r>
              <a:rPr kumimoji="0" lang="es-MX" sz="1600" b="0" i="0" u="none" strike="noStrike" kern="0" cap="none" spc="0" normalizeH="0" baseline="0" noProof="0" dirty="0">
                <a:ln>
                  <a:noFill/>
                </a:ln>
                <a:solidFill>
                  <a:srgbClr val="000000"/>
                </a:solidFill>
                <a:effectLst/>
                <a:uLnTx/>
                <a:uFillTx/>
                <a:latin typeface="Arial"/>
                <a:cs typeface="Arial"/>
                <a:sym typeface="Arial"/>
              </a:rPr>
              <a:t>Saltillo, Coahuila Mayo 2021</a:t>
            </a:r>
          </a:p>
          <a:p>
            <a:pPr marL="171450" lvl="0" indent="-171450" algn="ctr">
              <a:buClr>
                <a:srgbClr val="000000"/>
              </a:buClr>
              <a:buFont typeface="Arial" panose="020B0604020202020204" pitchFamily="34" charset="0"/>
              <a:buChar char="•"/>
            </a:pP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Imagen 5"/>
          <p:cNvPicPr>
            <a:picLocks noChangeAspect="1"/>
          </p:cNvPicPr>
          <p:nvPr/>
        </p:nvPicPr>
        <p:blipFill>
          <a:blip r:embed="rId3"/>
          <a:stretch>
            <a:fillRect/>
          </a:stretch>
        </p:blipFill>
        <p:spPr>
          <a:xfrm>
            <a:off x="1194478" y="167268"/>
            <a:ext cx="1481814" cy="1657293"/>
          </a:xfrm>
          <a:prstGeom prst="rect">
            <a:avLst/>
          </a:prstGeom>
        </p:spPr>
      </p:pic>
    </p:spTree>
    <p:extLst>
      <p:ext uri="{BB962C8B-B14F-4D97-AF65-F5344CB8AC3E}">
        <p14:creationId xmlns:p14="http://schemas.microsoft.com/office/powerpoint/2010/main" val="374884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5" name="CuadroTexto 4"/>
          <p:cNvSpPr txBox="1"/>
          <p:nvPr/>
        </p:nvSpPr>
        <p:spPr>
          <a:xfrm>
            <a:off x="7327965" y="5437394"/>
            <a:ext cx="3525196" cy="707886"/>
          </a:xfrm>
          <a:prstGeom prst="rect">
            <a:avLst/>
          </a:prstGeom>
          <a:noFill/>
          <a:ln w="38100">
            <a:solidFill>
              <a:srgbClr val="FFC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C000"/>
                </a:solidFill>
                <a:effectLst>
                  <a:outerShdw blurRad="38100" dist="38100" dir="2700000" algn="tl">
                    <a:srgbClr val="000000">
                      <a:alpha val="43137"/>
                    </a:srgbClr>
                  </a:outerShdw>
                </a:effectLst>
                <a:latin typeface="BankGothic Md BT" panose="020B0807020203060204" pitchFamily="34" charset="0"/>
              </a:rPr>
              <a:t>Conclusión</a:t>
            </a:r>
          </a:p>
        </p:txBody>
      </p:sp>
      <p:sp>
        <p:nvSpPr>
          <p:cNvPr id="6" name="CuadroTexto 5"/>
          <p:cNvSpPr txBox="1"/>
          <p:nvPr/>
        </p:nvSpPr>
        <p:spPr>
          <a:xfrm>
            <a:off x="1146621" y="858629"/>
            <a:ext cx="7558468" cy="1815882"/>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En este trabajo englobamos tanto nuestras competencias de unidad como los propósitos debido a que diseñamos una actividad pertinente adecuándolo a la situación  que actualmente vivimos, y dirigiéndolo hacia el grado de preescolar que pertenece, logrando el aprendizaje de la niña, utilizando el material didáctico que nos fue de ayuda para aplicar las diferentes actividades y fueran de interés para ella, haciéndolas llamativas y apoyándonos de dibujos, tangram entre otras cosas para favorecer su destreza en el pensamiento matemático y la producción de figuras geométricas.</a:t>
            </a:r>
            <a:endParaRPr lang="es-MX" sz="16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8386902" y="648983"/>
            <a:ext cx="2780017" cy="3374377"/>
          </a:xfrm>
          <a:prstGeom prst="rect">
            <a:avLst/>
          </a:prstGeom>
        </p:spPr>
      </p:pic>
      <p:sp>
        <p:nvSpPr>
          <p:cNvPr id="8" name="7 CuadroTexto"/>
          <p:cNvSpPr txBox="1"/>
          <p:nvPr/>
        </p:nvSpPr>
        <p:spPr>
          <a:xfrm>
            <a:off x="1146621" y="2926080"/>
            <a:ext cx="7558468" cy="2308324"/>
          </a:xfrm>
          <a:prstGeom prst="rect">
            <a:avLst/>
          </a:prstGeom>
          <a:noFill/>
        </p:spPr>
        <p:txBody>
          <a:bodyPr wrap="square" rtlCol="0">
            <a:spAutoFit/>
          </a:bodyPr>
          <a:lstStyle/>
          <a:p>
            <a:r>
              <a:rPr lang="es-MX" sz="1600" dirty="0" smtClean="0">
                <a:latin typeface="Times New Roman" pitchFamily="18" charset="0"/>
                <a:cs typeface="Times New Roman" pitchFamily="18" charset="0"/>
              </a:rPr>
              <a:t>Además, este trabajo está fundamentado con distintos referentes teóricos como lo es la bibliografía de la unidad y el programa de aprendizajes clave, lo que nos ayudó a comprender mejor los propósitos de este tipo de contenidos en la educación preescolar.</a:t>
            </a:r>
          </a:p>
          <a:p>
            <a:r>
              <a:rPr lang="es-MX" sz="1600" dirty="0" smtClean="0">
                <a:latin typeface="Times New Roman" pitchFamily="18" charset="0"/>
                <a:cs typeface="Times New Roman" pitchFamily="18" charset="0"/>
              </a:rPr>
              <a:t>Adaptándonos a los problemas que pudieron surgir y buscando la mejor manera de solucionarlos colaborando en equipo y resolviendo nuestras dudas en la secuencia didáctica y la matriz de datos.</a:t>
            </a:r>
          </a:p>
          <a:p>
            <a:r>
              <a:rPr lang="es-MX" sz="1600" dirty="0" smtClean="0">
                <a:latin typeface="Times New Roman" pitchFamily="18" charset="0"/>
                <a:cs typeface="Times New Roman" pitchFamily="18" charset="0"/>
              </a:rPr>
              <a:t>Todo esto de manera crítica y reflexiva favoreciendo nuestra práctica educativa como futuras docentes y el desempeño que iremos desarrollando con el tiempo para la mejora de la educación</a:t>
            </a:r>
            <a:endParaRPr lang="es-MX" sz="1600" dirty="0">
              <a:latin typeface="Times New Roman" pitchFamily="18" charset="0"/>
              <a:cs typeface="Times New Roman" pitchFamily="18" charset="0"/>
            </a:endParaRPr>
          </a:p>
        </p:txBody>
      </p:sp>
    </p:spTree>
    <p:extLst>
      <p:ext uri="{BB962C8B-B14F-4D97-AF65-F5344CB8AC3E}">
        <p14:creationId xmlns:p14="http://schemas.microsoft.com/office/powerpoint/2010/main" val="123134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graphicFrame>
        <p:nvGraphicFramePr>
          <p:cNvPr id="8" name="7 Marcador de contenido"/>
          <p:cNvGraphicFramePr>
            <a:graphicFrameLocks noGrp="1"/>
          </p:cNvGraphicFramePr>
          <p:nvPr>
            <p:ph idx="1"/>
            <p:extLst>
              <p:ext uri="{D42A27DB-BD31-4B8C-83A1-F6EECF244321}">
                <p14:modId xmlns:p14="http://schemas.microsoft.com/office/powerpoint/2010/main" val="1608908682"/>
              </p:ext>
            </p:extLst>
          </p:nvPr>
        </p:nvGraphicFramePr>
        <p:xfrm>
          <a:off x="-529" y="-297"/>
          <a:ext cx="12193056" cy="6902103"/>
        </p:xfrm>
        <a:graphic>
          <a:graphicData uri="http://schemas.openxmlformats.org/drawingml/2006/table">
            <a:tbl>
              <a:tblPr firstRow="1" firstCol="1" bandRow="1">
                <a:tableStyleId>{93296810-A885-4BE3-A3E7-6D5BEEA58F35}</a:tableStyleId>
              </a:tblPr>
              <a:tblGrid>
                <a:gridCol w="2905624"/>
                <a:gridCol w="2905624"/>
                <a:gridCol w="3190904"/>
                <a:gridCol w="3190904"/>
              </a:tblGrid>
              <a:tr h="75673">
                <a:tc>
                  <a:txBody>
                    <a:bodyPr/>
                    <a:lstStyle/>
                    <a:p>
                      <a:pPr>
                        <a:lnSpc>
                          <a:spcPct val="107000"/>
                        </a:lnSpc>
                        <a:spcAft>
                          <a:spcPts val="0"/>
                        </a:spcAft>
                      </a:pPr>
                      <a:r>
                        <a:rPr lang="es-MX" sz="500" dirty="0">
                          <a:effectLst/>
                        </a:rPr>
                        <a:t> </a:t>
                      </a:r>
                      <a:endParaRPr lang="es-MX" sz="600" dirty="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Bueno</a:t>
                      </a:r>
                      <a:endParaRPr lang="es-MX" sz="60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Regular </a:t>
                      </a:r>
                      <a:endParaRPr lang="es-MX" sz="60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Deficiente </a:t>
                      </a:r>
                      <a:endParaRPr lang="es-MX" sz="600">
                        <a:effectLst/>
                        <a:latin typeface="Calibri"/>
                        <a:ea typeface="Calibri"/>
                        <a:cs typeface="Times New Roman"/>
                      </a:endParaRPr>
                    </a:p>
                  </a:txBody>
                  <a:tcPr marL="24067" marR="24067" marT="0" marB="0" anchor="b"/>
                </a:tc>
              </a:tr>
              <a:tr h="1474924">
                <a:tc rowSpan="2">
                  <a:txBody>
                    <a:bodyPr/>
                    <a:lstStyle/>
                    <a:p>
                      <a:pPr algn="ctr">
                        <a:lnSpc>
                          <a:spcPct val="107000"/>
                        </a:lnSpc>
                        <a:spcAft>
                          <a:spcPts val="0"/>
                        </a:spcAft>
                      </a:pPr>
                      <a:r>
                        <a:rPr lang="es-MX" sz="1050" dirty="0">
                          <a:effectLst/>
                        </a:rPr>
                        <a:t> </a:t>
                      </a:r>
                      <a:endParaRPr lang="es-MX" sz="1100" dirty="0">
                        <a:effectLst/>
                      </a:endParaRPr>
                    </a:p>
                    <a:p>
                      <a:pPr algn="ctr">
                        <a:lnSpc>
                          <a:spcPct val="107000"/>
                        </a:lnSpc>
                        <a:spcAft>
                          <a:spcPts val="0"/>
                        </a:spcAft>
                      </a:pPr>
                      <a:r>
                        <a:rPr lang="es-MX" sz="1050" dirty="0">
                          <a:effectLst/>
                        </a:rPr>
                        <a:t>Portada </a:t>
                      </a:r>
                      <a:endParaRPr lang="es-MX" sz="1100" dirty="0">
                        <a:effectLst/>
                      </a:endParaRPr>
                    </a:p>
                    <a:p>
                      <a:pPr algn="ctr">
                        <a:lnSpc>
                          <a:spcPct val="107000"/>
                        </a:lnSpc>
                        <a:spcAft>
                          <a:spcPts val="0"/>
                        </a:spcAft>
                      </a:pPr>
                      <a:r>
                        <a:rPr lang="es-MX" sz="1050" dirty="0">
                          <a:effectLst/>
                        </a:rPr>
                        <a:t>Presentación y Organización</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Cuenta con:</a:t>
                      </a:r>
                      <a:endParaRPr lang="es-MX" sz="1100" dirty="0">
                        <a:effectLst/>
                      </a:endParaRPr>
                    </a:p>
                    <a:p>
                      <a:pPr>
                        <a:lnSpc>
                          <a:spcPct val="107000"/>
                        </a:lnSpc>
                        <a:spcAft>
                          <a:spcPts val="0"/>
                        </a:spcAft>
                      </a:pPr>
                      <a:r>
                        <a:rPr lang="es-MX" sz="1050" dirty="0">
                          <a:effectLst/>
                        </a:rPr>
                        <a:t>Nombre de la escuela y logo.</a:t>
                      </a:r>
                      <a:endParaRPr lang="es-MX" sz="1100" dirty="0">
                        <a:effectLst/>
                      </a:endParaRPr>
                    </a:p>
                    <a:p>
                      <a:pPr>
                        <a:lnSpc>
                          <a:spcPct val="107000"/>
                        </a:lnSpc>
                        <a:spcAft>
                          <a:spcPts val="0"/>
                        </a:spcAft>
                      </a:pPr>
                      <a:r>
                        <a:rPr lang="es-MX" sz="1050" dirty="0">
                          <a:effectLst/>
                        </a:rPr>
                        <a:t>Unidad de aprendizaje</a:t>
                      </a:r>
                      <a:endParaRPr lang="es-MX" sz="1100" dirty="0">
                        <a:effectLst/>
                      </a:endParaRPr>
                    </a:p>
                    <a:p>
                      <a:pPr>
                        <a:lnSpc>
                          <a:spcPct val="107000"/>
                        </a:lnSpc>
                        <a:spcAft>
                          <a:spcPts val="0"/>
                        </a:spcAft>
                      </a:pPr>
                      <a:r>
                        <a:rPr lang="es-MX" sz="1050" dirty="0">
                          <a:effectLst/>
                        </a:rPr>
                        <a:t>Competencias de la unidad de aprendizaje.</a:t>
                      </a:r>
                      <a:endParaRPr lang="es-MX" sz="1100" dirty="0">
                        <a:effectLst/>
                      </a:endParaRPr>
                    </a:p>
                    <a:p>
                      <a:pPr>
                        <a:lnSpc>
                          <a:spcPct val="107000"/>
                        </a:lnSpc>
                        <a:spcAft>
                          <a:spcPts val="0"/>
                        </a:spcAft>
                      </a:pPr>
                      <a:r>
                        <a:rPr lang="es-MX" sz="1050" dirty="0">
                          <a:effectLst/>
                        </a:rPr>
                        <a:t>Propósito de la Unidad.</a:t>
                      </a:r>
                      <a:endParaRPr lang="es-MX" sz="1100" dirty="0">
                        <a:effectLst/>
                      </a:endParaRPr>
                    </a:p>
                    <a:p>
                      <a:pPr>
                        <a:lnSpc>
                          <a:spcPct val="107000"/>
                        </a:lnSpc>
                        <a:spcAft>
                          <a:spcPts val="0"/>
                        </a:spcAft>
                      </a:pPr>
                      <a:r>
                        <a:rPr lang="es-MX" sz="1050" dirty="0">
                          <a:effectLst/>
                        </a:rPr>
                        <a:t>Rasgos o competencias esperadas del perfil de egreso.</a:t>
                      </a:r>
                      <a:endParaRPr lang="es-MX" sz="1100" dirty="0">
                        <a:effectLst/>
                      </a:endParaRPr>
                    </a:p>
                    <a:p>
                      <a:pPr>
                        <a:lnSpc>
                          <a:spcPct val="107000"/>
                        </a:lnSpc>
                        <a:spcAft>
                          <a:spcPts val="0"/>
                        </a:spcAft>
                      </a:pPr>
                      <a:r>
                        <a:rPr lang="es-MX" sz="1050" dirty="0">
                          <a:effectLst/>
                        </a:rPr>
                        <a:t>Datos completos de las alumnas que elaboraron el documento.</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Le falta alguno de los datos solicitados en la portada del documento.</a:t>
                      </a:r>
                      <a:endParaRPr lang="es-MX" sz="1100">
                        <a:effectLst/>
                      </a:endParaRPr>
                    </a:p>
                    <a:p>
                      <a:pPr>
                        <a:lnSpc>
                          <a:spcPct val="107000"/>
                        </a:lnSpc>
                        <a:spcAft>
                          <a:spcPts val="0"/>
                        </a:spcAft>
                      </a:pPr>
                      <a:r>
                        <a:rPr lang="es-MX" sz="1050">
                          <a:effectLst/>
                        </a:rPr>
                        <a:t>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Falta mas de uno de los datos solicitado en el documento </a:t>
                      </a:r>
                      <a:endParaRPr lang="es-MX" sz="1100">
                        <a:effectLst/>
                        <a:latin typeface="Calibri"/>
                        <a:ea typeface="Calibri"/>
                        <a:cs typeface="Times New Roman"/>
                      </a:endParaRPr>
                    </a:p>
                  </a:txBody>
                  <a:tcPr marL="24067" marR="24067" marT="0" marB="0" anchor="ctr"/>
                </a:tc>
              </a:tr>
              <a:tr h="547832">
                <a:tc vMerge="1">
                  <a:txBody>
                    <a:bodyPr/>
                    <a:lstStyle/>
                    <a:p>
                      <a:endParaRPr lang="en-US"/>
                    </a:p>
                  </a:txBody>
                  <a:tcPr/>
                </a:tc>
                <a:tc>
                  <a:txBody>
                    <a:bodyPr/>
                    <a:lstStyle/>
                    <a:p>
                      <a:pPr>
                        <a:lnSpc>
                          <a:spcPct val="107000"/>
                        </a:lnSpc>
                        <a:spcAft>
                          <a:spcPts val="0"/>
                        </a:spcAft>
                      </a:pPr>
                      <a:r>
                        <a:rPr lang="es-MX" sz="1050" dirty="0">
                          <a:effectLst/>
                        </a:rPr>
                        <a:t> La presentación en </a:t>
                      </a:r>
                      <a:r>
                        <a:rPr lang="es-MX" sz="1050" dirty="0" err="1" smtClean="0">
                          <a:effectLst/>
                        </a:rPr>
                        <a:t>Power</a:t>
                      </a:r>
                      <a:r>
                        <a:rPr lang="es-MX" sz="1050" dirty="0" smtClean="0">
                          <a:effectLst/>
                        </a:rPr>
                        <a:t> </a:t>
                      </a:r>
                      <a:r>
                        <a:rPr lang="es-MX" sz="1050" dirty="0" err="1">
                          <a:effectLst/>
                        </a:rPr>
                        <a:t>point</a:t>
                      </a:r>
                      <a:r>
                        <a:rPr lang="es-MX" sz="1050" dirty="0">
                          <a:effectLst/>
                        </a:rPr>
                        <a:t> es agradable a la vista. No hay errores ortográficos y la redacción es coherente y utiliza lenguaje adecuado.</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La presentación es agradable a la vista, sin embargo, contiene uno o dos errores de ortografía y pudiese tener incoherencias en la redacción.</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La presentación es poco agradable a la vista, contiene mas de tres errores ortográficos y tiene una redacción deficiente.</a:t>
                      </a:r>
                      <a:endParaRPr lang="es-MX" sz="110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1 puntos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1 puntos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0.5 punto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0 puntos </a:t>
                      </a:r>
                      <a:endParaRPr lang="es-MX" sz="1100">
                        <a:effectLst/>
                        <a:latin typeface="Calibri"/>
                        <a:ea typeface="Calibri"/>
                        <a:cs typeface="Times New Roman"/>
                      </a:endParaRPr>
                    </a:p>
                  </a:txBody>
                  <a:tcPr marL="24067" marR="24067" marT="0" marB="0" anchor="ctr"/>
                </a:tc>
              </a:tr>
              <a:tr h="768935">
                <a:tc>
                  <a:txBody>
                    <a:bodyPr/>
                    <a:lstStyle/>
                    <a:p>
                      <a:pPr algn="ctr">
                        <a:lnSpc>
                          <a:spcPct val="107000"/>
                        </a:lnSpc>
                        <a:spcAft>
                          <a:spcPts val="0"/>
                        </a:spcAft>
                      </a:pPr>
                      <a:r>
                        <a:rPr lang="es-MX" sz="1050">
                          <a:effectLst/>
                        </a:rPr>
                        <a:t>Planeación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Planea la lección de forma detallada y establece actividad específica para trabajar el tema de ubicación espacial e identifica de forma clara los objetivos del alumno y los objetivos del docente.</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 Planea la lección de forma detallada y establece actividad específica para trabajar el tema de ubicación espacial e identifica los objetivos del alumno y los objetivos del docente.</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Planea la lección de forma poco detallada y establece actividad específica para trabajar el tema de ubicación espacial y/o no identifica los objetivos del alumno y los objetivos del docente.</a:t>
                      </a:r>
                      <a:endParaRPr lang="es-MX" sz="110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1 punto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0 puntos </a:t>
                      </a:r>
                      <a:endParaRPr lang="es-MX" sz="1100">
                        <a:effectLst/>
                        <a:latin typeface="Calibri"/>
                        <a:ea typeface="Calibri"/>
                        <a:cs typeface="Times New Roman"/>
                      </a:endParaRPr>
                    </a:p>
                  </a:txBody>
                  <a:tcPr marL="24067" marR="24067" marT="0" marB="0" anchor="ctr"/>
                </a:tc>
              </a:tr>
              <a:tr h="879485">
                <a:tc>
                  <a:txBody>
                    <a:bodyPr/>
                    <a:lstStyle/>
                    <a:p>
                      <a:pPr algn="ctr">
                        <a:lnSpc>
                          <a:spcPct val="107000"/>
                        </a:lnSpc>
                        <a:spcAft>
                          <a:spcPts val="0"/>
                        </a:spcAft>
                      </a:pPr>
                      <a:r>
                        <a:rPr lang="es-MX" sz="1050">
                          <a:effectLst/>
                        </a:rPr>
                        <a:t>Aplicación (video)</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Ponen en práctica con al menos </a:t>
                      </a:r>
                      <a:endParaRPr lang="es-MX" sz="1100">
                        <a:effectLst/>
                      </a:endParaRPr>
                    </a:p>
                    <a:p>
                      <a:pPr>
                        <a:lnSpc>
                          <a:spcPct val="107000"/>
                        </a:lnSpc>
                        <a:spcAft>
                          <a:spcPts val="0"/>
                        </a:spcAft>
                      </a:pPr>
                      <a:r>
                        <a:rPr lang="es-MX" sz="1050">
                          <a:effectLst/>
                        </a:rPr>
                        <a:t>un alumno de educación preescolar la(s) lección(es) la lección planeada, el video permite identificar los procesos y estrategias que utiliza el alumno; así como obstáculos y dificultades que se presentaron.</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Ponen en práctica con al menos </a:t>
                      </a:r>
                      <a:endParaRPr lang="es-MX" sz="1100" dirty="0">
                        <a:effectLst/>
                      </a:endParaRPr>
                    </a:p>
                    <a:p>
                      <a:pPr>
                        <a:lnSpc>
                          <a:spcPct val="107000"/>
                        </a:lnSpc>
                        <a:spcAft>
                          <a:spcPts val="0"/>
                        </a:spcAft>
                      </a:pPr>
                      <a:r>
                        <a:rPr lang="es-MX" sz="1050" dirty="0">
                          <a:effectLst/>
                        </a:rPr>
                        <a:t>un alumno de educación preescolar la(s) lección(es) la lección planeada, el video permite identificar los procesos o las estrategias que utiliza el alumno, pero no obstáculos y dificultades que se presentaron.</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Ponen en práctica con al menos </a:t>
                      </a:r>
                      <a:endParaRPr lang="es-MX" sz="1100" dirty="0">
                        <a:effectLst/>
                      </a:endParaRPr>
                    </a:p>
                    <a:p>
                      <a:pPr>
                        <a:lnSpc>
                          <a:spcPct val="107000"/>
                        </a:lnSpc>
                        <a:spcAft>
                          <a:spcPts val="0"/>
                        </a:spcAft>
                      </a:pPr>
                      <a:r>
                        <a:rPr lang="es-MX" sz="1050" dirty="0">
                          <a:effectLst/>
                        </a:rPr>
                        <a:t>un alumno de educación preescolar la(s) lección(es) la lección planeada, el video no permite identificar los procesos o las estrategias que utiliza el alumno ni obstáculos y dificultades que se presentaron</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 puntos </a:t>
                      </a:r>
                      <a:endParaRPr lang="es-MX" sz="1100" dirty="0">
                        <a:effectLst/>
                        <a:latin typeface="Calibri"/>
                        <a:ea typeface="Calibri"/>
                        <a:cs typeface="Times New Roman"/>
                      </a:endParaRPr>
                    </a:p>
                  </a:txBody>
                  <a:tcPr marL="24067" marR="24067" marT="0" marB="0" anchor="ctr"/>
                </a:tc>
              </a:tr>
              <a:tr h="1542789">
                <a:tc>
                  <a:txBody>
                    <a:bodyPr/>
                    <a:lstStyle/>
                    <a:p>
                      <a:pPr algn="ctr">
                        <a:lnSpc>
                          <a:spcPct val="107000"/>
                        </a:lnSpc>
                        <a:spcAft>
                          <a:spcPts val="0"/>
                        </a:spcAft>
                      </a:pPr>
                      <a:r>
                        <a:rPr lang="es-MX" sz="1050">
                          <a:effectLst/>
                        </a:rPr>
                        <a:t>Matriz de analítica</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3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3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 puntos </a:t>
                      </a:r>
                      <a:endParaRPr lang="es-MX" sz="1100" dirty="0">
                        <a:effectLst/>
                        <a:latin typeface="Calibri"/>
                        <a:ea typeface="Calibri"/>
                        <a:cs typeface="Times New Roman"/>
                      </a:endParaRPr>
                    </a:p>
                  </a:txBody>
                  <a:tcPr marL="24067" marR="24067" marT="0" marB="0" anchor="ctr"/>
                </a:tc>
              </a:tr>
              <a:tr h="658384">
                <a:tc>
                  <a:txBody>
                    <a:bodyPr/>
                    <a:lstStyle/>
                    <a:p>
                      <a:pPr algn="ctr">
                        <a:lnSpc>
                          <a:spcPct val="107000"/>
                        </a:lnSpc>
                        <a:spcAft>
                          <a:spcPts val="0"/>
                        </a:spcAft>
                      </a:pPr>
                      <a:r>
                        <a:rPr lang="es-MX" sz="1050">
                          <a:effectLst/>
                        </a:rPr>
                        <a:t>Conclusión/reflexión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Sintetiza de manera organizada las ideas expuestas en el desarrollo de la actividad de acuerdo a las competencias y propósitos de la unidad y realiza una reflexión final completa.</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Sintetiza de manera desorganizada las ideas expuestas en el desarrollo y realiza una reflexión final breve.</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No logra sintetizar las ideas expuestas en el desarrollo y la reflexión final es demasiado breve o incompleta</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0.5 puntos</a:t>
                      </a:r>
                      <a:endParaRPr lang="es-MX" sz="1100" dirty="0">
                        <a:effectLst/>
                        <a:latin typeface="Calibri"/>
                        <a:ea typeface="Calibri"/>
                        <a:cs typeface="Times New Roman"/>
                      </a:endParaRPr>
                    </a:p>
                  </a:txBody>
                  <a:tcPr marL="24067" marR="24067" marT="0" marB="0" anchor="ctr"/>
                </a:tc>
              </a:tr>
            </a:tbl>
          </a:graphicData>
        </a:graphic>
      </p:graphicFrame>
    </p:spTree>
    <p:extLst>
      <p:ext uri="{BB962C8B-B14F-4D97-AF65-F5344CB8AC3E}">
        <p14:creationId xmlns:p14="http://schemas.microsoft.com/office/powerpoint/2010/main" val="22031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1534730" y="1185973"/>
            <a:ext cx="9204315" cy="707886"/>
          </a:xfrm>
          <a:prstGeom prst="rect">
            <a:avLst/>
          </a:prstGeom>
          <a:noFill/>
        </p:spPr>
        <p:txBody>
          <a:bodyPr wrap="none" rtlCol="0">
            <a:prstTxWarp prst="textArchUp">
              <a:avLst/>
            </a:prstTxWarp>
            <a:spAutoFit/>
          </a:bodyPr>
          <a:lstStyle/>
          <a:p>
            <a:pPr algn="ctr"/>
            <a:r>
              <a:rPr lang="es-MX" sz="4000" dirty="0" smtClean="0">
                <a:effectLst>
                  <a:outerShdw blurRad="50800" dist="38100" dir="2700000" algn="tl" rotWithShape="0">
                    <a:prstClr val="black">
                      <a:alpha val="40000"/>
                    </a:prstClr>
                  </a:outerShdw>
                </a:effectLst>
                <a:latin typeface="BankGothic Md BT" panose="020B0807020203060204" pitchFamily="34" charset="0"/>
              </a:rPr>
              <a:t>Buscando formas escondidas</a:t>
            </a:r>
            <a:endParaRPr lang="es-MX" sz="4000" dirty="0">
              <a:effectLst>
                <a:outerShdw blurRad="50800" dist="38100" dir="2700000" algn="tl" rotWithShape="0">
                  <a:prstClr val="black">
                    <a:alpha val="40000"/>
                  </a:prstClr>
                </a:outerShdw>
              </a:effectLst>
              <a:latin typeface="BankGothic Md BT" panose="020B0807020203060204" pitchFamily="34" charset="0"/>
            </a:endParaRPr>
          </a:p>
        </p:txBody>
      </p:sp>
      <p:pic>
        <p:nvPicPr>
          <p:cNvPr id="6" name="Imagen 5"/>
          <p:cNvPicPr>
            <a:picLocks noChangeAspect="1"/>
          </p:cNvPicPr>
          <p:nvPr/>
        </p:nvPicPr>
        <p:blipFill>
          <a:blip r:embed="rId3"/>
          <a:stretch>
            <a:fillRect/>
          </a:stretch>
        </p:blipFill>
        <p:spPr>
          <a:xfrm>
            <a:off x="4005393" y="1419348"/>
            <a:ext cx="4262988" cy="4262988"/>
          </a:xfrm>
          <a:prstGeom prst="rect">
            <a:avLst/>
          </a:prstGeom>
        </p:spPr>
      </p:pic>
      <p:sp>
        <p:nvSpPr>
          <p:cNvPr id="7" name="CuadroTexto 6"/>
          <p:cNvSpPr txBox="1"/>
          <p:nvPr/>
        </p:nvSpPr>
        <p:spPr>
          <a:xfrm>
            <a:off x="4005393" y="5654101"/>
            <a:ext cx="4181209" cy="523220"/>
          </a:xfrm>
          <a:prstGeom prst="rect">
            <a:avLst/>
          </a:prstGeom>
          <a:noFill/>
        </p:spPr>
        <p:txBody>
          <a:bodyPr wrap="none" rtlCol="0">
            <a:spAutoFit/>
          </a:bodyPr>
          <a:lstStyle/>
          <a:p>
            <a:r>
              <a:rPr lang="es-MX" sz="2800" dirty="0">
                <a:effectLst>
                  <a:outerShdw blurRad="50800" dist="38100" dir="2700000" algn="tl" rotWithShape="0">
                    <a:prstClr val="black">
                      <a:alpha val="40000"/>
                    </a:prstClr>
                  </a:outerShdw>
                </a:effectLst>
                <a:latin typeface="BankGothic Md BT" panose="020B0807020203060204" pitchFamily="34" charset="0"/>
              </a:rPr>
              <a:t>Secuencia didáctica</a:t>
            </a:r>
          </a:p>
        </p:txBody>
      </p:sp>
    </p:spTree>
    <p:extLst>
      <p:ext uri="{BB962C8B-B14F-4D97-AF65-F5344CB8AC3E}">
        <p14:creationId xmlns:p14="http://schemas.microsoft.com/office/powerpoint/2010/main" val="31311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110020" y="0"/>
            <a:ext cx="12191999" cy="6858000"/>
          </a:xfrm>
          <a:prstGeom prst="rect">
            <a:avLst/>
          </a:prstGeom>
        </p:spPr>
      </p:pic>
      <p:graphicFrame>
        <p:nvGraphicFramePr>
          <p:cNvPr id="24" name="Marcador de contenido 19"/>
          <p:cNvGraphicFramePr>
            <a:graphicFrameLocks/>
          </p:cNvGraphicFramePr>
          <p:nvPr>
            <p:extLst>
              <p:ext uri="{D42A27DB-BD31-4B8C-83A1-F6EECF244321}">
                <p14:modId xmlns:p14="http://schemas.microsoft.com/office/powerpoint/2010/main" val="1318816638"/>
              </p:ext>
            </p:extLst>
          </p:nvPr>
        </p:nvGraphicFramePr>
        <p:xfrm>
          <a:off x="1235244" y="618772"/>
          <a:ext cx="9673387" cy="2712720"/>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811920">
                  <a:extLst>
                    <a:ext uri="{9D8B030D-6E8A-4147-A177-3AD203B41FA5}">
                      <a16:colId xmlns="" xmlns:a16="http://schemas.microsoft.com/office/drawing/2014/main" val="20000"/>
                    </a:ext>
                  </a:extLst>
                </a:gridCol>
                <a:gridCol w="1255594">
                  <a:extLst>
                    <a:ext uri="{9D8B030D-6E8A-4147-A177-3AD203B41FA5}">
                      <a16:colId xmlns="" xmlns:a16="http://schemas.microsoft.com/office/drawing/2014/main" val="20001"/>
                    </a:ext>
                  </a:extLst>
                </a:gridCol>
                <a:gridCol w="3766782">
                  <a:extLst>
                    <a:ext uri="{9D8B030D-6E8A-4147-A177-3AD203B41FA5}">
                      <a16:colId xmlns="" xmlns:a16="http://schemas.microsoft.com/office/drawing/2014/main" val="20002"/>
                    </a:ext>
                  </a:extLst>
                </a:gridCol>
                <a:gridCol w="791570">
                  <a:extLst>
                    <a:ext uri="{9D8B030D-6E8A-4147-A177-3AD203B41FA5}">
                      <a16:colId xmlns="" xmlns:a16="http://schemas.microsoft.com/office/drawing/2014/main" val="20003"/>
                    </a:ext>
                  </a:extLst>
                </a:gridCol>
                <a:gridCol w="3047521">
                  <a:extLst>
                    <a:ext uri="{9D8B030D-6E8A-4147-A177-3AD203B41FA5}">
                      <a16:colId xmlns="" xmlns:a16="http://schemas.microsoft.com/office/drawing/2014/main" val="20004"/>
                    </a:ext>
                  </a:extLst>
                </a:gridCol>
              </a:tblGrid>
              <a:tr h="791573">
                <a:tc gridSpan="5">
                  <a:txBody>
                    <a:bodyPr/>
                    <a:lstStyle/>
                    <a:p>
                      <a:pPr algn="ctr"/>
                      <a:r>
                        <a:rPr lang="es-MX" sz="2400" dirty="0">
                          <a:effectLst>
                            <a:outerShdw blurRad="38100" dist="38100" dir="2700000" algn="tl">
                              <a:srgbClr val="000000">
                                <a:alpha val="43137"/>
                              </a:srgbClr>
                            </a:outerShdw>
                          </a:effectLst>
                          <a:latin typeface="BankGothic Md BT" panose="020B0807020203060204" pitchFamily="34" charset="0"/>
                        </a:rPr>
                        <a:t>Campo de formación académico:</a:t>
                      </a:r>
                    </a:p>
                    <a:p>
                      <a:pPr algn="ctr"/>
                      <a:r>
                        <a:rPr lang="es-MX" sz="2400" dirty="0">
                          <a:effectLst>
                            <a:outerShdw blurRad="38100" dist="38100" dir="2700000" algn="tl">
                              <a:srgbClr val="000000">
                                <a:alpha val="43137"/>
                              </a:srgbClr>
                            </a:outerShdw>
                          </a:effectLst>
                          <a:latin typeface="BankGothic Md BT" panose="020B0807020203060204" pitchFamily="34" charset="0"/>
                        </a:rPr>
                        <a:t>Pensamiento matemático</a:t>
                      </a:r>
                      <a:endParaRPr lang="es-MX" sz="2400" b="0" dirty="0">
                        <a:effectLst>
                          <a:outerShdw blurRad="38100" dist="38100" dir="2700000" algn="tl">
                            <a:srgbClr val="000000">
                              <a:alpha val="43137"/>
                            </a:srgbClr>
                          </a:outerShdw>
                        </a:effectLst>
                        <a:latin typeface="BankGothic Md BT" panose="020B0807020203060204" pitchFamily="34" charset="0"/>
                      </a:endParaRP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 xmlns:a16="http://schemas.microsoft.com/office/drawing/2014/main" val="10000"/>
                  </a:ext>
                </a:extLst>
              </a:tr>
              <a:tr h="615668">
                <a:tc gridSpan="2">
                  <a:txBody>
                    <a:bodyPr/>
                    <a:lstStyle/>
                    <a:p>
                      <a:r>
                        <a:rPr lang="es-MX" sz="1400" dirty="0">
                          <a:latin typeface="Times New Roman" panose="02020603050405020304" pitchFamily="18" charset="0"/>
                          <a:cs typeface="Times New Roman" panose="02020603050405020304" pitchFamily="18" charset="0"/>
                        </a:rPr>
                        <a:t>Aprendizaje esperado:</a:t>
                      </a:r>
                    </a:p>
                    <a:p>
                      <a:r>
                        <a:rPr lang="es-MX" sz="1400" dirty="0">
                          <a:latin typeface="Times New Roman" panose="02020603050405020304" pitchFamily="18" charset="0"/>
                          <a:cs typeface="Times New Roman" panose="02020603050405020304" pitchFamily="18" charset="0"/>
                        </a:rPr>
                        <a:t>Reproduce modelos con formas, figuras y cuerpos geométricos.</a:t>
                      </a:r>
                    </a:p>
                  </a:txBody>
                  <a:tcPr/>
                </a:tc>
                <a:tc hMerge="1">
                  <a:txBody>
                    <a:bodyPr/>
                    <a:lstStyle/>
                    <a:p>
                      <a:endParaRPr lang="es-MX"/>
                    </a:p>
                  </a:txBody>
                  <a:tcPr/>
                </a:tc>
                <a:tc gridSpan="2">
                  <a:txBody>
                    <a:bodyPr/>
                    <a:lstStyle/>
                    <a:p>
                      <a:r>
                        <a:rPr lang="es-MX" sz="1400" dirty="0">
                          <a:latin typeface="Times New Roman" panose="02020603050405020304" pitchFamily="18" charset="0"/>
                          <a:cs typeface="Times New Roman" panose="02020603050405020304" pitchFamily="18" charset="0"/>
                        </a:rPr>
                        <a:t>Organizador curricular 1:</a:t>
                      </a:r>
                    </a:p>
                    <a:p>
                      <a:r>
                        <a:rPr lang="es-MX" sz="1400" dirty="0">
                          <a:latin typeface="Times New Roman" panose="02020603050405020304" pitchFamily="18" charset="0"/>
                          <a:cs typeface="Times New Roman" panose="02020603050405020304" pitchFamily="18" charset="0"/>
                        </a:rPr>
                        <a:t>Forma, espacio y medida</a:t>
                      </a:r>
                    </a:p>
                  </a:txBody>
                  <a:tcPr/>
                </a:tc>
                <a:tc hMerge="1">
                  <a:txBody>
                    <a:bodyPr/>
                    <a:lstStyle/>
                    <a:p>
                      <a:endParaRPr lang="es-MX"/>
                    </a:p>
                  </a:txBody>
                  <a:tcPr/>
                </a:tc>
                <a:tc>
                  <a:txBody>
                    <a:bodyPr/>
                    <a:lstStyle/>
                    <a:p>
                      <a:r>
                        <a:rPr lang="es-MX" sz="1400" dirty="0">
                          <a:latin typeface="Times New Roman" panose="02020603050405020304" pitchFamily="18" charset="0"/>
                          <a:cs typeface="Times New Roman" panose="02020603050405020304" pitchFamily="18" charset="0"/>
                        </a:rPr>
                        <a:t>Organizador curricular 2:</a:t>
                      </a:r>
                    </a:p>
                    <a:p>
                      <a:r>
                        <a:rPr lang="es-MX" sz="1400" dirty="0">
                          <a:latin typeface="Times New Roman" panose="02020603050405020304" pitchFamily="18" charset="0"/>
                          <a:cs typeface="Times New Roman" panose="02020603050405020304" pitchFamily="18" charset="0"/>
                        </a:rPr>
                        <a:t>Figuras y cuerpos geométricos</a:t>
                      </a:r>
                    </a:p>
                  </a:txBody>
                  <a:tcPr/>
                </a:tc>
                <a:extLst>
                  <a:ext uri="{0D108BD9-81ED-4DB2-BD59-A6C34878D82A}">
                    <a16:rowId xmlns="" xmlns:a16="http://schemas.microsoft.com/office/drawing/2014/main" val="10001"/>
                  </a:ext>
                </a:extLst>
              </a:tr>
              <a:tr h="615668">
                <a:tc>
                  <a:txBody>
                    <a:bodyPr/>
                    <a:lstStyle/>
                    <a:p>
                      <a:r>
                        <a:rPr lang="es-MX" sz="1400" dirty="0">
                          <a:latin typeface="Times New Roman" panose="02020603050405020304" pitchFamily="18" charset="0"/>
                          <a:cs typeface="Times New Roman" panose="02020603050405020304" pitchFamily="18" charset="0"/>
                        </a:rPr>
                        <a:t>Grado: </a:t>
                      </a:r>
                    </a:p>
                    <a:p>
                      <a:r>
                        <a:rPr lang="es-MX" sz="1400" dirty="0">
                          <a:latin typeface="Times New Roman" panose="02020603050405020304" pitchFamily="18" charset="0"/>
                          <a:cs typeface="Times New Roman" panose="02020603050405020304" pitchFamily="18" charset="0"/>
                        </a:rPr>
                        <a:t>Tercero</a:t>
                      </a:r>
                    </a:p>
                  </a:txBody>
                  <a:tcPr/>
                </a:tc>
                <a:tc>
                  <a:txBody>
                    <a:bodyPr/>
                    <a:lstStyle/>
                    <a:p>
                      <a:r>
                        <a:rPr lang="es-MX" sz="1400" dirty="0">
                          <a:latin typeface="Times New Roman" panose="02020603050405020304" pitchFamily="18" charset="0"/>
                          <a:cs typeface="Times New Roman" panose="02020603050405020304" pitchFamily="18" charset="0"/>
                        </a:rPr>
                        <a:t>Organización:</a:t>
                      </a:r>
                    </a:p>
                    <a:p>
                      <a:r>
                        <a:rPr lang="es-MX" sz="1400" dirty="0">
                          <a:latin typeface="Times New Roman" panose="02020603050405020304" pitchFamily="18" charset="0"/>
                          <a:cs typeface="Times New Roman" panose="02020603050405020304" pitchFamily="18" charset="0"/>
                        </a:rPr>
                        <a:t>Individual</a:t>
                      </a:r>
                    </a:p>
                  </a:txBody>
                  <a:tcPr/>
                </a:tc>
                <a:tc>
                  <a:txBody>
                    <a:bodyPr/>
                    <a:lstStyle/>
                    <a:p>
                      <a:r>
                        <a:rPr lang="es-MX" sz="1400" dirty="0">
                          <a:latin typeface="Times New Roman" panose="02020603050405020304" pitchFamily="18" charset="0"/>
                          <a:cs typeface="Times New Roman" panose="02020603050405020304" pitchFamily="18" charset="0"/>
                        </a:rPr>
                        <a:t>Materiales:</a:t>
                      </a:r>
                    </a:p>
                    <a:p>
                      <a:r>
                        <a:rPr lang="es-MX" sz="1400" dirty="0">
                          <a:latin typeface="Times New Roman" panose="02020603050405020304" pitchFamily="18" charset="0"/>
                          <a:cs typeface="Times New Roman" panose="02020603050405020304" pitchFamily="18" charset="0"/>
                        </a:rPr>
                        <a:t>Tangram, recortes grandes de figuras geométricas, hojas para la actividad de cierre y desarrollo, colores y objetos con forma de figuras.</a:t>
                      </a:r>
                    </a:p>
                  </a:txBody>
                  <a:tcPr/>
                </a:tc>
                <a:tc>
                  <a:txBody>
                    <a:bodyPr/>
                    <a:lstStyle/>
                    <a:p>
                      <a:r>
                        <a:rPr lang="es-MX" sz="1400" dirty="0">
                          <a:latin typeface="Times New Roman" panose="02020603050405020304" pitchFamily="18" charset="0"/>
                          <a:cs typeface="Times New Roman" panose="02020603050405020304" pitchFamily="18" charset="0"/>
                        </a:rPr>
                        <a:t>Tiempo: </a:t>
                      </a:r>
                    </a:p>
                    <a:p>
                      <a:r>
                        <a:rPr lang="es-MX" sz="1400" dirty="0">
                          <a:latin typeface="Times New Roman" panose="02020603050405020304" pitchFamily="18" charset="0"/>
                          <a:cs typeface="Times New Roman" panose="02020603050405020304" pitchFamily="18" charset="0"/>
                        </a:rPr>
                        <a:t>45 min.</a:t>
                      </a:r>
                    </a:p>
                  </a:txBody>
                  <a:tcPr/>
                </a:tc>
                <a:tc>
                  <a:txBody>
                    <a:bodyPr/>
                    <a:lstStyle/>
                    <a:p>
                      <a:r>
                        <a:rPr lang="es-MX" sz="1400" dirty="0">
                          <a:latin typeface="Times New Roman" panose="02020603050405020304" pitchFamily="18" charset="0"/>
                          <a:cs typeface="Times New Roman" panose="02020603050405020304" pitchFamily="18" charset="0"/>
                        </a:rPr>
                        <a:t>Lugar: </a:t>
                      </a:r>
                    </a:p>
                    <a:p>
                      <a:r>
                        <a:rPr lang="es-MX" sz="1400" dirty="0">
                          <a:latin typeface="Times New Roman" panose="02020603050405020304" pitchFamily="18" charset="0"/>
                          <a:cs typeface="Times New Roman" panose="02020603050405020304" pitchFamily="18" charset="0"/>
                        </a:rPr>
                        <a:t>Aula de clases/ área designada</a:t>
                      </a:r>
                    </a:p>
                  </a:txBody>
                  <a:tcPr/>
                </a:tc>
                <a:extLst>
                  <a:ext uri="{0D108BD9-81ED-4DB2-BD59-A6C34878D82A}">
                    <a16:rowId xmlns="" xmlns:a16="http://schemas.microsoft.com/office/drawing/2014/main" val="10002"/>
                  </a:ext>
                </a:extLst>
              </a:tr>
            </a:tbl>
          </a:graphicData>
        </a:graphic>
      </p:graphicFrame>
      <p:sp>
        <p:nvSpPr>
          <p:cNvPr id="26" name="CuadroTexto 25"/>
          <p:cNvSpPr txBox="1"/>
          <p:nvPr/>
        </p:nvSpPr>
        <p:spPr>
          <a:xfrm>
            <a:off x="1171074" y="3489604"/>
            <a:ext cx="9801726" cy="2616101"/>
          </a:xfrm>
          <a:prstGeom prst="rect">
            <a:avLst/>
          </a:prstGeom>
          <a:noFill/>
        </p:spPr>
        <p:txBody>
          <a:bodyPr wrap="square" rtlCol="0">
            <a:spAutoFit/>
          </a:bodyPr>
          <a:lstStyle/>
          <a:p>
            <a:r>
              <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alumno:</a:t>
            </a:r>
          </a:p>
          <a:p>
            <a:r>
              <a:rPr lang="es-MX" sz="1600" dirty="0">
                <a:latin typeface="Times New Roman" panose="02020603050405020304" pitchFamily="18" charset="0"/>
                <a:cs typeface="Times New Roman" panose="02020603050405020304" pitchFamily="18" charset="0"/>
              </a:rPr>
              <a:t>Es la manipulación libre por parte del niño de las piezas del tangram, para que vaya explorando las distintas posibilidades que el juego le ofrece, así como favorecer el aprendizaje geométrico en los niños porque, al manipular simultáneamente las figuras  el cuadrado, el triángulo y el romboide para construir otras, reconocen sus características y establecen relaciones entre ellas.</a:t>
            </a:r>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r>
              <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docente:</a:t>
            </a:r>
          </a:p>
          <a:p>
            <a:r>
              <a:rPr lang="es-MX" sz="1600" dirty="0">
                <a:latin typeface="Times New Roman" panose="02020603050405020304" pitchFamily="18" charset="0"/>
                <a:cs typeface="Times New Roman" panose="02020603050405020304" pitchFamily="18" charset="0"/>
              </a:rPr>
              <a:t>Comprender en qué consisten los retos que implican las actividades con el tangram, y la enseñanza de figuras geométricas a niños de preescolar.</a:t>
            </a:r>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endParaRPr lang="es-MX" sz="20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p:txBody>
      </p:sp>
    </p:spTree>
    <p:extLst>
      <p:ext uri="{BB962C8B-B14F-4D97-AF65-F5344CB8AC3E}">
        <p14:creationId xmlns:p14="http://schemas.microsoft.com/office/powerpoint/2010/main" val="412788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8362"/>
            <a:ext cx="12193057" cy="6858594"/>
          </a:xfrm>
          <a:prstGeom prst="rect">
            <a:avLst/>
          </a:prstGeom>
        </p:spPr>
      </p:pic>
      <p:sp>
        <p:nvSpPr>
          <p:cNvPr id="5" name="CuadroTexto 4"/>
          <p:cNvSpPr txBox="1"/>
          <p:nvPr/>
        </p:nvSpPr>
        <p:spPr>
          <a:xfrm>
            <a:off x="1368526" y="734452"/>
            <a:ext cx="4998026"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Inicio: 5</a:t>
            </a:r>
            <a:r>
              <a:rPr lang="es-MX" sz="4000" dirty="0" smtClean="0">
                <a:solidFill>
                  <a:srgbClr val="FF0000"/>
                </a:solidFill>
                <a:effectLst>
                  <a:outerShdw blurRad="38100" dist="38100" dir="2700000" algn="tl">
                    <a:srgbClr val="000000">
                      <a:alpha val="43137"/>
                    </a:srgbClr>
                  </a:outerShdw>
                </a:effectLst>
                <a:latin typeface="BankGothic Md BT" panose="020B0807020203060204" pitchFamily="34" charset="0"/>
              </a:rPr>
              <a:t> </a:t>
            </a:r>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minutos </a:t>
            </a:r>
          </a:p>
        </p:txBody>
      </p:sp>
      <p:sp>
        <p:nvSpPr>
          <p:cNvPr id="9" name="Triángulo isósceles 8"/>
          <p:cNvSpPr/>
          <p:nvPr/>
        </p:nvSpPr>
        <p:spPr>
          <a:xfrm>
            <a:off x="10266751" y="4094332"/>
            <a:ext cx="269626" cy="316130"/>
          </a:xfrm>
          <a:prstGeom prst="triangle">
            <a:avLst/>
          </a:prstGeom>
          <a:solidFill>
            <a:schemeClr val="bg1"/>
          </a:solidFill>
          <a:ln>
            <a:solidFill>
              <a:schemeClr val="bg1"/>
            </a:solidFill>
          </a:ln>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605928" y="913984"/>
            <a:ext cx="4508496" cy="5262979"/>
          </a:xfrm>
          <a:prstGeom prst="rect">
            <a:avLst/>
          </a:prstGeom>
          <a:noFill/>
        </p:spPr>
        <p:txBody>
          <a:bodyPr wrap="square" rtlCol="0">
            <a:spAutoFit/>
          </a:bodyPr>
          <a:lstStyle/>
          <a:p>
            <a:pPr algn="r"/>
            <a:r>
              <a:rPr lang="es-MX" sz="2400" dirty="0">
                <a:latin typeface="Times New Roman" panose="02020603050405020304" pitchFamily="18" charset="0"/>
                <a:cs typeface="Times New Roman" panose="02020603050405020304" pitchFamily="18" charset="0"/>
              </a:rPr>
              <a:t>Presentar en grande (tamaño carta) imágenes de distintas figuras geométricas (círculo, rectángulo, cuadrado, triángulo). Cuestionar a los alumnos sobre los conocimientos previos: ¿Saben cómo se llaman?, ¿Las conocen?, ¿Cómo son?, ¿Son todas iguales?, ¿Tienen puntas?, ¿Dónde los han visto? Dialogar y escuchar sus respuestas. Buscar entre todos en el aula cosas que se parezcan, ¿Qué ven?, ¿Les parece que el reloj es parecido o igual al círculo?</a:t>
            </a:r>
          </a:p>
        </p:txBody>
      </p:sp>
      <p:pic>
        <p:nvPicPr>
          <p:cNvPr id="12" name="Imagen 11"/>
          <p:cNvPicPr>
            <a:picLocks noChangeAspect="1"/>
          </p:cNvPicPr>
          <p:nvPr/>
        </p:nvPicPr>
        <p:blipFill>
          <a:blip r:embed="rId3">
            <a:extLst>
              <a:ext uri="{BEBA8EAE-BF5A-486C-A8C5-ECC9F3942E4B}">
                <a14:imgProps xmlns:a14="http://schemas.microsoft.com/office/drawing/2010/main">
                  <a14:imgLayer r:embed="rId4">
                    <a14:imgEffect>
                      <a14:backgroundRemoval t="2970" b="100000" l="6750" r="89876">
                        <a14:foregroundMark x1="11190" y1="76238" x2="18472" y2="78218"/>
                        <a14:foregroundMark x1="47957" y1="77475" x2="49201" y2="78960"/>
                        <a14:foregroundMark x1="74956" y1="78465" x2="80639" y2="76733"/>
                        <a14:foregroundMark x1="21847" y1="41089" x2="22558" y2="55446"/>
                        <a14:foregroundMark x1="46892" y1="54455" x2="52398" y2="55446"/>
                        <a14:foregroundMark x1="72114" y1="54950" x2="75488" y2="54950"/>
                        <a14:foregroundMark x1="69982" y1="26733" x2="75488" y2="38366"/>
                        <a14:foregroundMark x1="59680" y1="29703" x2="66430" y2="33416"/>
                        <a14:foregroundMark x1="30906" y1="50743" x2="32682" y2="48267"/>
                        <a14:backgroundMark x1="56128" y1="49010" x2="64831" y2="49010"/>
                        <a14:backgroundMark x1="41385" y1="47772" x2="34281" y2="47277"/>
                      </a14:backgroundRemoval>
                    </a14:imgEffect>
                  </a14:imgLayer>
                </a14:imgProps>
              </a:ext>
            </a:extLst>
          </a:blip>
          <a:stretch>
            <a:fillRect/>
          </a:stretch>
        </p:blipFill>
        <p:spPr>
          <a:xfrm>
            <a:off x="929651" y="1625789"/>
            <a:ext cx="6448507" cy="4627347"/>
          </a:xfrm>
          <a:prstGeom prst="rect">
            <a:avLst/>
          </a:prstGeom>
        </p:spPr>
      </p:pic>
      <p:sp>
        <p:nvSpPr>
          <p:cNvPr id="13" name="Triángulo isósceles 12"/>
          <p:cNvSpPr/>
          <p:nvPr/>
        </p:nvSpPr>
        <p:spPr>
          <a:xfrm>
            <a:off x="2789472" y="2064175"/>
            <a:ext cx="619364" cy="752475"/>
          </a:xfrm>
          <a:prstGeom prst="triangle">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p:cNvSpPr/>
          <p:nvPr/>
        </p:nvSpPr>
        <p:spPr>
          <a:xfrm>
            <a:off x="3643975" y="2642513"/>
            <a:ext cx="660400" cy="609480"/>
          </a:xfrm>
          <a:prstGeom prst="ellipse">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4417329" y="2065466"/>
            <a:ext cx="609600" cy="577047"/>
          </a:xfrm>
          <a:prstGeom prst="rect">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4994542" y="2967898"/>
            <a:ext cx="735286" cy="362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5">
            <a:extLst>
              <a:ext uri="{BEBA8EAE-BF5A-486C-A8C5-ECC9F3942E4B}">
                <a14:imgProps xmlns:a14="http://schemas.microsoft.com/office/drawing/2010/main">
                  <a14:imgLayer r:embed="rId6">
                    <a14:imgEffect>
                      <a14:backgroundRemoval t="0" b="96755" l="9752" r="89894">
                        <a14:foregroundMark x1="48582" y1="12639" x2="51418" y2="47908"/>
                      </a14:backgroundRemoval>
                    </a14:imgEffect>
                  </a14:imgLayer>
                </a14:imgProps>
              </a:ext>
            </a:extLst>
          </a:blip>
          <a:stretch>
            <a:fillRect/>
          </a:stretch>
        </p:blipFill>
        <p:spPr>
          <a:xfrm rot="454284">
            <a:off x="5111742" y="2940006"/>
            <a:ext cx="201391" cy="418135"/>
          </a:xfrm>
          <a:prstGeom prst="rect">
            <a:avLst/>
          </a:prstGeom>
        </p:spPr>
      </p:pic>
      <p:pic>
        <p:nvPicPr>
          <p:cNvPr id="18" name="Imagen 17"/>
          <p:cNvPicPr>
            <a:picLocks noChangeAspect="1"/>
          </p:cNvPicPr>
          <p:nvPr/>
        </p:nvPicPr>
        <p:blipFill>
          <a:blip r:embed="rId7">
            <a:extLst>
              <a:ext uri="{BEBA8EAE-BF5A-486C-A8C5-ECC9F3942E4B}">
                <a14:imgProps xmlns:a14="http://schemas.microsoft.com/office/drawing/2010/main">
                  <a14:imgLayer r:embed="rId8">
                    <a14:imgEffect>
                      <a14:backgroundRemoval t="0" b="100000" l="426" r="100000"/>
                    </a14:imgEffect>
                  </a14:imgLayer>
                </a14:imgProps>
              </a:ext>
            </a:extLst>
          </a:blip>
          <a:stretch>
            <a:fillRect/>
          </a:stretch>
        </p:blipFill>
        <p:spPr>
          <a:xfrm rot="21299209">
            <a:off x="5471406" y="3038017"/>
            <a:ext cx="270447" cy="202547"/>
          </a:xfrm>
          <a:prstGeom prst="rect">
            <a:avLst/>
          </a:prstGeom>
        </p:spPr>
      </p:pic>
    </p:spTree>
    <p:extLst>
      <p:ext uri="{BB962C8B-B14F-4D97-AF65-F5344CB8AC3E}">
        <p14:creationId xmlns:p14="http://schemas.microsoft.com/office/powerpoint/2010/main" val="100552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6" name="CuadroTexto 5"/>
          <p:cNvSpPr txBox="1"/>
          <p:nvPr/>
        </p:nvSpPr>
        <p:spPr>
          <a:xfrm>
            <a:off x="2336800" y="834178"/>
            <a:ext cx="7175690"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desarrollo: </a:t>
            </a:r>
            <a:r>
              <a:rPr lang="es-MX" sz="4000" dirty="0" smtClean="0">
                <a:solidFill>
                  <a:srgbClr val="FF0000"/>
                </a:solidFill>
                <a:effectLst>
                  <a:outerShdw blurRad="38100" dist="38100" dir="2700000" algn="tl">
                    <a:srgbClr val="000000">
                      <a:alpha val="43137"/>
                    </a:srgbClr>
                  </a:outerShdw>
                </a:effectLst>
                <a:latin typeface="BankGothic Md BT" panose="020B0807020203060204" pitchFamily="34" charset="0"/>
              </a:rPr>
              <a:t>20 </a:t>
            </a:r>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minutos </a:t>
            </a:r>
          </a:p>
        </p:txBody>
      </p:sp>
      <p:sp>
        <p:nvSpPr>
          <p:cNvPr id="7" name="CuadroTexto 6"/>
          <p:cNvSpPr txBox="1"/>
          <p:nvPr/>
        </p:nvSpPr>
        <p:spPr>
          <a:xfrm>
            <a:off x="1112104" y="1690688"/>
            <a:ext cx="5501619" cy="4524315"/>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Pedir que saquen el tangram de manera individual. Confeccionar diversas plantillas contorneando las piezas del tangram que usarán los niños para que coincidan en su tamaño).</a:t>
            </a:r>
          </a:p>
          <a:p>
            <a:r>
              <a:rPr lang="es-MX" dirty="0">
                <a:latin typeface="Times New Roman" panose="02020603050405020304" pitchFamily="18" charset="0"/>
                <a:cs typeface="Times New Roman" panose="02020603050405020304" pitchFamily="18" charset="0"/>
              </a:rPr>
              <a:t>Indicar que deben rellenar la plantilla con sus piezas, entrando en juego la forma y el tamaño de la pieza, así como la posición de las mismas en el plano.</a:t>
            </a:r>
          </a:p>
          <a:p>
            <a:r>
              <a:rPr lang="es-MX" dirty="0">
                <a:latin typeface="Times New Roman" panose="02020603050405020304" pitchFamily="18" charset="0"/>
                <a:cs typeface="Times New Roman" panose="02020603050405020304" pitchFamily="18" charset="0"/>
              </a:rPr>
              <a:t>Lo más importante es que los niños experimenten con las piezas para superar el desafío planteado: armar el modelo.</a:t>
            </a:r>
          </a:p>
          <a:p>
            <a:r>
              <a:rPr lang="es-MX" dirty="0">
                <a:latin typeface="Times New Roman" panose="02020603050405020304" pitchFamily="18" charset="0"/>
                <a:cs typeface="Times New Roman" panose="02020603050405020304" pitchFamily="18" charset="0"/>
              </a:rPr>
              <a:t>El hecho de que en el tangram no haya ninguna figura que tenga la forma del modelo, exige que los niños imaginen las figuras ocultas en éste; así, podrán “ver”, por ejemplo, dos triángulos en un cuadrado, y se irán dando cuenta de cuál es la figura que corresponde utilizar en cada caso.</a:t>
            </a:r>
          </a:p>
          <a:p>
            <a:endParaRPr lang="es-MX"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 xmlns:a16="http://schemas.microsoft.com/office/drawing/2014/main" id="{9640715B-9E9A-4D99-9E52-97C5BBF2ED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2451" y="1802242"/>
            <a:ext cx="3696228" cy="354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7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057" y="0"/>
            <a:ext cx="12193057" cy="6858594"/>
          </a:xfrm>
          <a:prstGeom prst="rect">
            <a:avLst/>
          </a:prstGeom>
        </p:spPr>
      </p:pic>
      <p:sp>
        <p:nvSpPr>
          <p:cNvPr id="7" name="CuadroTexto 6"/>
          <p:cNvSpPr txBox="1"/>
          <p:nvPr/>
        </p:nvSpPr>
        <p:spPr>
          <a:xfrm>
            <a:off x="1391818" y="1825625"/>
            <a:ext cx="4114996" cy="3077766"/>
          </a:xfrm>
          <a:prstGeom prst="rect">
            <a:avLst/>
          </a:prstGeom>
          <a:noFill/>
        </p:spPr>
        <p:txBody>
          <a:bodyPr wrap="square" rtlCol="0">
            <a:spAutoFit/>
          </a:bodyPr>
          <a:lstStyle/>
          <a:p>
            <a:r>
              <a:rPr lang="es-MX" sz="1600" dirty="0">
                <a:latin typeface="Times New Roman" panose="02020603050405020304" pitchFamily="18" charset="0"/>
                <a:cs typeface="Times New Roman" panose="02020603050405020304" pitchFamily="18" charset="0"/>
              </a:rPr>
              <a:t>Después, se les va a entregar las hojas con distintos animales, las cuales deben reproducir con el tangram. A partir de las figuras que armaron los niños se sugiere que inventen una historia. Si necesitan ayuda se les puede apoyar. Al entregar cada hoja cuestionar: ¿Qué animal es?, </a:t>
            </a:r>
          </a:p>
          <a:p>
            <a:r>
              <a:rPr lang="es-MX" sz="1600" dirty="0">
                <a:latin typeface="Times New Roman" panose="02020603050405020304" pitchFamily="18" charset="0"/>
                <a:cs typeface="Times New Roman" panose="02020603050405020304" pitchFamily="18" charset="0"/>
              </a:rPr>
              <a:t>Al terminar de reproducir las 3 figuras, se indica que cuenten su historia al grupo, al terminar cuestionar: ¿Fue difícil hacer los animales?, ¿Por qué?, ¿Qué figuras realizaste?</a:t>
            </a:r>
          </a:p>
          <a:p>
            <a:endParaRPr lang="es-MX" dirty="0">
              <a:latin typeface="Times New Roman" panose="02020603050405020304" pitchFamily="18" charset="0"/>
              <a:cs typeface="Times New Roman" panose="02020603050405020304" pitchFamily="18" charset="0"/>
            </a:endParaRPr>
          </a:p>
        </p:txBody>
      </p:sp>
      <p:pic>
        <p:nvPicPr>
          <p:cNvPr id="1028" name="Picture 4" descr="Mi Sala Amarilla: Tangram. Uso didáctico en la escuela.">
            <a:extLst>
              <a:ext uri="{FF2B5EF4-FFF2-40B4-BE49-F238E27FC236}">
                <a16:creationId xmlns="" xmlns:a16="http://schemas.microsoft.com/office/drawing/2014/main" id="{40CDFE39-03B7-47EA-B208-D2C7AACFABA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631" t="35240" r="47557" b="28712"/>
          <a:stretch/>
        </p:blipFill>
        <p:spPr bwMode="auto">
          <a:xfrm>
            <a:off x="7983940" y="4085260"/>
            <a:ext cx="1211705" cy="1722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i Sala Amarilla: Tangram. Uso didáctico en la escuela.">
            <a:extLst>
              <a:ext uri="{FF2B5EF4-FFF2-40B4-BE49-F238E27FC236}">
                <a16:creationId xmlns="" xmlns:a16="http://schemas.microsoft.com/office/drawing/2014/main" id="{5C364377-410B-4A99-92B9-FECA69501B1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7595" b="64501"/>
          <a:stretch/>
        </p:blipFill>
        <p:spPr bwMode="auto">
          <a:xfrm>
            <a:off x="6096000" y="1844912"/>
            <a:ext cx="1887940" cy="2107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i Sala Amarilla: Tangram. Uso didáctico en la escuela.">
            <a:extLst>
              <a:ext uri="{FF2B5EF4-FFF2-40B4-BE49-F238E27FC236}">
                <a16:creationId xmlns="" xmlns:a16="http://schemas.microsoft.com/office/drawing/2014/main" id="{2039B83E-FB6E-438B-A7C4-A07F78FFF64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355" t="72819" r="26959"/>
          <a:stretch/>
        </p:blipFill>
        <p:spPr bwMode="auto">
          <a:xfrm>
            <a:off x="8181401" y="1958673"/>
            <a:ext cx="2128073" cy="199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61022"/>
            <a:ext cx="12193057" cy="6858594"/>
          </a:xfrm>
          <a:prstGeom prst="rect">
            <a:avLst/>
          </a:prstGeom>
        </p:spPr>
      </p:pic>
      <p:sp>
        <p:nvSpPr>
          <p:cNvPr id="5" name="CuadroTexto 4"/>
          <p:cNvSpPr txBox="1"/>
          <p:nvPr/>
        </p:nvSpPr>
        <p:spPr>
          <a:xfrm>
            <a:off x="5270500" y="707719"/>
            <a:ext cx="5563639"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cierre: 10 minutos </a:t>
            </a:r>
          </a:p>
        </p:txBody>
      </p:sp>
      <p:pic>
        <p:nvPicPr>
          <p:cNvPr id="6" name="Imagen 5"/>
          <p:cNvPicPr>
            <a:picLocks noChangeAspect="1"/>
          </p:cNvPicPr>
          <p:nvPr/>
        </p:nvPicPr>
        <p:blipFill>
          <a:blip r:embed="rId3"/>
          <a:stretch>
            <a:fillRect/>
          </a:stretch>
        </p:blipFill>
        <p:spPr>
          <a:xfrm>
            <a:off x="4551655" y="2444681"/>
            <a:ext cx="2930719" cy="2442265"/>
          </a:xfrm>
          <a:prstGeom prst="rect">
            <a:avLst/>
          </a:prstGeom>
        </p:spPr>
      </p:pic>
      <p:sp>
        <p:nvSpPr>
          <p:cNvPr id="7" name="CuadroTexto 6"/>
          <p:cNvSpPr txBox="1"/>
          <p:nvPr/>
        </p:nvSpPr>
        <p:spPr>
          <a:xfrm>
            <a:off x="6484268" y="1618687"/>
            <a:ext cx="4671113" cy="4401205"/>
          </a:xfrm>
          <a:prstGeom prst="rect">
            <a:avLst/>
          </a:prstGeom>
          <a:noFill/>
        </p:spPr>
        <p:txBody>
          <a:bodyPr wrap="square" rtlCol="0">
            <a:spAutoFit/>
          </a:bodyPr>
          <a:lstStyle/>
          <a:p>
            <a:pPr algn="r"/>
            <a:r>
              <a:rPr lang="es-MX" sz="2000" dirty="0">
                <a:latin typeface="Times New Roman" panose="02020603050405020304" pitchFamily="18" charset="0"/>
                <a:cs typeface="Times New Roman" panose="02020603050405020304" pitchFamily="18" charset="0"/>
              </a:rPr>
              <a:t>Identificar en la hoja que se le entregara las figuras geométricas del color que se les solicita</a:t>
            </a:r>
          </a:p>
          <a:p>
            <a:pPr algn="r"/>
            <a:endParaRPr lang="es-MX" sz="2000" dirty="0">
              <a:latin typeface="Times New Roman" panose="02020603050405020304" pitchFamily="18" charset="0"/>
              <a:cs typeface="Times New Roman" panose="02020603050405020304" pitchFamily="18" charset="0"/>
            </a:endParaRPr>
          </a:p>
          <a:p>
            <a:pPr algn="r"/>
            <a:r>
              <a:rPr lang="es-MX" sz="2000" dirty="0">
                <a:latin typeface="Times New Roman" panose="02020603050405020304" pitchFamily="18" charset="0"/>
                <a:cs typeface="Times New Roman" panose="02020603050405020304" pitchFamily="18" charset="0"/>
              </a:rPr>
              <a:t>Ejemplo:</a:t>
            </a:r>
          </a:p>
          <a:p>
            <a:pPr algn="r"/>
            <a:r>
              <a:rPr lang="es-MX" sz="2000" dirty="0">
                <a:latin typeface="Times New Roman" panose="02020603050405020304" pitchFamily="18" charset="0"/>
                <a:cs typeface="Times New Roman" panose="02020603050405020304" pitchFamily="18" charset="0"/>
              </a:rPr>
              <a:t>De color verde los círculos</a:t>
            </a:r>
          </a:p>
          <a:p>
            <a:pPr algn="r"/>
            <a:r>
              <a:rPr lang="es-MX" sz="2000" dirty="0">
                <a:latin typeface="Times New Roman" panose="02020603050405020304" pitchFamily="18" charset="0"/>
                <a:cs typeface="Times New Roman" panose="02020603050405020304" pitchFamily="18" charset="0"/>
              </a:rPr>
              <a:t>De color azul los cuadrados </a:t>
            </a:r>
          </a:p>
          <a:p>
            <a:pPr algn="r"/>
            <a:r>
              <a:rPr lang="es-MX" sz="2000" dirty="0">
                <a:latin typeface="Times New Roman" panose="02020603050405020304" pitchFamily="18" charset="0"/>
                <a:cs typeface="Times New Roman" panose="02020603050405020304" pitchFamily="18" charset="0"/>
              </a:rPr>
              <a:t>De color rojo los triángulos</a:t>
            </a:r>
          </a:p>
          <a:p>
            <a:pPr algn="r"/>
            <a:r>
              <a:rPr lang="es-MX" sz="2000" dirty="0">
                <a:latin typeface="Times New Roman" panose="02020603050405020304" pitchFamily="18" charset="0"/>
                <a:cs typeface="Times New Roman" panose="02020603050405020304" pitchFamily="18" charset="0"/>
              </a:rPr>
              <a:t>De color  amarillo los rectángulos</a:t>
            </a:r>
          </a:p>
          <a:p>
            <a:pPr algn="r"/>
            <a:endParaRPr lang="es-MX" sz="2000" dirty="0">
              <a:latin typeface="Times New Roman" panose="02020603050405020304" pitchFamily="18" charset="0"/>
              <a:cs typeface="Times New Roman" panose="02020603050405020304" pitchFamily="18" charset="0"/>
            </a:endParaRPr>
          </a:p>
          <a:p>
            <a:pPr algn="r"/>
            <a:r>
              <a:rPr lang="es-MX" sz="2000" dirty="0">
                <a:latin typeface="Times New Roman" panose="02020603050405020304" pitchFamily="18" charset="0"/>
                <a:cs typeface="Times New Roman" panose="02020603050405020304" pitchFamily="18" charset="0"/>
              </a:rPr>
              <a:t>Para concluir; hacer preguntas en asamblea sobre las figuras geométricas como, ¿que figuras forman el sol? ¿Que figuras forman la casa? Los árboles; ¿que figuras tienen?</a:t>
            </a:r>
          </a:p>
        </p:txBody>
      </p:sp>
      <p:pic>
        <p:nvPicPr>
          <p:cNvPr id="8" name="Imagen 7"/>
          <p:cNvPicPr>
            <a:picLocks noChangeAspect="1"/>
          </p:cNvPicPr>
          <p:nvPr/>
        </p:nvPicPr>
        <p:blipFill>
          <a:blip r:embed="rId4"/>
          <a:stretch>
            <a:fillRect/>
          </a:stretch>
        </p:blipFill>
        <p:spPr>
          <a:xfrm>
            <a:off x="1036619" y="1044557"/>
            <a:ext cx="3543974" cy="4647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366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8" name="Elementos multimedia en línea 7" title="Secuencia">
            <a:hlinkClick r:id="" action="ppaction://media"/>
            <a:extLst>
              <a:ext uri="{FF2B5EF4-FFF2-40B4-BE49-F238E27FC236}">
                <a16:creationId xmlns="" xmlns:a16="http://schemas.microsoft.com/office/drawing/2014/main" id="{FC70F423-7A77-485E-BE4D-8154BD605280}"/>
              </a:ext>
            </a:extLst>
          </p:cNvPr>
          <p:cNvPicPr>
            <a:picLocks noGrp="1" noRot="1" noChangeAspect="1"/>
          </p:cNvPicPr>
          <p:nvPr>
            <p:ph idx="1"/>
            <a:videoFile r:link="rId1"/>
          </p:nvPr>
        </p:nvPicPr>
        <p:blipFill>
          <a:blip r:embed="rId3"/>
          <a:stretch>
            <a:fillRect/>
          </a:stretch>
        </p:blipFill>
        <p:spPr>
          <a:xfrm>
            <a:off x="2246313" y="2901009"/>
            <a:ext cx="5797757" cy="3275954"/>
          </a:xfrm>
          <a:prstGeom prst="rect">
            <a:avLst/>
          </a:prstGeom>
        </p:spPr>
      </p:pic>
      <p:pic>
        <p:nvPicPr>
          <p:cNvPr id="4" name="Imagen 3"/>
          <p:cNvPicPr>
            <a:picLocks noChangeAspect="1"/>
          </p:cNvPicPr>
          <p:nvPr/>
        </p:nvPicPr>
        <p:blipFill>
          <a:blip r:embed="rId4"/>
          <a:stretch>
            <a:fillRect/>
          </a:stretch>
        </p:blipFill>
        <p:spPr>
          <a:xfrm>
            <a:off x="0" y="-594"/>
            <a:ext cx="12193057" cy="6858594"/>
          </a:xfrm>
          <a:prstGeom prst="rect">
            <a:avLst/>
          </a:prstGeom>
        </p:spPr>
      </p:pic>
      <p:sp>
        <p:nvSpPr>
          <p:cNvPr id="5" name="CuadroTexto 4"/>
          <p:cNvSpPr txBox="1"/>
          <p:nvPr/>
        </p:nvSpPr>
        <p:spPr>
          <a:xfrm>
            <a:off x="1295399" y="721192"/>
            <a:ext cx="9601200" cy="954107"/>
          </a:xfrm>
          <a:prstGeom prst="rect">
            <a:avLst/>
          </a:prstGeom>
          <a:noFill/>
          <a:ln w="38100">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lang="es-MX" sz="2800" dirty="0">
                <a:solidFill>
                  <a:srgbClr val="00B0F0"/>
                </a:solidFill>
                <a:effectLst>
                  <a:outerShdw blurRad="38100" dist="38100" dir="2700000" algn="tl">
                    <a:srgbClr val="000000">
                      <a:alpha val="43137"/>
                    </a:srgbClr>
                  </a:outerShdw>
                </a:effectLst>
                <a:latin typeface="BankGothic Md BT" panose="020B0807020203060204" pitchFamily="34" charset="0"/>
              </a:rPr>
              <a:t>Video en donde se aplican las actividades a una niña de preescolar</a:t>
            </a:r>
          </a:p>
        </p:txBody>
      </p:sp>
      <p:pic>
        <p:nvPicPr>
          <p:cNvPr id="9" name="Elementos multimedia en línea 8" title="Secuencia">
            <a:hlinkClick r:id="" action="ppaction://media"/>
            <a:extLst>
              <a:ext uri="{FF2B5EF4-FFF2-40B4-BE49-F238E27FC236}">
                <a16:creationId xmlns="" xmlns:a16="http://schemas.microsoft.com/office/drawing/2014/main" id="{C7A82BC2-DA91-44DD-8216-7F8B394ECC6B}"/>
              </a:ext>
            </a:extLst>
          </p:cNvPr>
          <p:cNvPicPr>
            <a:picLocks noRot="1" noChangeAspect="1"/>
          </p:cNvPicPr>
          <p:nvPr>
            <a:videoFile r:link="rId1"/>
          </p:nvPr>
        </p:nvPicPr>
        <p:blipFill>
          <a:blip r:embed="rId3"/>
          <a:stretch>
            <a:fillRect/>
          </a:stretch>
        </p:blipFill>
        <p:spPr>
          <a:xfrm>
            <a:off x="2886863" y="1833570"/>
            <a:ext cx="6418274" cy="3626325"/>
          </a:xfrm>
          <a:prstGeom prst="rect">
            <a:avLst/>
          </a:prstGeom>
        </p:spPr>
      </p:pic>
      <p:sp>
        <p:nvSpPr>
          <p:cNvPr id="10" name="Rectángulo 9">
            <a:extLst>
              <a:ext uri="{FF2B5EF4-FFF2-40B4-BE49-F238E27FC236}">
                <a16:creationId xmlns="" xmlns:a16="http://schemas.microsoft.com/office/drawing/2014/main" id="{35627156-9404-4F0E-A97A-90D19000EF90}"/>
              </a:ext>
            </a:extLst>
          </p:cNvPr>
          <p:cNvSpPr/>
          <p:nvPr/>
        </p:nvSpPr>
        <p:spPr>
          <a:xfrm>
            <a:off x="4770219" y="5633763"/>
            <a:ext cx="3022622" cy="369332"/>
          </a:xfrm>
          <a:prstGeom prst="rect">
            <a:avLst/>
          </a:prstGeom>
        </p:spPr>
        <p:txBody>
          <a:bodyPr wrap="none">
            <a:spAutoFit/>
          </a:bodyPr>
          <a:lstStyle/>
          <a:p>
            <a:r>
              <a:rPr lang="es-MX" dirty="0"/>
              <a:t>https://youtu.be/YELIClko9LM</a:t>
            </a:r>
          </a:p>
        </p:txBody>
      </p:sp>
    </p:spTree>
    <p:extLst>
      <p:ext uri="{BB962C8B-B14F-4D97-AF65-F5344CB8AC3E}">
        <p14:creationId xmlns:p14="http://schemas.microsoft.com/office/powerpoint/2010/main" val="22756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6" name="Marcador de contenido 4"/>
          <p:cNvGraphicFramePr>
            <a:graphicFrameLocks/>
          </p:cNvGraphicFramePr>
          <p:nvPr>
            <p:extLst>
              <p:ext uri="{D42A27DB-BD31-4B8C-83A1-F6EECF244321}">
                <p14:modId xmlns:p14="http://schemas.microsoft.com/office/powerpoint/2010/main" val="675504591"/>
              </p:ext>
            </p:extLst>
          </p:nvPr>
        </p:nvGraphicFramePr>
        <p:xfrm>
          <a:off x="952500" y="1292994"/>
          <a:ext cx="10287000" cy="5303520"/>
        </p:xfrm>
        <a:graphic>
          <a:graphicData uri="http://schemas.openxmlformats.org/drawingml/2006/table">
            <a:tbl>
              <a:tblPr firstRow="1" bandRow="1">
                <a:tableStyleId>{93296810-A885-4BE3-A3E7-6D5BEEA58F35}</a:tableStyleId>
              </a:tblPr>
              <a:tblGrid>
                <a:gridCol w="2057400">
                  <a:extLst>
                    <a:ext uri="{9D8B030D-6E8A-4147-A177-3AD203B41FA5}">
                      <a16:colId xmlns="" xmlns:a16="http://schemas.microsoft.com/office/drawing/2014/main" val="20000"/>
                    </a:ext>
                  </a:extLst>
                </a:gridCol>
                <a:gridCol w="1769364">
                  <a:extLst>
                    <a:ext uri="{9D8B030D-6E8A-4147-A177-3AD203B41FA5}">
                      <a16:colId xmlns="" xmlns:a16="http://schemas.microsoft.com/office/drawing/2014/main" val="20001"/>
                    </a:ext>
                  </a:extLst>
                </a:gridCol>
                <a:gridCol w="1719072">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gridCol w="2912364">
                  <a:extLst>
                    <a:ext uri="{9D8B030D-6E8A-4147-A177-3AD203B41FA5}">
                      <a16:colId xmlns="" xmlns:a16="http://schemas.microsoft.com/office/drawing/2014/main" val="20004"/>
                    </a:ext>
                  </a:extLst>
                </a:gridCol>
              </a:tblGrid>
              <a:tr h="674052">
                <a:tc>
                  <a:txBody>
                    <a:bodyPr/>
                    <a:lstStyle/>
                    <a:p>
                      <a:pPr algn="ctr"/>
                      <a:r>
                        <a:rPr lang="es-MX" sz="1400" dirty="0">
                          <a:latin typeface="Times New Roman" panose="02020603050405020304" pitchFamily="18" charset="0"/>
                          <a:cs typeface="Times New Roman" panose="02020603050405020304" pitchFamily="18" charset="0"/>
                        </a:rPr>
                        <a:t>Referente empírico:</a:t>
                      </a:r>
                    </a:p>
                    <a:p>
                      <a:pPr algn="ctr"/>
                      <a:r>
                        <a:rPr lang="es-MX" sz="1400" dirty="0">
                          <a:latin typeface="Times New Roman" panose="02020603050405020304" pitchFamily="18" charset="0"/>
                          <a:cs typeface="Times New Roman" panose="02020603050405020304" pitchFamily="18" charset="0"/>
                        </a:rPr>
                        <a:t>hechos</a:t>
                      </a:r>
                    </a:p>
                  </a:txBody>
                  <a:tcPr/>
                </a:tc>
                <a:tc>
                  <a:txBody>
                    <a:bodyPr/>
                    <a:lstStyle/>
                    <a:p>
                      <a:pPr algn="ctr"/>
                      <a:r>
                        <a:rPr lang="es-MX" sz="1400" dirty="0">
                          <a:latin typeface="Times New Roman" panose="02020603050405020304" pitchFamily="18" charset="0"/>
                          <a:cs typeface="Times New Roman" panose="02020603050405020304" pitchFamily="18" charset="0"/>
                        </a:rPr>
                        <a:t>Análisis especulativo:</a:t>
                      </a:r>
                      <a:r>
                        <a:rPr lang="es-MX" sz="1400" baseline="0" dirty="0">
                          <a:latin typeface="Times New Roman" panose="02020603050405020304" pitchFamily="18" charset="0"/>
                          <a:cs typeface="Times New Roman" panose="02020603050405020304" pitchFamily="18" charset="0"/>
                        </a:rPr>
                        <a:t> ¿Qué pasa aquí?</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Primera pregunta para reflexionar:</a:t>
                      </a:r>
                      <a:r>
                        <a:rPr lang="es-MX" sz="1400" baseline="0" dirty="0">
                          <a:latin typeface="Times New Roman" panose="02020603050405020304" pitchFamily="18" charset="0"/>
                          <a:cs typeface="Times New Roman" panose="02020603050405020304" pitchFamily="18" charset="0"/>
                        </a:rPr>
                        <a:t> ¿Qué logros tuvo el alumno al abordar las actividades?</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Segunda</a:t>
                      </a:r>
                      <a:r>
                        <a:rPr lang="es-MX" sz="1400" baseline="0" dirty="0">
                          <a:latin typeface="Times New Roman" panose="02020603050405020304" pitchFamily="18" charset="0"/>
                          <a:cs typeface="Times New Roman" panose="02020603050405020304" pitchFamily="18" charset="0"/>
                        </a:rPr>
                        <a:t> pregunta para reflexionar: ¿Qué dificultades tuvo el alumno al abordar las actividades?</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Referentes teóricos</a:t>
                      </a:r>
                      <a:r>
                        <a:rPr lang="es-MX" sz="1400" baseline="0" dirty="0">
                          <a:latin typeface="Times New Roman" panose="02020603050405020304" pitchFamily="18" charset="0"/>
                          <a:cs typeface="Times New Roman" panose="02020603050405020304" pitchFamily="18" charset="0"/>
                        </a:rPr>
                        <a:t> que expliquen logros y dificultades identificadas</a:t>
                      </a:r>
                      <a:endParaRPr lang="es-MX"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3541086">
                <a:tc>
                  <a:txBody>
                    <a:bodyPr/>
                    <a:lstStyle/>
                    <a:p>
                      <a:r>
                        <a:rPr lang="es-MX" sz="1200" dirty="0" smtClean="0">
                          <a:latin typeface="Times New Roman" panose="02020603050405020304" pitchFamily="18" charset="0"/>
                          <a:cs typeface="Times New Roman" panose="02020603050405020304" pitchFamily="18" charset="0"/>
                        </a:rPr>
                        <a:t>Las actividades aplicadas se  realizaron con éxito en el ambiente planteado, sin distracciones</a:t>
                      </a:r>
                      <a:r>
                        <a:rPr lang="es-MX" sz="1200" baseline="0" dirty="0" smtClean="0">
                          <a:latin typeface="Times New Roman" panose="02020603050405020304" pitchFamily="18" charset="0"/>
                          <a:cs typeface="Times New Roman" panose="02020603050405020304" pitchFamily="18" charset="0"/>
                        </a:rPr>
                        <a:t> y en buenos términos, la niña ya tenía conocimientos previos sobre el tema, y en el inicio identificó correctamente todas las figuras además de localizarlas también en su entorno, en el desarrollo se utilizo el material indicado y la niña mostró interés por hacerla de igual manera que en el cierre</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La niña identifica las formas y figuras en espacios y contextos diferentes, logra reproducir modelos y distinguir formatos,</a:t>
                      </a:r>
                      <a:r>
                        <a:rPr lang="es-MX" sz="1200" baseline="0" dirty="0" smtClean="0">
                          <a:latin typeface="Times New Roman" panose="02020603050405020304" pitchFamily="18" charset="0"/>
                          <a:cs typeface="Times New Roman" panose="02020603050405020304" pitchFamily="18" charset="0"/>
                        </a:rPr>
                        <a:t> conoce algunas de las características de las formas como sus puntas.</a:t>
                      </a:r>
                      <a:endParaRPr lang="es-MX" sz="1200" dirty="0">
                        <a:latin typeface="Times New Roman" panose="02020603050405020304" pitchFamily="18" charset="0"/>
                        <a:cs typeface="Times New Roman" panose="02020603050405020304" pitchFamily="18" charset="0"/>
                      </a:endParaRPr>
                    </a:p>
                  </a:txBody>
                  <a:tcPr/>
                </a:tc>
                <a:tc>
                  <a:txBody>
                    <a:bodyPr/>
                    <a:lstStyle/>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Nombrar</a:t>
                      </a:r>
                      <a:r>
                        <a:rPr lang="es-MX" sz="1200" baseline="0" dirty="0" smtClean="0">
                          <a:latin typeface="Times New Roman" panose="02020603050405020304" pitchFamily="18" charset="0"/>
                          <a:cs typeface="Times New Roman" panose="02020603050405020304" pitchFamily="18" charset="0"/>
                        </a:rPr>
                        <a:t> características principales</a:t>
                      </a:r>
                    </a:p>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Localizar las figuras</a:t>
                      </a:r>
                      <a:r>
                        <a:rPr lang="es-MX" sz="1200" baseline="0" dirty="0" smtClean="0">
                          <a:latin typeface="Times New Roman" panose="02020603050405020304" pitchFamily="18" charset="0"/>
                          <a:cs typeface="Times New Roman" panose="02020603050405020304" pitchFamily="18" charset="0"/>
                        </a:rPr>
                        <a:t> en diferentes espacios</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Uso del tangram</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Acomodo de figuras para formar otra</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Reconocer la silueta de lo que está reproduciendo</a:t>
                      </a:r>
                      <a:endParaRPr lang="es-MX" sz="1200" dirty="0">
                        <a:latin typeface="Times New Roman" panose="02020603050405020304" pitchFamily="18" charset="0"/>
                        <a:cs typeface="Times New Roman" panose="02020603050405020304" pitchFamily="18" charset="0"/>
                      </a:endParaRPr>
                    </a:p>
                  </a:txBody>
                  <a:tcPr/>
                </a:tc>
                <a:tc>
                  <a:txBody>
                    <a:bodyPr/>
                    <a:lstStyle/>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Encontraba la mayoría de las figuras mas no todas, en general comprendió todas las actividades, solo le hace falta más práctica</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itchFamily="18" charset="0"/>
                          <a:cs typeface="Times New Roman" pitchFamily="18" charset="0"/>
                        </a:rPr>
                        <a:t>La enseñanza de la Geometría en el Nivel Inicial apunta a dos grandes objetivos: que los niños se inicien en la </a:t>
                      </a:r>
                    </a:p>
                    <a:p>
                      <a:r>
                        <a:rPr lang="es-MX" sz="1200" dirty="0" smtClean="0">
                          <a:latin typeface="Times New Roman" pitchFamily="18" charset="0"/>
                          <a:cs typeface="Times New Roman" pitchFamily="18" charset="0"/>
                        </a:rPr>
                        <a:t>construcción de conocimientos geométricos elaborados a lo largo de la historia de la </a:t>
                      </a:r>
                    </a:p>
                    <a:p>
                      <a:r>
                        <a:rPr lang="es-MX" sz="1200" dirty="0" smtClean="0">
                          <a:latin typeface="Times New Roman" pitchFamily="18" charset="0"/>
                          <a:cs typeface="Times New Roman" pitchFamily="18" charset="0"/>
                        </a:rPr>
                        <a:t>humanidad, y en un modo de pensar propio del saber geométrico.</a:t>
                      </a:r>
                      <a:r>
                        <a:rPr lang="es-MX" sz="1200" baseline="0" dirty="0" smtClean="0">
                          <a:latin typeface="Times New Roman" pitchFamily="18" charset="0"/>
                          <a:cs typeface="Times New Roman" pitchFamily="18" charset="0"/>
                        </a:rPr>
                        <a:t> </a:t>
                      </a:r>
                    </a:p>
                    <a:p>
                      <a:r>
                        <a:rPr lang="es-MX" sz="1200" dirty="0" smtClean="0">
                          <a:latin typeface="Times New Roman" pitchFamily="18" charset="0"/>
                          <a:cs typeface="Times New Roman" pitchFamily="18" charset="0"/>
                        </a:rPr>
                        <a:t>El interés está dirigido a que los niños reflexionen acerca </a:t>
                      </a:r>
                    </a:p>
                    <a:p>
                      <a:r>
                        <a:rPr lang="es-MX" sz="1200" dirty="0" smtClean="0">
                          <a:latin typeface="Times New Roman" pitchFamily="18" charset="0"/>
                          <a:cs typeface="Times New Roman" pitchFamily="18" charset="0"/>
                        </a:rPr>
                        <a:t>de ciertas características de las figuras.</a:t>
                      </a:r>
                    </a:p>
                    <a:p>
                      <a:r>
                        <a:rPr lang="es-MX" sz="1200" dirty="0" smtClean="0">
                          <a:latin typeface="Times New Roman" pitchFamily="18" charset="0"/>
                          <a:cs typeface="Times New Roman" pitchFamily="18" charset="0"/>
                        </a:rPr>
                        <a:t>Pedir figuras conlleva la necesidad de disponer de cierto vocabulario. Si bien los alumnos no conocen la denominación convencional de todos las figuras geométricas, la dificultad que promueve tener que describirlas, genera grandes avances en la apropiación de conocimientos. </a:t>
                      </a:r>
                    </a:p>
                    <a:p>
                      <a:r>
                        <a:rPr lang="es-MX" sz="1200" b="1" i="1" dirty="0" err="1" smtClean="0"/>
                        <a:t>Quaranta</a:t>
                      </a:r>
                      <a:r>
                        <a:rPr lang="es-MX" sz="1200" b="1" i="1" dirty="0" smtClean="0"/>
                        <a:t>, M.E., y </a:t>
                      </a:r>
                      <a:r>
                        <a:rPr lang="es-MX" sz="1200" b="1" i="1" dirty="0" err="1" smtClean="0"/>
                        <a:t>Ressia</a:t>
                      </a:r>
                      <a:r>
                        <a:rPr lang="es-MX" sz="1200" b="1" i="1" dirty="0" smtClean="0"/>
                        <a:t>, B., (2009), La enseñanza de la geometría en el jardín de infantes. Dirección General de Cultura y Educación de la Provincia de Buenos Aires</a:t>
                      </a:r>
                      <a:endParaRPr lang="es-MX" sz="1200" b="1" i="1"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bl>
          </a:graphicData>
        </a:graphic>
      </p:graphicFrame>
      <p:sp>
        <p:nvSpPr>
          <p:cNvPr id="8" name="CuadroTexto 7"/>
          <p:cNvSpPr txBox="1"/>
          <p:nvPr/>
        </p:nvSpPr>
        <p:spPr>
          <a:xfrm>
            <a:off x="3951615" y="644219"/>
            <a:ext cx="3950439" cy="523220"/>
          </a:xfrm>
          <a:prstGeom prst="rect">
            <a:avLst/>
          </a:prstGeom>
          <a:no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s-MX" sz="2800" dirty="0" smtClean="0">
                <a:solidFill>
                  <a:srgbClr val="00B050"/>
                </a:solidFill>
                <a:effectLst>
                  <a:outerShdw blurRad="38100" dist="38100" dir="2700000" algn="tl">
                    <a:srgbClr val="000000">
                      <a:alpha val="43137"/>
                    </a:srgbClr>
                  </a:outerShdw>
                </a:effectLst>
                <a:latin typeface="BankGothic Md BT" panose="020B0807020203060204" pitchFamily="34" charset="0"/>
              </a:rPr>
              <a:t>  Matriz </a:t>
            </a:r>
            <a:r>
              <a:rPr lang="es-MX" sz="2800" dirty="0">
                <a:solidFill>
                  <a:srgbClr val="00B050"/>
                </a:solidFill>
                <a:effectLst>
                  <a:outerShdw blurRad="38100" dist="38100" dir="2700000" algn="tl">
                    <a:srgbClr val="000000">
                      <a:alpha val="43137"/>
                    </a:srgbClr>
                  </a:outerShdw>
                </a:effectLst>
                <a:latin typeface="BankGothic Md BT" panose="020B0807020203060204" pitchFamily="34" charset="0"/>
              </a:rPr>
              <a:t>analítica</a:t>
            </a:r>
          </a:p>
        </p:txBody>
      </p:sp>
    </p:spTree>
    <p:extLst>
      <p:ext uri="{BB962C8B-B14F-4D97-AF65-F5344CB8AC3E}">
        <p14:creationId xmlns:p14="http://schemas.microsoft.com/office/powerpoint/2010/main" val="392614832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TotalTime>
  <Words>2265</Words>
  <Application>Microsoft Office PowerPoint</Application>
  <PresentationFormat>Panorámica</PresentationFormat>
  <Paragraphs>161</Paragraphs>
  <Slides>11</Slides>
  <Notes>1</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BankGothic Md BT</vt:lpstr>
      <vt:lpstr>Calibri</vt:lpstr>
      <vt:lpstr>Calibri Light</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dc:creator>
  <cp:lastModifiedBy>FLOR</cp:lastModifiedBy>
  <cp:revision>34</cp:revision>
  <dcterms:created xsi:type="dcterms:W3CDTF">2021-05-05T02:48:44Z</dcterms:created>
  <dcterms:modified xsi:type="dcterms:W3CDTF">2021-05-10T00:09:33Z</dcterms:modified>
</cp:coreProperties>
</file>