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D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8CBBF2-8F16-4817-BEAD-1DEC91F888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2E2E4EE-0B72-4DF9-89A6-7C8020CE3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26B6729-B876-4547-8576-7C11BD608BED}"/>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F34A556C-B67A-4958-ACCD-BBA67498B6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C5F650-AB6F-430F-83DC-BE69F98E943D}"/>
              </a:ext>
            </a:extLst>
          </p:cNvPr>
          <p:cNvSpPr>
            <a:spLocks noGrp="1"/>
          </p:cNvSpPr>
          <p:nvPr>
            <p:ph type="sldNum" sz="quarter" idx="12"/>
          </p:nvPr>
        </p:nvSpPr>
        <p:spPr/>
        <p:txBody>
          <a:bodyPr/>
          <a:lstStyle/>
          <a:p>
            <a:fld id="{FFCF12CA-6691-412A-91A8-BB298839DAFC}" type="slidenum">
              <a:rPr lang="es-ES" smtClean="0"/>
              <a:t>‹#›</a:t>
            </a:fld>
            <a:endParaRPr lang="es-ES"/>
          </a:p>
        </p:txBody>
      </p:sp>
    </p:spTree>
    <p:extLst>
      <p:ext uri="{BB962C8B-B14F-4D97-AF65-F5344CB8AC3E}">
        <p14:creationId xmlns:p14="http://schemas.microsoft.com/office/powerpoint/2010/main" val="205621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DCCB3-688C-4E91-BF7B-FEC88E4165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8B85F56-0281-421C-A616-144D58B8933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EAB5D5-B74D-41B0-8204-B3BAFB1F188B}"/>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999BFF93-CE61-4989-8FAC-DA39E8BFE7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B9E189-4F35-4757-A956-D90602684D91}"/>
              </a:ext>
            </a:extLst>
          </p:cNvPr>
          <p:cNvSpPr>
            <a:spLocks noGrp="1"/>
          </p:cNvSpPr>
          <p:nvPr>
            <p:ph type="sldNum" sz="quarter" idx="12"/>
          </p:nvPr>
        </p:nvSpPr>
        <p:spPr/>
        <p:txBody>
          <a:bodyPr/>
          <a:lstStyle/>
          <a:p>
            <a:fld id="{FFCF12CA-6691-412A-91A8-BB298839DAFC}" type="slidenum">
              <a:rPr lang="es-ES" smtClean="0"/>
              <a:t>‹#›</a:t>
            </a:fld>
            <a:endParaRPr lang="es-ES"/>
          </a:p>
        </p:txBody>
      </p:sp>
    </p:spTree>
    <p:extLst>
      <p:ext uri="{BB962C8B-B14F-4D97-AF65-F5344CB8AC3E}">
        <p14:creationId xmlns:p14="http://schemas.microsoft.com/office/powerpoint/2010/main" val="283800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FCA5FD-6253-4170-91D1-9C3E175076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024A9A3-E0AB-41DD-A7C1-FD0B42EEBBC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4B8917-8DEB-4D59-A09F-13DE20BB1EE6}"/>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8B7C4C8B-DFA2-4CD6-8683-4BEE55AA20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9F0A581-FCED-4C8D-AB41-22ABD87AD65C}"/>
              </a:ext>
            </a:extLst>
          </p:cNvPr>
          <p:cNvSpPr>
            <a:spLocks noGrp="1"/>
          </p:cNvSpPr>
          <p:nvPr>
            <p:ph type="sldNum" sz="quarter" idx="12"/>
          </p:nvPr>
        </p:nvSpPr>
        <p:spPr/>
        <p:txBody>
          <a:bodyPr/>
          <a:lstStyle/>
          <a:p>
            <a:fld id="{FFCF12CA-6691-412A-91A8-BB298839DAFC}" type="slidenum">
              <a:rPr lang="es-ES" smtClean="0"/>
              <a:t>‹#›</a:t>
            </a:fld>
            <a:endParaRPr lang="es-ES"/>
          </a:p>
        </p:txBody>
      </p:sp>
    </p:spTree>
    <p:extLst>
      <p:ext uri="{BB962C8B-B14F-4D97-AF65-F5344CB8AC3E}">
        <p14:creationId xmlns:p14="http://schemas.microsoft.com/office/powerpoint/2010/main" val="246798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2FF6D-8624-4C69-BE3A-008A1F5A7A8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64EF29A-BE7E-4A55-B411-6C60F5312F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0C2E19-40C6-478F-B1A6-53E29EE78EF9}"/>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859B5F7E-5F1F-4867-BF66-2C7D89F867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BC3951-65C8-4505-8CBD-310D10747204}"/>
              </a:ext>
            </a:extLst>
          </p:cNvPr>
          <p:cNvSpPr>
            <a:spLocks noGrp="1"/>
          </p:cNvSpPr>
          <p:nvPr>
            <p:ph type="sldNum" sz="quarter" idx="12"/>
          </p:nvPr>
        </p:nvSpPr>
        <p:spPr/>
        <p:txBody>
          <a:bodyPr/>
          <a:lstStyle/>
          <a:p>
            <a:fld id="{FFCF12CA-6691-412A-91A8-BB298839DAFC}" type="slidenum">
              <a:rPr lang="es-ES" smtClean="0"/>
              <a:t>‹#›</a:t>
            </a:fld>
            <a:endParaRPr lang="es-ES"/>
          </a:p>
        </p:txBody>
      </p:sp>
    </p:spTree>
    <p:extLst>
      <p:ext uri="{BB962C8B-B14F-4D97-AF65-F5344CB8AC3E}">
        <p14:creationId xmlns:p14="http://schemas.microsoft.com/office/powerpoint/2010/main" val="298731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76335-739E-4DD0-B2F6-F592C31A91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BA48BCA-9915-4BF7-92D7-15895A4CC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040E5ED-8000-4A49-A742-DF27E142161D}"/>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3B1A3CA5-685B-4E10-8E30-622D29B44D7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F0C49A6-85E5-4E33-A80B-4B293ED49E9A}"/>
              </a:ext>
            </a:extLst>
          </p:cNvPr>
          <p:cNvSpPr>
            <a:spLocks noGrp="1"/>
          </p:cNvSpPr>
          <p:nvPr>
            <p:ph type="sldNum" sz="quarter" idx="12"/>
          </p:nvPr>
        </p:nvSpPr>
        <p:spPr/>
        <p:txBody>
          <a:bodyPr/>
          <a:lstStyle/>
          <a:p>
            <a:fld id="{FFCF12CA-6691-412A-91A8-BB298839DAFC}" type="slidenum">
              <a:rPr lang="es-ES" smtClean="0"/>
              <a:t>‹#›</a:t>
            </a:fld>
            <a:endParaRPr lang="es-ES"/>
          </a:p>
        </p:txBody>
      </p:sp>
    </p:spTree>
    <p:extLst>
      <p:ext uri="{BB962C8B-B14F-4D97-AF65-F5344CB8AC3E}">
        <p14:creationId xmlns:p14="http://schemas.microsoft.com/office/powerpoint/2010/main" val="13728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FC10F-201E-483E-B057-45B5F7D2AD6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E9EC62-EF77-4DF7-A8F2-2D0DFFF73B2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7C02176-BBFE-4ED9-8BB5-B174E02243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D9040AF-6D38-458A-A40F-C3021C6B07A4}"/>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6" name="Marcador de pie de página 5">
            <a:extLst>
              <a:ext uri="{FF2B5EF4-FFF2-40B4-BE49-F238E27FC236}">
                <a16:creationId xmlns:a16="http://schemas.microsoft.com/office/drawing/2014/main" id="{210586B7-5E9D-4643-A401-5D3D2406C6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6CD895C-6FC6-4A84-98E5-08EC996EB683}"/>
              </a:ext>
            </a:extLst>
          </p:cNvPr>
          <p:cNvSpPr>
            <a:spLocks noGrp="1"/>
          </p:cNvSpPr>
          <p:nvPr>
            <p:ph type="sldNum" sz="quarter" idx="12"/>
          </p:nvPr>
        </p:nvSpPr>
        <p:spPr/>
        <p:txBody>
          <a:bodyPr/>
          <a:lstStyle/>
          <a:p>
            <a:fld id="{FFCF12CA-6691-412A-91A8-BB298839DAFC}" type="slidenum">
              <a:rPr lang="es-ES" smtClean="0"/>
              <a:t>‹#›</a:t>
            </a:fld>
            <a:endParaRPr lang="es-ES"/>
          </a:p>
        </p:txBody>
      </p:sp>
    </p:spTree>
    <p:extLst>
      <p:ext uri="{BB962C8B-B14F-4D97-AF65-F5344CB8AC3E}">
        <p14:creationId xmlns:p14="http://schemas.microsoft.com/office/powerpoint/2010/main" val="149745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0CCE9-AC8D-45B2-BC05-3B5C978EFBD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4F4E19-D148-46CD-A514-C7BE7C0837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15DDE09-2ED7-4F36-9A24-660E2F95797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03DD93-1A09-41DA-AC07-28F38355A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15E31E8-E673-4276-9D22-D42E1EE6AB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18147C5-4622-47AE-B472-15E69516E7C1}"/>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8" name="Marcador de pie de página 7">
            <a:extLst>
              <a:ext uri="{FF2B5EF4-FFF2-40B4-BE49-F238E27FC236}">
                <a16:creationId xmlns:a16="http://schemas.microsoft.com/office/drawing/2014/main" id="{25DE2FC4-EED7-4FF3-8783-0A6A430A7A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ED9D855-05FC-46DA-9D93-0C1706D9753F}"/>
              </a:ext>
            </a:extLst>
          </p:cNvPr>
          <p:cNvSpPr>
            <a:spLocks noGrp="1"/>
          </p:cNvSpPr>
          <p:nvPr>
            <p:ph type="sldNum" sz="quarter" idx="12"/>
          </p:nvPr>
        </p:nvSpPr>
        <p:spPr/>
        <p:txBody>
          <a:bodyPr/>
          <a:lstStyle/>
          <a:p>
            <a:fld id="{FFCF12CA-6691-412A-91A8-BB298839DAFC}" type="slidenum">
              <a:rPr lang="es-ES" smtClean="0"/>
              <a:t>‹#›</a:t>
            </a:fld>
            <a:endParaRPr lang="es-ES"/>
          </a:p>
        </p:txBody>
      </p:sp>
    </p:spTree>
    <p:extLst>
      <p:ext uri="{BB962C8B-B14F-4D97-AF65-F5344CB8AC3E}">
        <p14:creationId xmlns:p14="http://schemas.microsoft.com/office/powerpoint/2010/main" val="104114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52D2CA-114B-4B36-834B-62F91F9D08A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5B9A032-95D8-4A41-9FB9-C1E4963F002F}"/>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4" name="Marcador de pie de página 3">
            <a:extLst>
              <a:ext uri="{FF2B5EF4-FFF2-40B4-BE49-F238E27FC236}">
                <a16:creationId xmlns:a16="http://schemas.microsoft.com/office/drawing/2014/main" id="{AAACBC58-AA02-418A-B0B5-C81EB7DF41A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8BE6795-CA26-4C79-895A-4D62CC97F0C6}"/>
              </a:ext>
            </a:extLst>
          </p:cNvPr>
          <p:cNvSpPr>
            <a:spLocks noGrp="1"/>
          </p:cNvSpPr>
          <p:nvPr>
            <p:ph type="sldNum" sz="quarter" idx="12"/>
          </p:nvPr>
        </p:nvSpPr>
        <p:spPr/>
        <p:txBody>
          <a:bodyPr/>
          <a:lstStyle/>
          <a:p>
            <a:fld id="{FFCF12CA-6691-412A-91A8-BB298839DAFC}" type="slidenum">
              <a:rPr lang="es-ES" smtClean="0"/>
              <a:t>‹#›</a:t>
            </a:fld>
            <a:endParaRPr lang="es-ES"/>
          </a:p>
        </p:txBody>
      </p:sp>
    </p:spTree>
    <p:extLst>
      <p:ext uri="{BB962C8B-B14F-4D97-AF65-F5344CB8AC3E}">
        <p14:creationId xmlns:p14="http://schemas.microsoft.com/office/powerpoint/2010/main" val="194260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26E66CC-8EC6-48C0-88D8-70CAC4167C66}"/>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3" name="Marcador de pie de página 2">
            <a:extLst>
              <a:ext uri="{FF2B5EF4-FFF2-40B4-BE49-F238E27FC236}">
                <a16:creationId xmlns:a16="http://schemas.microsoft.com/office/drawing/2014/main" id="{134128A7-7137-479F-8496-1D9DC17347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44077B7-E7A4-4671-8372-D9618D5E3115}"/>
              </a:ext>
            </a:extLst>
          </p:cNvPr>
          <p:cNvSpPr>
            <a:spLocks noGrp="1"/>
          </p:cNvSpPr>
          <p:nvPr>
            <p:ph type="sldNum" sz="quarter" idx="12"/>
          </p:nvPr>
        </p:nvSpPr>
        <p:spPr/>
        <p:txBody>
          <a:bodyPr/>
          <a:lstStyle/>
          <a:p>
            <a:fld id="{FFCF12CA-6691-412A-91A8-BB298839DAFC}" type="slidenum">
              <a:rPr lang="es-ES" smtClean="0"/>
              <a:t>‹#›</a:t>
            </a:fld>
            <a:endParaRPr lang="es-ES"/>
          </a:p>
        </p:txBody>
      </p:sp>
    </p:spTree>
    <p:extLst>
      <p:ext uri="{BB962C8B-B14F-4D97-AF65-F5344CB8AC3E}">
        <p14:creationId xmlns:p14="http://schemas.microsoft.com/office/powerpoint/2010/main" val="51533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C0557-FB8B-42D9-99A8-90A1F15D3D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9899AE-F6CA-4263-AD35-EE342C5CC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7714E89-37DF-4E7A-94D6-0A2256CA3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28E844-2377-450B-8DCE-BA1053967D76}"/>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6" name="Marcador de pie de página 5">
            <a:extLst>
              <a:ext uri="{FF2B5EF4-FFF2-40B4-BE49-F238E27FC236}">
                <a16:creationId xmlns:a16="http://schemas.microsoft.com/office/drawing/2014/main" id="{7874BDD9-E321-4563-9EF8-33769C3136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2F4B5E-1323-4A07-BD25-214C4B9C931C}"/>
              </a:ext>
            </a:extLst>
          </p:cNvPr>
          <p:cNvSpPr>
            <a:spLocks noGrp="1"/>
          </p:cNvSpPr>
          <p:nvPr>
            <p:ph type="sldNum" sz="quarter" idx="12"/>
          </p:nvPr>
        </p:nvSpPr>
        <p:spPr/>
        <p:txBody>
          <a:bodyPr/>
          <a:lstStyle/>
          <a:p>
            <a:fld id="{FFCF12CA-6691-412A-91A8-BB298839DAFC}" type="slidenum">
              <a:rPr lang="es-ES" smtClean="0"/>
              <a:t>‹#›</a:t>
            </a:fld>
            <a:endParaRPr lang="es-ES"/>
          </a:p>
        </p:txBody>
      </p:sp>
    </p:spTree>
    <p:extLst>
      <p:ext uri="{BB962C8B-B14F-4D97-AF65-F5344CB8AC3E}">
        <p14:creationId xmlns:p14="http://schemas.microsoft.com/office/powerpoint/2010/main" val="36644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7BB53C-595D-4D51-9A16-2F1F6A4A4E7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EF0607B-A8EE-44FA-A608-0DCC8B363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846B554-163C-4CEB-83FF-B101196CB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3022CFF-4610-4272-B0FC-8861BE49E973}"/>
              </a:ext>
            </a:extLst>
          </p:cNvPr>
          <p:cNvSpPr>
            <a:spLocks noGrp="1"/>
          </p:cNvSpPr>
          <p:nvPr>
            <p:ph type="dt" sz="half" idx="10"/>
          </p:nvPr>
        </p:nvSpPr>
        <p:spPr/>
        <p:txBody>
          <a:bodyPr/>
          <a:lstStyle/>
          <a:p>
            <a:fld id="{0A589AD5-A06A-40A7-9A4C-979E4511A3DD}" type="datetimeFigureOut">
              <a:rPr lang="es-ES" smtClean="0"/>
              <a:t>05/05/2021</a:t>
            </a:fld>
            <a:endParaRPr lang="es-ES"/>
          </a:p>
        </p:txBody>
      </p:sp>
      <p:sp>
        <p:nvSpPr>
          <p:cNvPr id="6" name="Marcador de pie de página 5">
            <a:extLst>
              <a:ext uri="{FF2B5EF4-FFF2-40B4-BE49-F238E27FC236}">
                <a16:creationId xmlns:a16="http://schemas.microsoft.com/office/drawing/2014/main" id="{BA3C5CD6-A12B-4E86-BC7A-1B9A4EBA07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7877ED-6267-4F1D-8A69-F5E8101ECA71}"/>
              </a:ext>
            </a:extLst>
          </p:cNvPr>
          <p:cNvSpPr>
            <a:spLocks noGrp="1"/>
          </p:cNvSpPr>
          <p:nvPr>
            <p:ph type="sldNum" sz="quarter" idx="12"/>
          </p:nvPr>
        </p:nvSpPr>
        <p:spPr/>
        <p:txBody>
          <a:bodyPr/>
          <a:lstStyle/>
          <a:p>
            <a:fld id="{FFCF12CA-6691-412A-91A8-BB298839DAFC}" type="slidenum">
              <a:rPr lang="es-ES" smtClean="0"/>
              <a:t>‹#›</a:t>
            </a:fld>
            <a:endParaRPr lang="es-ES"/>
          </a:p>
        </p:txBody>
      </p:sp>
    </p:spTree>
    <p:extLst>
      <p:ext uri="{BB962C8B-B14F-4D97-AF65-F5344CB8AC3E}">
        <p14:creationId xmlns:p14="http://schemas.microsoft.com/office/powerpoint/2010/main" val="208345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5B071C4-A2C0-4081-9A0E-A5DD025EC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26327F-B622-494D-A31E-5774A699DE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D29E58-6CBB-4471-8A77-5511C1B88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89AD5-A06A-40A7-9A4C-979E4511A3DD}" type="datetimeFigureOut">
              <a:rPr lang="es-ES" smtClean="0"/>
              <a:t>05/05/2021</a:t>
            </a:fld>
            <a:endParaRPr lang="es-ES"/>
          </a:p>
        </p:txBody>
      </p:sp>
      <p:sp>
        <p:nvSpPr>
          <p:cNvPr id="5" name="Marcador de pie de página 4">
            <a:extLst>
              <a:ext uri="{FF2B5EF4-FFF2-40B4-BE49-F238E27FC236}">
                <a16:creationId xmlns:a16="http://schemas.microsoft.com/office/drawing/2014/main" id="{86EB2F73-6C1B-4D90-8C87-CAF32E38F8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D7622B9-D18F-42B5-B426-1301497B29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F12CA-6691-412A-91A8-BB298839DAFC}" type="slidenum">
              <a:rPr lang="es-ES" smtClean="0"/>
              <a:t>‹#›</a:t>
            </a:fld>
            <a:endParaRPr lang="es-ES"/>
          </a:p>
        </p:txBody>
      </p:sp>
    </p:spTree>
    <p:extLst>
      <p:ext uri="{BB962C8B-B14F-4D97-AF65-F5344CB8AC3E}">
        <p14:creationId xmlns:p14="http://schemas.microsoft.com/office/powerpoint/2010/main" val="2402883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orientacionandujar.es/2015/10/26/formas-geometricas-divertidas-ideales-para-tus-fichas-y-trabajos-en-infantil-y-primaria/triangulo-cara-color/" TargetMode="External"/><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orientacionandujar.es/2015/10/26/formas-geometricas-divertidas-ideales-para-tus-fichas-y-trabajos-en-infantil-y-primaria/pentogono-cara-color/" TargetMode="External"/><Relationship Id="rId5" Type="http://schemas.openxmlformats.org/officeDocument/2006/relationships/image" Target="../media/image5.jpg"/><Relationship Id="rId10" Type="http://schemas.openxmlformats.org/officeDocument/2006/relationships/hyperlink" Target="http://miclasedeinfantilaraceli.blogspot.com/2013/11/el-rectangulo.html" TargetMode="External"/><Relationship Id="rId4" Type="http://schemas.openxmlformats.org/officeDocument/2006/relationships/hyperlink" Target="https://www.orientacionandujar.es/2015/10/26/formas-geometricas-divertidas-ideales-para-tus-fichas-y-trabajos-en-infantil-y-primaria/circulo-cara-color/" TargetMode="External"/><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IHaY0uSZifs"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orientacionandujar.es/2015/10/26/formas-geometricas-divertidas-ideales-para-tus-fichas-y-trabajos-en-infantil-y-primaria/circulo-cara-color/"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orientacionandujar.es/2015/10/26/formas-geometricas-divertidas-ideales-para-tus-fichas-y-trabajos-en-infantil-y-primaria/pentogono-cara-colo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hyperlink" Target="https://www.orientacionandujar.es/2015/10/26/formas-geometricas-divertidas-ideales-para-tus-fichas-y-trabajos-en-infantil-y-primaria/triangulo-cara-col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oto gratis | Premium Photo #Freepik #photo #fondo | Plantillas de fondo de  powerpoint, Papel tapiz abstracto, Whatsapp de colores">
            <a:extLst>
              <a:ext uri="{FF2B5EF4-FFF2-40B4-BE49-F238E27FC236}">
                <a16:creationId xmlns:a16="http://schemas.microsoft.com/office/drawing/2014/main" id="{E8F9FB7E-7744-4EC2-84B4-CB9B19AED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7F6B6B2F-114E-4023-817B-6BF1B036C62D}"/>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8B6CFC01-CF6D-4BE8-8FF9-34881B253B03}"/>
              </a:ext>
            </a:extLst>
          </p:cNvPr>
          <p:cNvSpPr txBox="1"/>
          <p:nvPr/>
        </p:nvSpPr>
        <p:spPr>
          <a:xfrm>
            <a:off x="3048000" y="771765"/>
            <a:ext cx="6096000" cy="923330"/>
          </a:xfrm>
          <a:prstGeom prst="rect">
            <a:avLst/>
          </a:prstGeom>
          <a:noFill/>
        </p:spPr>
        <p:txBody>
          <a:bodyPr wrap="square">
            <a:spAutoFit/>
          </a:bodyPr>
          <a:lstStyle/>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Secuencia didáctica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ESCUELA NORMAL DE EDUCACIÓN PREESCOLAR DEL ESTADO DE COAHUILA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p:txBody>
      </p:sp>
      <p:grpSp>
        <p:nvGrpSpPr>
          <p:cNvPr id="5" name="Grupo 4">
            <a:extLst>
              <a:ext uri="{FF2B5EF4-FFF2-40B4-BE49-F238E27FC236}">
                <a16:creationId xmlns:a16="http://schemas.microsoft.com/office/drawing/2014/main" id="{08690149-AF15-4991-8762-9EF83A5A05B1}"/>
              </a:ext>
            </a:extLst>
          </p:cNvPr>
          <p:cNvGrpSpPr/>
          <p:nvPr/>
        </p:nvGrpSpPr>
        <p:grpSpPr>
          <a:xfrm>
            <a:off x="3871882" y="1695095"/>
            <a:ext cx="4720933" cy="1157605"/>
            <a:chOff x="0" y="2"/>
            <a:chExt cx="4404993" cy="984690"/>
          </a:xfrm>
        </p:grpSpPr>
        <p:pic>
          <p:nvPicPr>
            <p:cNvPr id="6" name="2 Imagen">
              <a:extLst>
                <a:ext uri="{FF2B5EF4-FFF2-40B4-BE49-F238E27FC236}">
                  <a16:creationId xmlns:a16="http://schemas.microsoft.com/office/drawing/2014/main" id="{ACEEDF14-D505-4E9D-A318-9777AF578D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7" name="1 CuadroTexto">
              <a:extLst>
                <a:ext uri="{FF2B5EF4-FFF2-40B4-BE49-F238E27FC236}">
                  <a16:creationId xmlns:a16="http://schemas.microsoft.com/office/drawing/2014/main" id="{9CBC1851-C681-4705-9EAD-26A026B9CFB7}"/>
                </a:ext>
              </a:extLst>
            </p:cNvPr>
            <p:cNvSpPr txBox="1"/>
            <p:nvPr/>
          </p:nvSpPr>
          <p:spPr>
            <a:xfrm>
              <a:off x="2120263" y="10145"/>
              <a:ext cx="2284730" cy="737870"/>
            </a:xfrm>
            <a:prstGeom prst="rect">
              <a:avLst/>
            </a:prstGeom>
            <a:noFill/>
          </p:spPr>
          <p:txBody>
            <a:bodyPr wrap="square" rtlCol="0">
              <a:noAutofit/>
            </a:bodyPr>
            <a:lstStyle/>
            <a:p>
              <a:pPr algn="ctr"/>
              <a:r>
                <a:rPr lang="es-ES" sz="10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5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1600" b="1" dirty="0">
                  <a:solidFill>
                    <a:srgbClr val="939393"/>
                  </a:solidFill>
                  <a:latin typeface="Avenir Next LT Pro" panose="020B0504020202020204" pitchFamily="34" charset="0"/>
                  <a:ea typeface="Times New Roman" panose="02020603050405020304" pitchFamily="18" charset="0"/>
                  <a:cs typeface="Arial" panose="020B0604020202020204" pitchFamily="34" charset="0"/>
                </a:rPr>
                <a:t>FORMA, EPACIO Y MEDIDA</a:t>
              </a:r>
              <a:endParaRPr lang="es-ES" sz="1200" dirty="0">
                <a:effectLst/>
                <a:latin typeface="Times New Roman" panose="02020603050405020304" pitchFamily="18" charset="0"/>
                <a:ea typeface="Times New Roman" panose="02020603050405020304" pitchFamily="18" charset="0"/>
              </a:endParaRPr>
            </a:p>
          </p:txBody>
        </p:sp>
        <p:cxnSp>
          <p:nvCxnSpPr>
            <p:cNvPr id="8" name="12 Conector recto">
              <a:extLst>
                <a:ext uri="{FF2B5EF4-FFF2-40B4-BE49-F238E27FC236}">
                  <a16:creationId xmlns:a16="http://schemas.microsoft.com/office/drawing/2014/main" id="{91FE86B9-E01D-46C6-8F74-BB0EA0F4A962}"/>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0" name="CuadroTexto 9">
            <a:extLst>
              <a:ext uri="{FF2B5EF4-FFF2-40B4-BE49-F238E27FC236}">
                <a16:creationId xmlns:a16="http://schemas.microsoft.com/office/drawing/2014/main" id="{44E87BB3-0C71-47DC-9EF2-DBAAB4125E89}"/>
              </a:ext>
            </a:extLst>
          </p:cNvPr>
          <p:cNvSpPr txBox="1"/>
          <p:nvPr/>
        </p:nvSpPr>
        <p:spPr>
          <a:xfrm>
            <a:off x="1908312" y="2885359"/>
            <a:ext cx="8918714" cy="320087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Nombre de las estudiantes normalista</a:t>
            </a:r>
            <a:r>
              <a:rPr lang="es-ES" sz="1600" b="1" dirty="0">
                <a:solidFill>
                  <a:srgbClr val="000000"/>
                </a:solidFill>
                <a:latin typeface="Lucida Sans Unicode" panose="020B0602030504020204" pitchFamily="34" charset="0"/>
                <a:ea typeface="Calibri" panose="020F0502020204030204" pitchFamily="34" charset="0"/>
                <a:cs typeface="Lucida Sans Unicode" panose="020B0602030504020204" pitchFamily="34" charset="0"/>
              </a:rPr>
              <a:t>s: </a:t>
            </a:r>
            <a:r>
              <a:rPr kumimoji="0" lang="es-MX" altLang="es-ES"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Adamary Sarahi Arizpe Alvarez, </a:t>
            </a: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Jimena Sarahi Gaytan Espinosa, </a:t>
            </a:r>
            <a:r>
              <a:rPr kumimoji="0" lang="es-MX" altLang="es-ES"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Melissa Martínez Aldaco y </a:t>
            </a: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Daisy Carolina Pérez Nuncio </a:t>
            </a:r>
            <a:endPar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endParaRPr>
          </a:p>
          <a:p>
            <a:pPr algn="ctr"/>
            <a:r>
              <a:rPr lang="es-ES" sz="1800" dirty="0">
                <a:solidFill>
                  <a:srgbClr val="000000"/>
                </a:solidFill>
                <a:effectLst/>
                <a:latin typeface="Britannic Bold" panose="020B0903060703020204" pitchFamily="34" charset="0"/>
                <a:ea typeface="Calibri" panose="020F0502020204030204" pitchFamily="34" charset="0"/>
                <a:cs typeface="Britannic Bold" panose="020B0903060703020204" pitchFamily="34" charset="0"/>
              </a:rPr>
              <a:t> </a:t>
            </a: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Grado: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Segundo semestre </a:t>
            </a: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Sección: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A”</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800" dirty="0">
                <a:solidFill>
                  <a:srgbClr val="000000"/>
                </a:solidFill>
                <a:effectLst/>
                <a:latin typeface="Britannic Bold" panose="020B0903060703020204" pitchFamily="34" charset="0"/>
                <a:ea typeface="Calibri" panose="020F0502020204030204" pitchFamily="34" charset="0"/>
                <a:cs typeface="Britannic Bold" panose="020B0903060703020204" pitchFamily="34" charset="0"/>
              </a:rPr>
              <a:t> </a:t>
            </a: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Número de Lista: </a:t>
            </a:r>
            <a:r>
              <a:rPr lang="es-ES"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2</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 ·9, ·12 y ·17 </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Curso: </a:t>
            </a:r>
            <a:r>
              <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rPr>
              <a:t>Forma, espacio y medida</a:t>
            </a: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Grado en el que realiza su aplicación: </a:t>
            </a:r>
            <a:r>
              <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rPr>
              <a:t>Primer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grado del preescolar</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Nombre del Profesor(a) Titular del curso: </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Rocio Blanco Gómez</a:t>
            </a:r>
            <a:endParaRPr lang="es-ES" dirty="0">
              <a:solidFill>
                <a:srgbClr val="000000"/>
              </a:solidFill>
              <a:latin typeface="Britannic Bold" panose="020B0903060703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Periodo de elaboración: </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Domingo 09 d</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e </a:t>
            </a:r>
            <a:r>
              <a:rPr lang="es-ES" sz="1600" dirty="0">
                <a:solidFill>
                  <a:srgbClr val="000000"/>
                </a:solidFill>
                <a:latin typeface="Century Gothic" panose="020B0502020202020204" pitchFamily="34" charset="0"/>
                <a:ea typeface="Calibri" panose="020F0502020204030204" pitchFamily="34" charset="0"/>
                <a:cs typeface="Century Gothic" panose="020B0502020202020204" pitchFamily="34" charset="0"/>
              </a:rPr>
              <a:t>Mayo</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 de 2021</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600" b="1" dirty="0">
                <a:solidFill>
                  <a:srgbClr val="000000"/>
                </a:solidFill>
                <a:effectLst/>
                <a:latin typeface="Lucida Sans Unicode" panose="020B0602030504020204" pitchFamily="34" charset="0"/>
                <a:ea typeface="Calibri" panose="020F0502020204030204" pitchFamily="34" charset="0"/>
                <a:cs typeface="Lucida Sans Unicode" panose="020B0602030504020204" pitchFamily="34" charset="0"/>
              </a:rPr>
              <a:t>Nombre del tema /contenido: </a:t>
            </a:r>
            <a:r>
              <a:rPr lang="es-ES" sz="1600" dirty="0">
                <a:solidFill>
                  <a:srgbClr val="000000"/>
                </a:solidFill>
                <a:effectLst/>
                <a:latin typeface="Century Gothic" panose="020B0502020202020204" pitchFamily="34" charset="0"/>
                <a:ea typeface="Calibri" panose="020F0502020204030204" pitchFamily="34" charset="0"/>
                <a:cs typeface="Cavolini" panose="03000502040302020204" pitchFamily="66" charset="0"/>
              </a:rPr>
              <a:t>“Figuras y cuerpos geométricos”</a:t>
            </a:r>
          </a:p>
          <a:p>
            <a:pPr algn="ctr"/>
            <a:r>
              <a:rPr lang="es-ES" sz="1600" b="1" dirty="0">
                <a:effectLst/>
                <a:latin typeface="Lucida Sans Unicode" panose="020B0602030504020204" pitchFamily="34" charset="0"/>
                <a:ea typeface="Calibri" panose="020F0502020204030204" pitchFamily="34" charset="0"/>
                <a:cs typeface="Lucida Sans Unicode" panose="020B0602030504020204" pitchFamily="34" charset="0"/>
              </a:rPr>
              <a:t>Propósito: </a:t>
            </a:r>
            <a:r>
              <a:rPr lang="es-ES" sz="1600" dirty="0">
                <a:effectLst/>
                <a:latin typeface="Century Gothic" panose="020B0502020202020204" pitchFamily="34" charset="0"/>
                <a:ea typeface="Calibri" panose="020F0502020204030204" pitchFamily="34" charset="0"/>
                <a:cs typeface="Times New Roman" panose="02020603050405020304" pitchFamily="18" charset="0"/>
              </a:rPr>
              <a:t>D</a:t>
            </a:r>
            <a:r>
              <a:rPr lang="es-ES" sz="1600" b="0" i="0" u="none" strike="noStrike" baseline="0" dirty="0">
                <a:latin typeface="Century Gothic" panose="020B0502020202020204" pitchFamily="34" charset="0"/>
              </a:rPr>
              <a:t>esarrollar la percepción geométrica por medio de situaciones problemáticas en las que los niños reproduzcan modelos y construyan configuraciones con formas, figuras y cuerpos geométricos.</a:t>
            </a:r>
            <a:endParaRPr lang="es-ES" sz="1600" dirty="0">
              <a:latin typeface="Century Gothic" panose="020B0502020202020204" pitchFamily="34" charset="0"/>
            </a:endParaRPr>
          </a:p>
        </p:txBody>
      </p:sp>
      <p:pic>
        <p:nvPicPr>
          <p:cNvPr id="1034" name="Picture 10" descr="160 ideas de FIGURA : EL CIRCULO | circulo, figuritas, figuras geometricas">
            <a:extLst>
              <a:ext uri="{FF2B5EF4-FFF2-40B4-BE49-F238E27FC236}">
                <a16:creationId xmlns:a16="http://schemas.microsoft.com/office/drawing/2014/main" id="{7394C634-1BC4-459C-9F76-F22854EB7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13772">
            <a:off x="784978" y="3438570"/>
            <a:ext cx="1798089" cy="163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49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id="{EFAFF19F-4319-42E2-9CF4-B0E136EA3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4D32D2E8-9F8E-402B-B33F-E0184CD519D0}"/>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943C6A1F-9ECD-407B-9CE0-812BABFB368D}"/>
              </a:ext>
            </a:extLst>
          </p:cNvPr>
          <p:cNvSpPr txBox="1">
            <a:spLocks/>
          </p:cNvSpPr>
          <p:nvPr/>
        </p:nvSpPr>
        <p:spPr>
          <a:xfrm>
            <a:off x="4719426" y="1824868"/>
            <a:ext cx="3152361" cy="62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latin typeface="Lucida Sans Unicode" panose="020B0602030504020204" pitchFamily="34" charset="0"/>
                <a:cs typeface="Lucida Sans Unicode" panose="020B0602030504020204" pitchFamily="34" charset="0"/>
              </a:rPr>
              <a:t>Conclusión:</a:t>
            </a:r>
          </a:p>
        </p:txBody>
      </p:sp>
      <p:sp>
        <p:nvSpPr>
          <p:cNvPr id="5" name="Título 1">
            <a:extLst>
              <a:ext uri="{FF2B5EF4-FFF2-40B4-BE49-F238E27FC236}">
                <a16:creationId xmlns:a16="http://schemas.microsoft.com/office/drawing/2014/main" id="{2BBE137D-8CFF-49FE-9C8B-1399EDF71F8D}"/>
              </a:ext>
            </a:extLst>
          </p:cNvPr>
          <p:cNvSpPr txBox="1">
            <a:spLocks/>
          </p:cNvSpPr>
          <p:nvPr/>
        </p:nvSpPr>
        <p:spPr>
          <a:xfrm>
            <a:off x="2913818" y="2611025"/>
            <a:ext cx="6763579" cy="283492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dirty="0">
                <a:latin typeface="Century Gothic" panose="020B0502020202020204" pitchFamily="34" charset="0"/>
                <a:cs typeface="Lucida Sans Unicode" panose="020B0602030504020204" pitchFamily="34" charset="0"/>
              </a:rPr>
              <a:t>Gracias a los datos obtenidos después de presentar las actividades planeadas a una pequeña podemos concluir con que, el iniciar  la aproximación a la geometría a los pequeños tendría mejor eficacia si para esto usáramos objetos reales y  tridimensionales y una terminología geométrica correcta, ajustándonos al vocabulario propio de su edad, estructurar las actividades de acuerdo a sus procedimientos y no de los contenidos y lo mas importante siempre utilizando actividades diferentes y creativas para que mediante estas puedan jugar, divertirse y aprender.</a:t>
            </a:r>
          </a:p>
        </p:txBody>
      </p:sp>
      <p:pic>
        <p:nvPicPr>
          <p:cNvPr id="2050" name="Picture 2" descr="9 ideas de PROFESORAS | imagenes de profesores, dibujos de profesores,  maestras animadas">
            <a:extLst>
              <a:ext uri="{FF2B5EF4-FFF2-40B4-BE49-F238E27FC236}">
                <a16:creationId xmlns:a16="http://schemas.microsoft.com/office/drawing/2014/main" id="{487D78C9-259A-4C7A-AA0F-F1688997B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187" y="3801235"/>
            <a:ext cx="2395601" cy="240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8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oto gratis | Premium Photo #Freepik #photo #fondo | Plantillas de fondo de  powerpoint, Papel tapiz abstracto, Whatsapp de colores">
            <a:extLst>
              <a:ext uri="{FF2B5EF4-FFF2-40B4-BE49-F238E27FC236}">
                <a16:creationId xmlns:a16="http://schemas.microsoft.com/office/drawing/2014/main" id="{DC629932-BC11-4A6C-9521-C200C355F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B959C6FE-05D0-4E5B-9DB7-3AAF092DFACF}"/>
              </a:ext>
            </a:extLst>
          </p:cNvPr>
          <p:cNvSpPr/>
          <p:nvPr/>
        </p:nvSpPr>
        <p:spPr>
          <a:xfrm>
            <a:off x="449910" y="314738"/>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a:extLst>
              <a:ext uri="{FF2B5EF4-FFF2-40B4-BE49-F238E27FC236}">
                <a16:creationId xmlns:a16="http://schemas.microsoft.com/office/drawing/2014/main" id="{435BC3AC-2C48-4A0C-BE1B-526660341AA4}"/>
              </a:ext>
            </a:extLst>
          </p:cNvPr>
          <p:cNvPicPr>
            <a:picLocks noChangeAspect="1"/>
          </p:cNvPicPr>
          <p:nvPr/>
        </p:nvPicPr>
        <p:blipFill rotWithShape="1">
          <a:blip r:embed="rId3"/>
          <a:srcRect l="26082" t="25286" r="23993" b="10803"/>
          <a:stretch/>
        </p:blipFill>
        <p:spPr>
          <a:xfrm>
            <a:off x="1964281" y="393435"/>
            <a:ext cx="8262110" cy="6071127"/>
          </a:xfrm>
          <a:prstGeom prst="rect">
            <a:avLst/>
          </a:prstGeom>
        </p:spPr>
      </p:pic>
      <p:sp>
        <p:nvSpPr>
          <p:cNvPr id="7" name="Título 1">
            <a:extLst>
              <a:ext uri="{FF2B5EF4-FFF2-40B4-BE49-F238E27FC236}">
                <a16:creationId xmlns:a16="http://schemas.microsoft.com/office/drawing/2014/main" id="{0649ECBD-0D05-4A94-87F6-D5B2709A0CD3}"/>
              </a:ext>
            </a:extLst>
          </p:cNvPr>
          <p:cNvSpPr txBox="1">
            <a:spLocks/>
          </p:cNvSpPr>
          <p:nvPr/>
        </p:nvSpPr>
        <p:spPr>
          <a:xfrm>
            <a:off x="694572" y="1768732"/>
            <a:ext cx="1761028" cy="349775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latin typeface="Lucida Sans Unicode" panose="020B0602030504020204" pitchFamily="34" charset="0"/>
                <a:cs typeface="Lucida Sans Unicode" panose="020B0602030504020204" pitchFamily="34" charset="0"/>
              </a:rPr>
              <a:t>R</a:t>
            </a:r>
          </a:p>
          <a:p>
            <a:pPr algn="ctr"/>
            <a:r>
              <a:rPr lang="es-ES" sz="3600" b="1" dirty="0">
                <a:latin typeface="Lucida Sans Unicode" panose="020B0602030504020204" pitchFamily="34" charset="0"/>
                <a:cs typeface="Lucida Sans Unicode" panose="020B0602030504020204" pitchFamily="34" charset="0"/>
              </a:rPr>
              <a:t>U</a:t>
            </a:r>
          </a:p>
          <a:p>
            <a:pPr algn="ctr"/>
            <a:r>
              <a:rPr lang="es-ES" sz="3600" b="1" dirty="0">
                <a:latin typeface="Lucida Sans Unicode" panose="020B0602030504020204" pitchFamily="34" charset="0"/>
                <a:cs typeface="Lucida Sans Unicode" panose="020B0602030504020204" pitchFamily="34" charset="0"/>
              </a:rPr>
              <a:t>B</a:t>
            </a:r>
          </a:p>
          <a:p>
            <a:pPr algn="ctr"/>
            <a:r>
              <a:rPr lang="es-ES" sz="3600" b="1" dirty="0">
                <a:latin typeface="Lucida Sans Unicode" panose="020B0602030504020204" pitchFamily="34" charset="0"/>
                <a:cs typeface="Lucida Sans Unicode" panose="020B0602030504020204" pitchFamily="34" charset="0"/>
              </a:rPr>
              <a:t>R</a:t>
            </a:r>
          </a:p>
          <a:p>
            <a:pPr algn="ctr"/>
            <a:r>
              <a:rPr lang="es-ES" sz="3600" b="1" dirty="0">
                <a:latin typeface="Lucida Sans Unicode" panose="020B0602030504020204" pitchFamily="34" charset="0"/>
                <a:cs typeface="Lucida Sans Unicode" panose="020B0602030504020204" pitchFamily="34" charset="0"/>
              </a:rPr>
              <a:t>I</a:t>
            </a:r>
          </a:p>
          <a:p>
            <a:pPr algn="ctr"/>
            <a:r>
              <a:rPr lang="es-ES" sz="3600" b="1" dirty="0">
                <a:latin typeface="Lucida Sans Unicode" panose="020B0602030504020204" pitchFamily="34" charset="0"/>
                <a:cs typeface="Lucida Sans Unicode" panose="020B0602030504020204" pitchFamily="34" charset="0"/>
              </a:rPr>
              <a:t>C</a:t>
            </a:r>
          </a:p>
          <a:p>
            <a:pPr algn="ctr"/>
            <a:r>
              <a:rPr lang="es-ES" sz="3600" b="1" dirty="0">
                <a:latin typeface="Lucida Sans Unicode" panose="020B0602030504020204" pitchFamily="34" charset="0"/>
                <a:cs typeface="Lucida Sans Unicode" panose="020B0602030504020204" pitchFamily="34" charset="0"/>
              </a:rPr>
              <a:t>A</a:t>
            </a:r>
          </a:p>
        </p:txBody>
      </p:sp>
    </p:spTree>
    <p:extLst>
      <p:ext uri="{BB962C8B-B14F-4D97-AF65-F5344CB8AC3E}">
        <p14:creationId xmlns:p14="http://schemas.microsoft.com/office/powerpoint/2010/main" val="350243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B45F8FD4-B840-4B49-A108-6A4B59823F8D}"/>
              </a:ext>
            </a:extLst>
          </p:cNvPr>
          <p:cNvCxnSpPr>
            <a:cxnSpLocks/>
            <a:stCxn id="2" idx="2"/>
          </p:cNvCxnSpPr>
          <p:nvPr/>
        </p:nvCxnSpPr>
        <p:spPr>
          <a:xfrm>
            <a:off x="6095998" y="1825513"/>
            <a:ext cx="0" cy="467113"/>
          </a:xfrm>
          <a:prstGeom prst="line">
            <a:avLst/>
          </a:prstGeom>
          <a:ln w="9525" cap="flat" cmpd="sng" algn="ctr">
            <a:solidFill>
              <a:srgbClr val="FF66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ector recto 11">
            <a:extLst>
              <a:ext uri="{FF2B5EF4-FFF2-40B4-BE49-F238E27FC236}">
                <a16:creationId xmlns:a16="http://schemas.microsoft.com/office/drawing/2014/main" id="{C216ADB6-A09C-4000-8DEB-7427A5EA608B}"/>
              </a:ext>
            </a:extLst>
          </p:cNvPr>
          <p:cNvCxnSpPr>
            <a:cxnSpLocks/>
          </p:cNvCxnSpPr>
          <p:nvPr/>
        </p:nvCxnSpPr>
        <p:spPr>
          <a:xfrm>
            <a:off x="6095998" y="1792663"/>
            <a:ext cx="2" cy="624583"/>
          </a:xfrm>
          <a:prstGeom prst="line">
            <a:avLst/>
          </a:prstGeom>
          <a:ln w="9525" cap="flat" cmpd="sng" algn="ctr">
            <a:solidFill>
              <a:srgbClr val="FF66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Picture 6" descr="Foto gratis | Premium Photo #Freepik #photo #fondo | Plantillas de fondo de  powerpoint, Papel tapiz abstracto, Whatsapp de colores">
            <a:extLst>
              <a:ext uri="{FF2B5EF4-FFF2-40B4-BE49-F238E27FC236}">
                <a16:creationId xmlns:a16="http://schemas.microsoft.com/office/drawing/2014/main" id="{A79B762E-C30E-420A-AF4C-8DB2FBF53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ADD24ED0-34E4-4BF6-8E4B-2CF3F55E7B78}"/>
              </a:ext>
            </a:extLst>
          </p:cNvPr>
          <p:cNvSpPr/>
          <p:nvPr/>
        </p:nvSpPr>
        <p:spPr>
          <a:xfrm>
            <a:off x="450570"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endParaRPr lang="es-ES" dirty="0"/>
          </a:p>
        </p:txBody>
      </p:sp>
      <p:sp>
        <p:nvSpPr>
          <p:cNvPr id="2" name="CuadroTexto 1">
            <a:extLst>
              <a:ext uri="{FF2B5EF4-FFF2-40B4-BE49-F238E27FC236}">
                <a16:creationId xmlns:a16="http://schemas.microsoft.com/office/drawing/2014/main" id="{F8CEE8BB-1F8B-43FB-A133-C11578DA24C3}"/>
              </a:ext>
            </a:extLst>
          </p:cNvPr>
          <p:cNvSpPr txBox="1"/>
          <p:nvPr/>
        </p:nvSpPr>
        <p:spPr>
          <a:xfrm>
            <a:off x="1907841" y="625184"/>
            <a:ext cx="8376314" cy="1200329"/>
          </a:xfrm>
          <a:prstGeom prst="rect">
            <a:avLst/>
          </a:prstGeom>
          <a:noFill/>
        </p:spPr>
        <p:txBody>
          <a:bodyPr wrap="square">
            <a:spAutoFit/>
          </a:bodyPr>
          <a:lstStyle/>
          <a:p>
            <a:pPr algn="ctr"/>
            <a:r>
              <a:rPr lang="es-ES" sz="2400" b="1" dirty="0">
                <a:latin typeface="Lucida Sans Unicode" panose="020B0602030504020204" pitchFamily="34" charset="0"/>
                <a:cs typeface="Lucida Sans Unicode" panose="020B0602030504020204" pitchFamily="34" charset="0"/>
              </a:rPr>
              <a:t>Unidad de aprendizaje II. Estrategias de enseñanza y aprendizaje para el desarrollo de la ubicación espacial y del pensamiento geométrico </a:t>
            </a:r>
          </a:p>
        </p:txBody>
      </p:sp>
      <p:sp>
        <p:nvSpPr>
          <p:cNvPr id="3" name="CuadroTexto 2">
            <a:extLst>
              <a:ext uri="{FF2B5EF4-FFF2-40B4-BE49-F238E27FC236}">
                <a16:creationId xmlns:a16="http://schemas.microsoft.com/office/drawing/2014/main" id="{4C8F9DF9-71F3-43DF-A15F-3244145A0D37}"/>
              </a:ext>
            </a:extLst>
          </p:cNvPr>
          <p:cNvSpPr txBox="1"/>
          <p:nvPr/>
        </p:nvSpPr>
        <p:spPr>
          <a:xfrm>
            <a:off x="2826126" y="2035085"/>
            <a:ext cx="6093724" cy="307777"/>
          </a:xfrm>
          <a:prstGeom prst="rect">
            <a:avLst/>
          </a:prstGeom>
          <a:solidFill>
            <a:schemeClr val="bg1">
              <a:lumMod val="95000"/>
            </a:schemeClr>
          </a:solidFill>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latin typeface="Lucida Sans Unicode" panose="020B0602030504020204" pitchFamily="34" charset="0"/>
                <a:cs typeface="Lucida Sans Unicode" panose="020B0602030504020204" pitchFamily="34" charset="0"/>
              </a:rPr>
              <a:t>Competencias de la unidad de aprendizaje:</a:t>
            </a:r>
          </a:p>
        </p:txBody>
      </p:sp>
      <p:sp>
        <p:nvSpPr>
          <p:cNvPr id="4" name="CuadroTexto 3">
            <a:extLst>
              <a:ext uri="{FF2B5EF4-FFF2-40B4-BE49-F238E27FC236}">
                <a16:creationId xmlns:a16="http://schemas.microsoft.com/office/drawing/2014/main" id="{E5D2F081-B15E-42E1-974A-15AD858717D0}"/>
              </a:ext>
            </a:extLst>
          </p:cNvPr>
          <p:cNvSpPr txBox="1"/>
          <p:nvPr/>
        </p:nvSpPr>
        <p:spPr>
          <a:xfrm>
            <a:off x="1110682" y="2377537"/>
            <a:ext cx="9970629" cy="646331"/>
          </a:xfrm>
          <a:prstGeom prst="rect">
            <a:avLst/>
          </a:prstGeom>
          <a:noFill/>
        </p:spPr>
        <p:txBody>
          <a:bodyPr wrap="square">
            <a:spAutoFit/>
          </a:bodyPr>
          <a:lstStyle/>
          <a:p>
            <a:pPr marL="285750" indent="-285750" algn="ctr">
              <a:buBlip>
                <a:blip r:embed="rId3">
                  <a:extLst>
                    <a:ext uri="{837473B0-CC2E-450A-ABE3-18F120FF3D39}">
                      <a1611:picAttrSrcUrl xmlns:a1611="http://schemas.microsoft.com/office/drawing/2016/11/main" r:id="rId4"/>
                    </a:ext>
                  </a:extLst>
                </a:blip>
              </a:buBlip>
            </a:pPr>
            <a:r>
              <a:rPr lang="es-ES" sz="1200" dirty="0">
                <a:latin typeface="Century Gothic" panose="020B0502020202020204" pitchFamily="34" charset="0"/>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p>
        </p:txBody>
      </p:sp>
      <p:sp>
        <p:nvSpPr>
          <p:cNvPr id="5" name="CuadroTexto 4">
            <a:extLst>
              <a:ext uri="{FF2B5EF4-FFF2-40B4-BE49-F238E27FC236}">
                <a16:creationId xmlns:a16="http://schemas.microsoft.com/office/drawing/2014/main" id="{CDA41C2D-9957-4AD6-A7CD-801117C8F155}"/>
              </a:ext>
            </a:extLst>
          </p:cNvPr>
          <p:cNvSpPr txBox="1"/>
          <p:nvPr/>
        </p:nvSpPr>
        <p:spPr>
          <a:xfrm>
            <a:off x="1243205" y="3093217"/>
            <a:ext cx="9970629" cy="461665"/>
          </a:xfrm>
          <a:prstGeom prst="rect">
            <a:avLst/>
          </a:prstGeom>
          <a:noFill/>
        </p:spPr>
        <p:txBody>
          <a:bodyPr wrap="square">
            <a:spAutoFit/>
          </a:bodyPr>
          <a:lstStyle/>
          <a:p>
            <a:pPr marL="285750" indent="-285750" algn="ctr">
              <a:buBlip>
                <a:blip r:embed="rId5">
                  <a:extLst>
                    <a:ext uri="{837473B0-CC2E-450A-ABE3-18F120FF3D39}">
                      <a1611:picAttrSrcUrl xmlns:a1611="http://schemas.microsoft.com/office/drawing/2016/11/main" r:id="rId6"/>
                    </a:ext>
                  </a:extLst>
                </a:blip>
              </a:buBlip>
            </a:pPr>
            <a:r>
              <a:rPr lang="es-ES" sz="1200" dirty="0">
                <a:latin typeface="Century Gothic" panose="020B0502020202020204" pitchFamily="34" charset="0"/>
              </a:rPr>
              <a:t>Utiliza los resultados de la investigación para profundizar en el conocimiento y los procesos de aprendizaje de las matemáticas de sus alumnos. </a:t>
            </a:r>
          </a:p>
        </p:txBody>
      </p:sp>
      <p:sp>
        <p:nvSpPr>
          <p:cNvPr id="6" name="CuadroTexto 5">
            <a:extLst>
              <a:ext uri="{FF2B5EF4-FFF2-40B4-BE49-F238E27FC236}">
                <a16:creationId xmlns:a16="http://schemas.microsoft.com/office/drawing/2014/main" id="{FA997206-63E4-45C0-8EAB-980826DB463E}"/>
              </a:ext>
            </a:extLst>
          </p:cNvPr>
          <p:cNvSpPr txBox="1"/>
          <p:nvPr/>
        </p:nvSpPr>
        <p:spPr>
          <a:xfrm>
            <a:off x="1243205" y="3554882"/>
            <a:ext cx="9970629" cy="461665"/>
          </a:xfrm>
          <a:prstGeom prst="rect">
            <a:avLst/>
          </a:prstGeom>
          <a:noFill/>
        </p:spPr>
        <p:txBody>
          <a:bodyPr wrap="square">
            <a:spAutoFit/>
          </a:bodyPr>
          <a:lstStyle/>
          <a:p>
            <a:pPr marL="285750" indent="-285750" algn="ctr">
              <a:buBlip>
                <a:blip r:embed="rId7">
                  <a:extLst>
                    <a:ext uri="{837473B0-CC2E-450A-ABE3-18F120FF3D39}">
                      <a1611:picAttrSrcUrl xmlns:a1611="http://schemas.microsoft.com/office/drawing/2016/11/main" r:id="rId8"/>
                    </a:ext>
                  </a:extLst>
                </a:blip>
              </a:buBlip>
            </a:pPr>
            <a:r>
              <a:rPr lang="es-ES" sz="1200" dirty="0">
                <a:latin typeface="Century Gothic" panose="020B0502020202020204" pitchFamily="34" charset="0"/>
              </a:rPr>
              <a:t>Diseña y utiliza los recursos y medios didácticos pertinentes para desarrollar el sentido espacial y el pensamiento geométrico, acorde con los procesos de desarrollo cognitivo y socioemocional de los alumnos.</a:t>
            </a:r>
          </a:p>
        </p:txBody>
      </p:sp>
      <p:sp>
        <p:nvSpPr>
          <p:cNvPr id="15" name="CuadroTexto 14">
            <a:extLst>
              <a:ext uri="{FF2B5EF4-FFF2-40B4-BE49-F238E27FC236}">
                <a16:creationId xmlns:a16="http://schemas.microsoft.com/office/drawing/2014/main" id="{C4933BFE-6B4C-4884-9FC2-5299FA7AEBFF}"/>
              </a:ext>
            </a:extLst>
          </p:cNvPr>
          <p:cNvSpPr txBox="1"/>
          <p:nvPr/>
        </p:nvSpPr>
        <p:spPr>
          <a:xfrm>
            <a:off x="3049134" y="4437651"/>
            <a:ext cx="6093724" cy="307777"/>
          </a:xfrm>
          <a:prstGeom prst="rect">
            <a:avLst/>
          </a:prstGeom>
          <a:solidFill>
            <a:schemeClr val="bg1">
              <a:lumMod val="95000"/>
            </a:schemeClr>
          </a:solidFill>
          <a:ln>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latin typeface="Lucida Sans Unicode" panose="020B0602030504020204" pitchFamily="34" charset="0"/>
                <a:cs typeface="Lucida Sans Unicode" panose="020B0602030504020204" pitchFamily="34" charset="0"/>
              </a:rPr>
              <a:t>Propósito de la unidad de aprendizaje:</a:t>
            </a:r>
          </a:p>
        </p:txBody>
      </p:sp>
      <p:sp>
        <p:nvSpPr>
          <p:cNvPr id="16" name="CuadroTexto 15">
            <a:extLst>
              <a:ext uri="{FF2B5EF4-FFF2-40B4-BE49-F238E27FC236}">
                <a16:creationId xmlns:a16="http://schemas.microsoft.com/office/drawing/2014/main" id="{FE81AE7B-3121-440D-9F26-E191BCC5A3E8}"/>
              </a:ext>
            </a:extLst>
          </p:cNvPr>
          <p:cNvSpPr txBox="1"/>
          <p:nvPr/>
        </p:nvSpPr>
        <p:spPr>
          <a:xfrm>
            <a:off x="2107091" y="4813347"/>
            <a:ext cx="7977809" cy="830997"/>
          </a:xfrm>
          <a:prstGeom prst="rect">
            <a:avLst/>
          </a:prstGeom>
          <a:noFill/>
        </p:spPr>
        <p:txBody>
          <a:bodyPr wrap="square">
            <a:spAutoFit/>
          </a:bodyPr>
          <a:lstStyle/>
          <a:p>
            <a:pPr marL="171450" indent="-171450" algn="ctr">
              <a:buBlip>
                <a:blip r:embed="rId9">
                  <a:extLst>
                    <a:ext uri="{837473B0-CC2E-450A-ABE3-18F120FF3D39}">
                      <a1611:picAttrSrcUrl xmlns:a1611="http://schemas.microsoft.com/office/drawing/2016/11/main" r:id="rId10"/>
                    </a:ext>
                  </a:extLst>
                </a:blip>
              </a:buBlip>
            </a:pPr>
            <a:r>
              <a:rPr lang="es-ES" sz="1200" dirty="0">
                <a:latin typeface="Century Gothic" panose="020B0502020202020204" pitchFamily="34" charset="0"/>
              </a:rPr>
              <a:t>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p>
        </p:txBody>
      </p:sp>
    </p:spTree>
    <p:extLst>
      <p:ext uri="{BB962C8B-B14F-4D97-AF65-F5344CB8AC3E}">
        <p14:creationId xmlns:p14="http://schemas.microsoft.com/office/powerpoint/2010/main" val="30915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oto gratis | Premium Photo #Freepik #photo #fondo | Plantillas de fondo de  powerpoint, Papel tapiz abstracto, Whatsapp de colores">
            <a:extLst>
              <a:ext uri="{FF2B5EF4-FFF2-40B4-BE49-F238E27FC236}">
                <a16:creationId xmlns:a16="http://schemas.microsoft.com/office/drawing/2014/main" id="{BB099359-1E30-4070-9EA4-AC632F059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BB12EE9D-169D-4D6F-A1B3-85E3EF3A8474}"/>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84B8185E-05E9-4FBC-8A8E-1804A0FC1F47}"/>
              </a:ext>
            </a:extLst>
          </p:cNvPr>
          <p:cNvSpPr txBox="1"/>
          <p:nvPr/>
        </p:nvSpPr>
        <p:spPr>
          <a:xfrm>
            <a:off x="3755452" y="761040"/>
            <a:ext cx="4681090" cy="646331"/>
          </a:xfrm>
          <a:prstGeom prst="rect">
            <a:avLst/>
          </a:prstGeom>
          <a:noFill/>
        </p:spPr>
        <p:txBody>
          <a:bodyPr wrap="none" rtlCol="0">
            <a:spAutoFit/>
          </a:bodyPr>
          <a:lstStyle/>
          <a:p>
            <a:r>
              <a:rPr lang="es-ES" sz="3600" b="1" dirty="0">
                <a:latin typeface="Lucida Sans Unicode" panose="020B0602030504020204" pitchFamily="34" charset="0"/>
                <a:cs typeface="Lucida Sans Unicode" panose="020B0602030504020204" pitchFamily="34" charset="0"/>
              </a:rPr>
              <a:t>Secuencia didáctica:</a:t>
            </a:r>
          </a:p>
        </p:txBody>
      </p:sp>
      <p:graphicFrame>
        <p:nvGraphicFramePr>
          <p:cNvPr id="3" name="Tabla 2">
            <a:extLst>
              <a:ext uri="{FF2B5EF4-FFF2-40B4-BE49-F238E27FC236}">
                <a16:creationId xmlns:a16="http://schemas.microsoft.com/office/drawing/2014/main" id="{FB9BAD41-E599-471C-AD99-55EF48AC9F85}"/>
              </a:ext>
            </a:extLst>
          </p:cNvPr>
          <p:cNvGraphicFramePr>
            <a:graphicFrameLocks noGrp="1"/>
          </p:cNvGraphicFramePr>
          <p:nvPr>
            <p:extLst>
              <p:ext uri="{D42A27DB-BD31-4B8C-83A1-F6EECF244321}">
                <p14:modId xmlns:p14="http://schemas.microsoft.com/office/powerpoint/2010/main" val="2506462737"/>
              </p:ext>
            </p:extLst>
          </p:nvPr>
        </p:nvGraphicFramePr>
        <p:xfrm>
          <a:off x="2031998" y="1455951"/>
          <a:ext cx="8127999" cy="2108200"/>
        </p:xfrm>
        <a:graphic>
          <a:graphicData uri="http://schemas.openxmlformats.org/drawingml/2006/table">
            <a:tbl>
              <a:tblPr firstRow="1" bandRow="1">
                <a:tableStyleId>{8799B23B-EC83-4686-B30A-512413B5E67A}</a:tableStyleId>
              </a:tblPr>
              <a:tblGrid>
                <a:gridCol w="2709333">
                  <a:extLst>
                    <a:ext uri="{9D8B030D-6E8A-4147-A177-3AD203B41FA5}">
                      <a16:colId xmlns:a16="http://schemas.microsoft.com/office/drawing/2014/main" val="3456892280"/>
                    </a:ext>
                  </a:extLst>
                </a:gridCol>
                <a:gridCol w="2709333">
                  <a:extLst>
                    <a:ext uri="{9D8B030D-6E8A-4147-A177-3AD203B41FA5}">
                      <a16:colId xmlns:a16="http://schemas.microsoft.com/office/drawing/2014/main" val="3388649211"/>
                    </a:ext>
                  </a:extLst>
                </a:gridCol>
                <a:gridCol w="2709333">
                  <a:extLst>
                    <a:ext uri="{9D8B030D-6E8A-4147-A177-3AD203B41FA5}">
                      <a16:colId xmlns:a16="http://schemas.microsoft.com/office/drawing/2014/main" val="1372711678"/>
                    </a:ext>
                  </a:extLst>
                </a:gridCol>
              </a:tblGrid>
              <a:tr h="370840">
                <a:tc>
                  <a:txBody>
                    <a:bodyPr/>
                    <a:lstStyle/>
                    <a:p>
                      <a:pPr algn="ctr"/>
                      <a:r>
                        <a:rPr lang="es-ES" sz="1600" dirty="0">
                          <a:solidFill>
                            <a:schemeClr val="bg1"/>
                          </a:solidFill>
                          <a:latin typeface="Lucida Sans Unicode" panose="020B0602030504020204" pitchFamily="34" charset="0"/>
                          <a:cs typeface="Lucida Sans Unicode" panose="020B0602030504020204" pitchFamily="34" charset="0"/>
                        </a:rPr>
                        <a:t>Campo de formación académica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Organizador curricular 1</a:t>
                      </a:r>
                    </a:p>
                  </a:txBody>
                  <a:tcPr>
                    <a:solidFill>
                      <a:srgbClr val="FF6600"/>
                    </a:solidFill>
                  </a:tcPr>
                </a:tc>
                <a:tc>
                  <a:txBody>
                    <a:bodyPr/>
                    <a:lstStyle/>
                    <a:p>
                      <a:pPr algn="ctr"/>
                      <a:r>
                        <a:rPr lang="es-ES" sz="1600" dirty="0">
                          <a:solidFill>
                            <a:schemeClr val="bg1"/>
                          </a:solidFill>
                          <a:latin typeface="Lucida Sans Unicode" panose="020B0602030504020204" pitchFamily="34" charset="0"/>
                          <a:cs typeface="Lucida Sans Unicode" panose="020B0602030504020204" pitchFamily="34" charset="0"/>
                        </a:rPr>
                        <a:t>Aprendizaje esperado</a:t>
                      </a:r>
                    </a:p>
                  </a:txBody>
                  <a:tcPr>
                    <a:solidFill>
                      <a:srgbClr val="FF6600"/>
                    </a:solidFill>
                  </a:tcPr>
                </a:tc>
                <a:extLst>
                  <a:ext uri="{0D108BD9-81ED-4DB2-BD59-A6C34878D82A}">
                    <a16:rowId xmlns:a16="http://schemas.microsoft.com/office/drawing/2014/main" val="2303411756"/>
                  </a:ext>
                </a:extLst>
              </a:tr>
              <a:tr h="370840">
                <a:tc rowSpan="3">
                  <a:txBody>
                    <a:bodyPr/>
                    <a:lstStyle/>
                    <a:p>
                      <a:pPr algn="ctr"/>
                      <a:r>
                        <a:rPr lang="es-ES" sz="1600" dirty="0">
                          <a:latin typeface="Century Gothic" panose="020B0502020202020204" pitchFamily="34" charset="0"/>
                          <a:cs typeface="Aharoni" panose="02010803020104030203" pitchFamily="2" charset="-79"/>
                        </a:rPr>
                        <a:t>Pensamiento matemático</a:t>
                      </a:r>
                    </a:p>
                  </a:txBody>
                  <a:tcPr>
                    <a:solidFill>
                      <a:schemeClr val="bg2">
                        <a:lumMod val="90000"/>
                        <a:alpha val="20000"/>
                      </a:schemeClr>
                    </a:solidFill>
                  </a:tcPr>
                </a:tc>
                <a:tc>
                  <a:txBody>
                    <a:bodyPr/>
                    <a:lstStyle/>
                    <a:p>
                      <a:pPr algn="ctr"/>
                      <a:r>
                        <a:rPr lang="es-ES" sz="1600" dirty="0">
                          <a:latin typeface="Century Gothic" panose="020B0502020202020204" pitchFamily="34" charset="0"/>
                          <a:cs typeface="Aharoni" panose="02010803020104030203" pitchFamily="2" charset="-79"/>
                        </a:rPr>
                        <a:t>Forma, espacio y medida</a:t>
                      </a:r>
                    </a:p>
                  </a:txBody>
                  <a:tcPr>
                    <a:solidFill>
                      <a:schemeClr val="bg2">
                        <a:lumMod val="90000"/>
                        <a:alpha val="20000"/>
                      </a:schemeClr>
                    </a:solidFill>
                  </a:tcPr>
                </a:tc>
                <a:tc rowSpan="3">
                  <a:txBody>
                    <a:bodyPr/>
                    <a:lstStyle/>
                    <a:p>
                      <a:pPr algn="ctr"/>
                      <a:r>
                        <a:rPr lang="es-ES" sz="1600" b="0" i="0" u="none" strike="noStrike" kern="1200" baseline="0" dirty="0">
                          <a:solidFill>
                            <a:schemeClr val="tx1"/>
                          </a:solidFill>
                          <a:latin typeface="Century Gothic" panose="020B0502020202020204" pitchFamily="34" charset="0"/>
                          <a:ea typeface="+mn-ea"/>
                          <a:cs typeface="+mn-cs"/>
                        </a:rPr>
                        <a:t>Reproduce modelos con formas, figuras y cuerpos geométricos.</a:t>
                      </a:r>
                      <a:endParaRPr lang="es-ES" sz="1600" dirty="0">
                        <a:latin typeface="Century Gothic" panose="020B0502020202020204" pitchFamily="34" charset="0"/>
                        <a:cs typeface="Aharoni" panose="02010803020104030203" pitchFamily="2" charset="-79"/>
                      </a:endParaRPr>
                    </a:p>
                  </a:txBody>
                  <a:tcPr>
                    <a:solidFill>
                      <a:schemeClr val="bg2">
                        <a:lumMod val="90000"/>
                        <a:alpha val="20000"/>
                      </a:schemeClr>
                    </a:solidFill>
                  </a:tcPr>
                </a:tc>
                <a:extLst>
                  <a:ext uri="{0D108BD9-81ED-4DB2-BD59-A6C34878D82A}">
                    <a16:rowId xmlns:a16="http://schemas.microsoft.com/office/drawing/2014/main" val="1472347707"/>
                  </a:ext>
                </a:extLst>
              </a:tr>
              <a:tr h="370840">
                <a:tc vMerge="1">
                  <a:txBody>
                    <a:bodyPr/>
                    <a:lstStyle/>
                    <a:p>
                      <a:endParaRPr lang="es-ES" dirty="0"/>
                    </a:p>
                  </a:txBody>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Organizador curricular 2</a:t>
                      </a:r>
                    </a:p>
                  </a:txBody>
                  <a:tcPr>
                    <a:solidFill>
                      <a:srgbClr val="FF6600"/>
                    </a:solidFill>
                  </a:tcPr>
                </a:tc>
                <a:tc vMerge="1">
                  <a:txBody>
                    <a:bodyPr/>
                    <a:lstStyle/>
                    <a:p>
                      <a:pPr algn="ctr"/>
                      <a:endParaRPr lang="es-ES" dirty="0">
                        <a:latin typeface="Aharoni" panose="02010803020104030203" pitchFamily="2" charset="-79"/>
                        <a:cs typeface="Aharoni" panose="02010803020104030203" pitchFamily="2" charset="-79"/>
                      </a:endParaRPr>
                    </a:p>
                  </a:txBody>
                  <a:tcPr/>
                </a:tc>
                <a:extLst>
                  <a:ext uri="{0D108BD9-81ED-4DB2-BD59-A6C34878D82A}">
                    <a16:rowId xmlns:a16="http://schemas.microsoft.com/office/drawing/2014/main" val="3519200413"/>
                  </a:ext>
                </a:extLst>
              </a:tr>
              <a:tr h="370840">
                <a:tc vMerge="1">
                  <a:txBody>
                    <a:bodyPr/>
                    <a:lstStyle/>
                    <a:p>
                      <a:endParaRPr lang="es-ES" dirty="0"/>
                    </a:p>
                  </a:txBody>
                  <a:tcPr/>
                </a:tc>
                <a:tc>
                  <a:txBody>
                    <a:bodyPr/>
                    <a:lstStyle/>
                    <a:p>
                      <a:pPr algn="ctr"/>
                      <a:r>
                        <a:rPr lang="es-ES" sz="1600" dirty="0">
                          <a:latin typeface="Century Gothic" panose="020B0502020202020204" pitchFamily="34" charset="0"/>
                        </a:rPr>
                        <a:t>Figuras y cuerpos geométricos</a:t>
                      </a:r>
                    </a:p>
                  </a:txBody>
                  <a:tcPr>
                    <a:solidFill>
                      <a:schemeClr val="bg2">
                        <a:lumMod val="90000"/>
                        <a:alpha val="20000"/>
                      </a:schemeClr>
                    </a:solidFill>
                  </a:tcPr>
                </a:tc>
                <a:tc vMerge="1">
                  <a:txBody>
                    <a:bodyPr/>
                    <a:lstStyle/>
                    <a:p>
                      <a:endParaRPr lang="es-ES" dirty="0"/>
                    </a:p>
                  </a:txBody>
                  <a:tcPr/>
                </a:tc>
                <a:extLst>
                  <a:ext uri="{0D108BD9-81ED-4DB2-BD59-A6C34878D82A}">
                    <a16:rowId xmlns:a16="http://schemas.microsoft.com/office/drawing/2014/main" val="1925787113"/>
                  </a:ext>
                </a:extLst>
              </a:tr>
            </a:tbl>
          </a:graphicData>
        </a:graphic>
      </p:graphicFrame>
      <p:graphicFrame>
        <p:nvGraphicFramePr>
          <p:cNvPr id="4" name="Tabla 3">
            <a:extLst>
              <a:ext uri="{FF2B5EF4-FFF2-40B4-BE49-F238E27FC236}">
                <a16:creationId xmlns:a16="http://schemas.microsoft.com/office/drawing/2014/main" id="{6FBEDA85-4537-4256-947F-6851E120917E}"/>
              </a:ext>
            </a:extLst>
          </p:cNvPr>
          <p:cNvGraphicFramePr>
            <a:graphicFrameLocks noGrp="1"/>
          </p:cNvGraphicFramePr>
          <p:nvPr>
            <p:extLst>
              <p:ext uri="{D42A27DB-BD31-4B8C-83A1-F6EECF244321}">
                <p14:modId xmlns:p14="http://schemas.microsoft.com/office/powerpoint/2010/main" val="516868883"/>
              </p:ext>
            </p:extLst>
          </p:nvPr>
        </p:nvGraphicFramePr>
        <p:xfrm>
          <a:off x="1133333" y="3935896"/>
          <a:ext cx="9925331" cy="2160773"/>
        </p:xfrm>
        <a:graphic>
          <a:graphicData uri="http://schemas.openxmlformats.org/drawingml/2006/table">
            <a:tbl>
              <a:tblPr firstRow="1" bandRow="1">
                <a:tableStyleId>{8799B23B-EC83-4686-B30A-512413B5E67A}</a:tableStyleId>
              </a:tblPr>
              <a:tblGrid>
                <a:gridCol w="9925331">
                  <a:extLst>
                    <a:ext uri="{9D8B030D-6E8A-4147-A177-3AD203B41FA5}">
                      <a16:colId xmlns:a16="http://schemas.microsoft.com/office/drawing/2014/main" val="118960796"/>
                    </a:ext>
                  </a:extLst>
                </a:gridCol>
              </a:tblGrid>
              <a:tr h="325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latin typeface="Lucida Sans Unicode" panose="020B0602030504020204" pitchFamily="34" charset="0"/>
                          <a:cs typeface="Lucida Sans Unicode" panose="020B0602030504020204" pitchFamily="34" charset="0"/>
                        </a:rPr>
                        <a:t>Tema: </a:t>
                      </a:r>
                      <a:r>
                        <a:rPr lang="es-ES" sz="1600" b="0" dirty="0">
                          <a:latin typeface="Century Gothic" panose="020B0502020202020204" pitchFamily="34" charset="0"/>
                        </a:rPr>
                        <a:t>Figuras y cuerpos geométricos</a:t>
                      </a:r>
                      <a:endParaRPr lang="es-ES" sz="1800" b="0" dirty="0">
                        <a:latin typeface="Century Gothic" panose="020B0502020202020204" pitchFamily="34" charset="0"/>
                      </a:endParaRPr>
                    </a:p>
                  </a:txBody>
                  <a:tcPr>
                    <a:solidFill>
                      <a:schemeClr val="bg1"/>
                    </a:solidFill>
                  </a:tcPr>
                </a:tc>
                <a:extLst>
                  <a:ext uri="{0D108BD9-81ED-4DB2-BD59-A6C34878D82A}">
                    <a16:rowId xmlns:a16="http://schemas.microsoft.com/office/drawing/2014/main" val="2116238943"/>
                  </a:ext>
                </a:extLst>
              </a:tr>
              <a:tr h="568078">
                <a:tc>
                  <a:txBody>
                    <a:bodyPr/>
                    <a:lstStyle/>
                    <a:p>
                      <a:r>
                        <a:rPr lang="es-ES" sz="1600" b="1" dirty="0">
                          <a:latin typeface="Lucida Sans Unicode" panose="020B0602030504020204" pitchFamily="34" charset="0"/>
                          <a:cs typeface="Lucida Sans Unicode" panose="020B0602030504020204" pitchFamily="34" charset="0"/>
                        </a:rPr>
                        <a:t>Propósito: </a:t>
                      </a:r>
                      <a:r>
                        <a:rPr lang="es-ES" sz="1600" dirty="0">
                          <a:effectLst/>
                          <a:latin typeface="Century Gothic" panose="020B0502020202020204" pitchFamily="34" charset="0"/>
                          <a:ea typeface="Calibri" panose="020F0502020204030204" pitchFamily="34" charset="0"/>
                          <a:cs typeface="Times New Roman" panose="02020603050405020304" pitchFamily="18" charset="0"/>
                        </a:rPr>
                        <a:t>D</a:t>
                      </a:r>
                      <a:r>
                        <a:rPr lang="es-ES" sz="1600" b="0" i="0" u="none" strike="noStrike" baseline="0" dirty="0">
                          <a:latin typeface="Century Gothic" panose="020B0502020202020204" pitchFamily="34" charset="0"/>
                        </a:rPr>
                        <a:t>esarrollar la percepción geométrica por medio de situaciones problemáticas en las que los niños reproduzcan modelos y construyan configuraciones con formas, figuras y cuerpos geométricos.</a:t>
                      </a:r>
                      <a:endParaRPr lang="es-ES" sz="1600" b="1" dirty="0">
                        <a:latin typeface="Lucida Sans Unicode" panose="020B0602030504020204" pitchFamily="34" charset="0"/>
                        <a:cs typeface="Lucida Sans Unicode" panose="020B0602030504020204" pitchFamily="34" charset="0"/>
                      </a:endParaRPr>
                    </a:p>
                  </a:txBody>
                  <a:tcPr>
                    <a:solidFill>
                      <a:schemeClr val="bg2">
                        <a:lumMod val="90000"/>
                        <a:alpha val="20000"/>
                      </a:schemeClr>
                    </a:solidFill>
                  </a:tcPr>
                </a:tc>
                <a:extLst>
                  <a:ext uri="{0D108BD9-81ED-4DB2-BD59-A6C34878D82A}">
                    <a16:rowId xmlns:a16="http://schemas.microsoft.com/office/drawing/2014/main" val="2338588428"/>
                  </a:ext>
                </a:extLst>
              </a:tr>
              <a:tr h="423413">
                <a:tc>
                  <a:txBody>
                    <a:bodyPr/>
                    <a:lstStyle/>
                    <a:p>
                      <a:r>
                        <a:rPr lang="es-ES" sz="1600" b="1" dirty="0">
                          <a:latin typeface="Lucida Sans Unicode" panose="020B0602030504020204" pitchFamily="34" charset="0"/>
                          <a:cs typeface="Lucida Sans Unicode" panose="020B0602030504020204" pitchFamily="34" charset="0"/>
                        </a:rPr>
                        <a:t>Grado de aplicación: </a:t>
                      </a:r>
                      <a:r>
                        <a:rPr lang="es-ES" sz="1600" dirty="0">
                          <a:latin typeface="Century Gothic" panose="020B0502020202020204" pitchFamily="34" charset="0"/>
                          <a:cs typeface="Aharoni" panose="02010803020104030203" pitchFamily="2" charset="-79"/>
                        </a:rPr>
                        <a:t>Primer grado del preescolar.</a:t>
                      </a:r>
                      <a:endParaRPr lang="es-ES" sz="1800" dirty="0">
                        <a:latin typeface="Century Gothic" panose="020B0502020202020204" pitchFamily="34" charset="0"/>
                        <a:cs typeface="Aharoni" panose="02010803020104030203" pitchFamily="2" charset="-79"/>
                      </a:endParaRPr>
                    </a:p>
                  </a:txBody>
                  <a:tcPr>
                    <a:solidFill>
                      <a:schemeClr val="bg1"/>
                    </a:solidFill>
                  </a:tcPr>
                </a:tc>
                <a:extLst>
                  <a:ext uri="{0D108BD9-81ED-4DB2-BD59-A6C34878D82A}">
                    <a16:rowId xmlns:a16="http://schemas.microsoft.com/office/drawing/2014/main" val="2547973358"/>
                  </a:ext>
                </a:extLst>
              </a:tr>
              <a:tr h="568078">
                <a:tc>
                  <a:txBody>
                    <a:bodyPr/>
                    <a:lstStyle/>
                    <a:p>
                      <a:r>
                        <a:rPr lang="es-ES" sz="1600" b="1" dirty="0">
                          <a:latin typeface="Lucida Sans Unicode" panose="020B0602030504020204" pitchFamily="34" charset="0"/>
                          <a:cs typeface="Lucida Sans Unicode" panose="020B0602030504020204" pitchFamily="34" charset="0"/>
                        </a:rPr>
                        <a:t>Unidad de aprendizaje ll. Estrategias de enseñanza y aprendizaje para el desarrollo de la ubicación espacial y del pensamiento geométrico. </a:t>
                      </a:r>
                    </a:p>
                  </a:txBody>
                  <a:tcPr>
                    <a:solidFill>
                      <a:schemeClr val="bg2">
                        <a:lumMod val="90000"/>
                        <a:alpha val="20000"/>
                      </a:schemeClr>
                    </a:solidFill>
                  </a:tcPr>
                </a:tc>
                <a:extLst>
                  <a:ext uri="{0D108BD9-81ED-4DB2-BD59-A6C34878D82A}">
                    <a16:rowId xmlns:a16="http://schemas.microsoft.com/office/drawing/2014/main" val="1803097392"/>
                  </a:ext>
                </a:extLst>
              </a:tr>
            </a:tbl>
          </a:graphicData>
        </a:graphic>
      </p:graphicFrame>
    </p:spTree>
    <p:extLst>
      <p:ext uri="{BB962C8B-B14F-4D97-AF65-F5344CB8AC3E}">
        <p14:creationId xmlns:p14="http://schemas.microsoft.com/office/powerpoint/2010/main" val="362748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id="{6F4FE621-2AF8-40F2-9CF5-D677D9FF5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10D06BBD-93E2-4B3C-8FE3-7ABB7C4D853C}"/>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2">
            <a:extLst>
              <a:ext uri="{FF2B5EF4-FFF2-40B4-BE49-F238E27FC236}">
                <a16:creationId xmlns:a16="http://schemas.microsoft.com/office/drawing/2014/main" id="{6E4FA053-5839-49F2-9F92-628D56C524C9}"/>
              </a:ext>
            </a:extLst>
          </p:cNvPr>
          <p:cNvGraphicFramePr>
            <a:graphicFrameLocks noGrp="1"/>
          </p:cNvGraphicFramePr>
          <p:nvPr>
            <p:extLst>
              <p:ext uri="{D42A27DB-BD31-4B8C-83A1-F6EECF244321}">
                <p14:modId xmlns:p14="http://schemas.microsoft.com/office/powerpoint/2010/main" val="2303862638"/>
              </p:ext>
            </p:extLst>
          </p:nvPr>
        </p:nvGraphicFramePr>
        <p:xfrm>
          <a:off x="1210365" y="617220"/>
          <a:ext cx="9771269" cy="5623560"/>
        </p:xfrm>
        <a:graphic>
          <a:graphicData uri="http://schemas.openxmlformats.org/drawingml/2006/table">
            <a:tbl>
              <a:tblPr firstRow="1" bandRow="1">
                <a:tableStyleId>{21E4AEA4-8DFA-4A89-87EB-49C32662AFE0}</a:tableStyleId>
              </a:tblPr>
              <a:tblGrid>
                <a:gridCol w="2133600">
                  <a:extLst>
                    <a:ext uri="{9D8B030D-6E8A-4147-A177-3AD203B41FA5}">
                      <a16:colId xmlns:a16="http://schemas.microsoft.com/office/drawing/2014/main" val="895258903"/>
                    </a:ext>
                  </a:extLst>
                </a:gridCol>
                <a:gridCol w="1934817">
                  <a:extLst>
                    <a:ext uri="{9D8B030D-6E8A-4147-A177-3AD203B41FA5}">
                      <a16:colId xmlns:a16="http://schemas.microsoft.com/office/drawing/2014/main" val="4102895522"/>
                    </a:ext>
                  </a:extLst>
                </a:gridCol>
                <a:gridCol w="1722783">
                  <a:extLst>
                    <a:ext uri="{9D8B030D-6E8A-4147-A177-3AD203B41FA5}">
                      <a16:colId xmlns:a16="http://schemas.microsoft.com/office/drawing/2014/main" val="1087616088"/>
                    </a:ext>
                  </a:extLst>
                </a:gridCol>
                <a:gridCol w="2252869">
                  <a:extLst>
                    <a:ext uri="{9D8B030D-6E8A-4147-A177-3AD203B41FA5}">
                      <a16:colId xmlns:a16="http://schemas.microsoft.com/office/drawing/2014/main" val="3307511732"/>
                    </a:ext>
                  </a:extLst>
                </a:gridCol>
                <a:gridCol w="1727200">
                  <a:extLst>
                    <a:ext uri="{9D8B030D-6E8A-4147-A177-3AD203B41FA5}">
                      <a16:colId xmlns:a16="http://schemas.microsoft.com/office/drawing/2014/main" val="3814847431"/>
                    </a:ext>
                  </a:extLst>
                </a:gridCol>
              </a:tblGrid>
              <a:tr h="370840">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Actividad/Consigna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Aprendizaje</a:t>
                      </a:r>
                    </a:p>
                    <a:p>
                      <a:pPr algn="ctr"/>
                      <a:r>
                        <a:rPr lang="es-ES" sz="1600" b="1" dirty="0">
                          <a:solidFill>
                            <a:schemeClr val="bg1"/>
                          </a:solidFill>
                          <a:latin typeface="Lucida Sans Unicode" panose="020B0602030504020204" pitchFamily="34" charset="0"/>
                          <a:cs typeface="Lucida Sans Unicode" panose="020B0602030504020204" pitchFamily="34" charset="0"/>
                        </a:rPr>
                        <a:t>esperado</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Organización</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Recursos/Materiales</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Tiempo/Días</a:t>
                      </a:r>
                    </a:p>
                  </a:txBody>
                  <a:tcPr>
                    <a:solidFill>
                      <a:srgbClr val="FF6600"/>
                    </a:solidFill>
                  </a:tcPr>
                </a:tc>
                <a:extLst>
                  <a:ext uri="{0D108BD9-81ED-4DB2-BD59-A6C34878D82A}">
                    <a16:rowId xmlns:a16="http://schemas.microsoft.com/office/drawing/2014/main" val="3041726460"/>
                  </a:ext>
                </a:extLst>
              </a:tr>
              <a:tr h="370840">
                <a:tc>
                  <a:txBody>
                    <a:bodyPr/>
                    <a:lstStyle/>
                    <a:p>
                      <a:r>
                        <a:rPr lang="es-ES" sz="1300" dirty="0">
                          <a:solidFill>
                            <a:schemeClr val="tx1"/>
                          </a:solidFill>
                          <a:highlight>
                            <a:srgbClr val="FFFF00"/>
                          </a:highlight>
                          <a:latin typeface="Century Gothic" panose="020B0502020202020204" pitchFamily="34" charset="0"/>
                        </a:rPr>
                        <a:t>Inicio: </a:t>
                      </a:r>
                      <a:r>
                        <a:rPr lang="es-ES" sz="1300" dirty="0">
                          <a:solidFill>
                            <a:schemeClr val="tx1"/>
                          </a:solidFill>
                          <a:latin typeface="Century Gothic" panose="020B0502020202020204" pitchFamily="34" charset="0"/>
                        </a:rPr>
                        <a:t>Para la actividad de inicio la educadora mostrar a los alumnos con ayuda de un reproductor, bocinas y proyector  un video llamado: Plim Plim - Aprendemos las Figuras -  Videos educativos - </a:t>
                      </a:r>
                      <a:r>
                        <a:rPr lang="es-ES" sz="1300" dirty="0">
                          <a:solidFill>
                            <a:schemeClr val="tx1"/>
                          </a:solidFill>
                          <a:latin typeface="Century Gothic" panose="020B0502020202020204" pitchFamily="34" charset="0"/>
                          <a:hlinkClick r:id="rId3"/>
                        </a:rPr>
                        <a:t>https://youtu.be/IHaY0uSZifs</a:t>
                      </a:r>
                      <a:r>
                        <a:rPr lang="es-ES" sz="1300" dirty="0">
                          <a:solidFill>
                            <a:schemeClr val="tx1"/>
                          </a:solidFill>
                          <a:latin typeface="Century Gothic" panose="020B0502020202020204" pitchFamily="34" charset="0"/>
                        </a:rPr>
                        <a:t> en donde se mostrarán y explicarán las 4 figuras geométricas básicas. durante la presentación del video la educadora hará pequeñas pausas para llevar a cabo las actividades que se piden y ver si el tema está quedando claro para que los alumnos no se queden con ninguna duda o inconformidad.</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dirty="0">
                          <a:solidFill>
                            <a:schemeClr val="dk1"/>
                          </a:solidFill>
                          <a:latin typeface="Century Gothic" panose="020B0502020202020204" pitchFamily="34" charset="0"/>
                          <a:ea typeface="+mn-ea"/>
                          <a:cs typeface="+mn-cs"/>
                        </a:rPr>
                        <a:t>• </a:t>
                      </a:r>
                      <a:r>
                        <a:rPr lang="es-ES" sz="1400" b="0" i="0" u="none" strike="noStrike" kern="1200" baseline="0" dirty="0">
                          <a:solidFill>
                            <a:schemeClr val="dk1"/>
                          </a:solidFill>
                          <a:latin typeface="Century Gothic" panose="020B0502020202020204" pitchFamily="34" charset="0"/>
                          <a:ea typeface="+mn-ea"/>
                          <a:cs typeface="+mn-cs"/>
                        </a:rPr>
                        <a:t>Reproduce modelos con formas, figuras y cuerpos geométricos.</a:t>
                      </a:r>
                      <a:endParaRPr lang="es-ES" sz="1400" dirty="0">
                        <a:latin typeface="Century Gothic" panose="020B0502020202020204" pitchFamily="34" charset="0"/>
                      </a:endParaRPr>
                    </a:p>
                    <a:p>
                      <a:endParaRPr lang="es-ES" dirty="0"/>
                    </a:p>
                  </a:txBody>
                  <a:tcPr>
                    <a:noFill/>
                  </a:tcPr>
                </a:tc>
                <a:tc>
                  <a:txBody>
                    <a:bodyPr/>
                    <a:lstStyle/>
                    <a:p>
                      <a:pPr algn="ctr"/>
                      <a:r>
                        <a:rPr lang="es-ES" sz="1400" dirty="0">
                          <a:latin typeface="Century Gothic" panose="020B0502020202020204" pitchFamily="34" charset="0"/>
                        </a:rPr>
                        <a:t>Grupal</a:t>
                      </a:r>
                    </a:p>
                  </a:txBody>
                  <a:tcPr>
                    <a:solidFill>
                      <a:schemeClr val="bg1">
                        <a:lumMod val="95000"/>
                      </a:schemeClr>
                    </a:solidFill>
                  </a:tcPr>
                </a:tc>
                <a:tc>
                  <a:txBody>
                    <a:bodyPr/>
                    <a:lstStyle/>
                    <a:p>
                      <a:pPr marL="285750" indent="-285750">
                        <a:buFontTx/>
                        <a:buBlip>
                          <a:blip r:embed="rId4">
                            <a:extLst>
                              <a:ext uri="{837473B0-CC2E-450A-ABE3-18F120FF3D39}">
                                <a1611:picAttrSrcUrl xmlns:a1611="http://schemas.microsoft.com/office/drawing/2016/11/main" r:id="rId5"/>
                              </a:ext>
                            </a:extLst>
                          </a:blip>
                        </a:buBlip>
                      </a:pPr>
                      <a:r>
                        <a:rPr lang="es-ES" sz="1400" dirty="0">
                          <a:latin typeface="Century Gothic" panose="020B0502020202020204" pitchFamily="34" charset="0"/>
                        </a:rPr>
                        <a:t>Video.</a:t>
                      </a:r>
                    </a:p>
                    <a:p>
                      <a:pPr marL="285750" indent="-285750">
                        <a:buFontTx/>
                        <a:buBlip>
                          <a:blip r:embed="rId4">
                            <a:extLst>
                              <a:ext uri="{837473B0-CC2E-450A-ABE3-18F120FF3D39}">
                                <a1611:picAttrSrcUrl xmlns:a1611="http://schemas.microsoft.com/office/drawing/2016/11/main" r:id="rId5"/>
                              </a:ext>
                            </a:extLst>
                          </a:blip>
                        </a:buBlip>
                      </a:pPr>
                      <a:r>
                        <a:rPr lang="es-ES" sz="1400" dirty="0">
                          <a:latin typeface="Century Gothic" panose="020B0502020202020204" pitchFamily="34" charset="0"/>
                        </a:rPr>
                        <a:t>Reproductor de video.</a:t>
                      </a:r>
                    </a:p>
                    <a:p>
                      <a:pPr marL="285750" indent="-285750">
                        <a:buFontTx/>
                        <a:buBlip>
                          <a:blip r:embed="rId4">
                            <a:extLst>
                              <a:ext uri="{837473B0-CC2E-450A-ABE3-18F120FF3D39}">
                                <a1611:picAttrSrcUrl xmlns:a1611="http://schemas.microsoft.com/office/drawing/2016/11/main" r:id="rId5"/>
                              </a:ext>
                            </a:extLst>
                          </a:blip>
                        </a:buBlip>
                      </a:pPr>
                      <a:r>
                        <a:rPr lang="es-ES" sz="1400" dirty="0">
                          <a:latin typeface="Century Gothic" panose="020B0502020202020204" pitchFamily="34" charset="0"/>
                        </a:rPr>
                        <a:t>Bocinas.</a:t>
                      </a:r>
                    </a:p>
                    <a:p>
                      <a:pPr marL="285750" indent="-285750">
                        <a:buFontTx/>
                        <a:buBlip>
                          <a:blip r:embed="rId4">
                            <a:extLst>
                              <a:ext uri="{837473B0-CC2E-450A-ABE3-18F120FF3D39}">
                                <a1611:picAttrSrcUrl xmlns:a1611="http://schemas.microsoft.com/office/drawing/2016/11/main" r:id="rId5"/>
                              </a:ext>
                            </a:extLst>
                          </a:blip>
                        </a:buBlip>
                      </a:pPr>
                      <a:r>
                        <a:rPr lang="es-ES" sz="1400" dirty="0">
                          <a:latin typeface="Century Gothic" panose="020B0502020202020204" pitchFamily="34" charset="0"/>
                        </a:rPr>
                        <a:t>Proyector.</a:t>
                      </a:r>
                    </a:p>
                    <a:p>
                      <a:pPr marL="0" indent="0">
                        <a:buFontTx/>
                        <a:buNone/>
                      </a:pPr>
                      <a:endParaRPr lang="es-ES" sz="1400" dirty="0">
                        <a:latin typeface="Century Gothic" panose="020B0502020202020204" pitchFamily="34" charset="0"/>
                      </a:endParaRPr>
                    </a:p>
                  </a:txBody>
                  <a:tcPr>
                    <a:noFill/>
                  </a:tcPr>
                </a:tc>
                <a:tc>
                  <a:txBody>
                    <a:bodyPr/>
                    <a:lstStyle/>
                    <a:p>
                      <a:pPr algn="ctr"/>
                      <a:r>
                        <a:rPr lang="es-ES" sz="1400" dirty="0">
                          <a:latin typeface="Century Gothic" panose="020B0502020202020204" pitchFamily="34" charset="0"/>
                        </a:rPr>
                        <a:t>10 Minutos</a:t>
                      </a:r>
                    </a:p>
                  </a:txBody>
                  <a:tcPr>
                    <a:solidFill>
                      <a:schemeClr val="bg1">
                        <a:lumMod val="95000"/>
                      </a:schemeClr>
                    </a:solidFill>
                  </a:tcPr>
                </a:tc>
                <a:extLst>
                  <a:ext uri="{0D108BD9-81ED-4DB2-BD59-A6C34878D82A}">
                    <a16:rowId xmlns:a16="http://schemas.microsoft.com/office/drawing/2014/main" val="1082163539"/>
                  </a:ext>
                </a:extLst>
              </a:tr>
            </a:tbl>
          </a:graphicData>
        </a:graphic>
      </p:graphicFrame>
      <p:pic>
        <p:nvPicPr>
          <p:cNvPr id="7172" name="Picture 4" descr="Día Del Niño PNG Imágenes Transparentes | Vectores y Archivos PSD |  Descarga Gratuita en Pngtree | Niños de la mano, Dibujos para niños,  Abecedario en cursiva">
            <a:extLst>
              <a:ext uri="{FF2B5EF4-FFF2-40B4-BE49-F238E27FC236}">
                <a16:creationId xmlns:a16="http://schemas.microsoft.com/office/drawing/2014/main" id="{62FC9D73-8519-48EE-B88D-0B9B7FEB78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979" y="3920215"/>
            <a:ext cx="3820711" cy="382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74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id="{609C365D-A317-4C91-9439-971BD37EE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AF108A36-8D7F-4B98-BC2E-ECBD420FFCEC}"/>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2">
            <a:extLst>
              <a:ext uri="{FF2B5EF4-FFF2-40B4-BE49-F238E27FC236}">
                <a16:creationId xmlns:a16="http://schemas.microsoft.com/office/drawing/2014/main" id="{F9496A21-B1B2-4ADF-8CDE-1FEB9543E00D}"/>
              </a:ext>
            </a:extLst>
          </p:cNvPr>
          <p:cNvGraphicFramePr>
            <a:graphicFrameLocks noGrp="1"/>
          </p:cNvGraphicFramePr>
          <p:nvPr>
            <p:extLst>
              <p:ext uri="{D42A27DB-BD31-4B8C-83A1-F6EECF244321}">
                <p14:modId xmlns:p14="http://schemas.microsoft.com/office/powerpoint/2010/main" val="3147428206"/>
              </p:ext>
            </p:extLst>
          </p:nvPr>
        </p:nvGraphicFramePr>
        <p:xfrm>
          <a:off x="1214782" y="1066800"/>
          <a:ext cx="9762435" cy="4724400"/>
        </p:xfrm>
        <a:graphic>
          <a:graphicData uri="http://schemas.openxmlformats.org/drawingml/2006/table">
            <a:tbl>
              <a:tblPr firstRow="1" bandRow="1">
                <a:tableStyleId>{21E4AEA4-8DFA-4A89-87EB-49C32662AFE0}</a:tableStyleId>
              </a:tblPr>
              <a:tblGrid>
                <a:gridCol w="2204279">
                  <a:extLst>
                    <a:ext uri="{9D8B030D-6E8A-4147-A177-3AD203B41FA5}">
                      <a16:colId xmlns:a16="http://schemas.microsoft.com/office/drawing/2014/main" val="895258903"/>
                    </a:ext>
                  </a:extLst>
                </a:gridCol>
                <a:gridCol w="1700695">
                  <a:extLst>
                    <a:ext uri="{9D8B030D-6E8A-4147-A177-3AD203B41FA5}">
                      <a16:colId xmlns:a16="http://schemas.microsoft.com/office/drawing/2014/main" val="4102895522"/>
                    </a:ext>
                  </a:extLst>
                </a:gridCol>
                <a:gridCol w="1877392">
                  <a:extLst>
                    <a:ext uri="{9D8B030D-6E8A-4147-A177-3AD203B41FA5}">
                      <a16:colId xmlns:a16="http://schemas.microsoft.com/office/drawing/2014/main" val="1087616088"/>
                    </a:ext>
                  </a:extLst>
                </a:gridCol>
                <a:gridCol w="2252869">
                  <a:extLst>
                    <a:ext uri="{9D8B030D-6E8A-4147-A177-3AD203B41FA5}">
                      <a16:colId xmlns:a16="http://schemas.microsoft.com/office/drawing/2014/main" val="3307511732"/>
                    </a:ext>
                  </a:extLst>
                </a:gridCol>
                <a:gridCol w="1727200">
                  <a:extLst>
                    <a:ext uri="{9D8B030D-6E8A-4147-A177-3AD203B41FA5}">
                      <a16:colId xmlns:a16="http://schemas.microsoft.com/office/drawing/2014/main" val="3814847431"/>
                    </a:ext>
                  </a:extLst>
                </a:gridCol>
              </a:tblGrid>
              <a:tr h="370840">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Actividad/Consigna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Aprendizaje</a:t>
                      </a:r>
                    </a:p>
                    <a:p>
                      <a:pPr algn="ctr"/>
                      <a:r>
                        <a:rPr lang="es-ES" sz="1600" b="1" dirty="0">
                          <a:solidFill>
                            <a:schemeClr val="bg1"/>
                          </a:solidFill>
                          <a:latin typeface="Lucida Sans Unicode" panose="020B0602030504020204" pitchFamily="34" charset="0"/>
                          <a:cs typeface="Lucida Sans Unicode" panose="020B0602030504020204" pitchFamily="34" charset="0"/>
                        </a:rPr>
                        <a:t>esperado</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Organización</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Recursos/Materiales</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Tiempo/Días</a:t>
                      </a:r>
                    </a:p>
                  </a:txBody>
                  <a:tcPr>
                    <a:solidFill>
                      <a:srgbClr val="FF6600"/>
                    </a:solidFill>
                  </a:tcPr>
                </a:tc>
                <a:extLst>
                  <a:ext uri="{0D108BD9-81ED-4DB2-BD59-A6C34878D82A}">
                    <a16:rowId xmlns:a16="http://schemas.microsoft.com/office/drawing/2014/main" val="3041726460"/>
                  </a:ext>
                </a:extLst>
              </a:tr>
              <a:tr h="370840">
                <a:tc>
                  <a:txBody>
                    <a:bodyPr/>
                    <a:lstStyle/>
                    <a:p>
                      <a:r>
                        <a:rPr lang="es-ES" sz="1400" dirty="0">
                          <a:solidFill>
                            <a:schemeClr val="tx1"/>
                          </a:solidFill>
                          <a:highlight>
                            <a:srgbClr val="00FF00"/>
                          </a:highlight>
                          <a:latin typeface="Century Gothic" panose="020B0502020202020204" pitchFamily="34" charset="0"/>
                        </a:rPr>
                        <a:t>Desarrollo: </a:t>
                      </a:r>
                      <a:r>
                        <a:rPr lang="es-ES" sz="1400" dirty="0">
                          <a:solidFill>
                            <a:schemeClr val="tx1"/>
                          </a:solidFill>
                          <a:latin typeface="Century Gothic" panose="020B0502020202020204" pitchFamily="34" charset="0"/>
                        </a:rPr>
                        <a:t>Para la actividad de desarrollo se les entregará a los alumnos una hoja de actividad en donde se presentan las 4 figuras geométricas básicas a lo que ellos con ayuda de plastilina van a rellenar esta figura, de igual manera se les presentarán 4 carteles con los distintos nombres de las figuras presentadas para que ellos los acomoden de manera correcta debajo de cada figura que crearon. </a:t>
                      </a:r>
                    </a:p>
                  </a:txBody>
                  <a:tcPr>
                    <a:solidFill>
                      <a:schemeClr val="bg1">
                        <a:lumMod val="95000"/>
                      </a:schemeClr>
                    </a:solidFill>
                  </a:tcPr>
                </a:tc>
                <a:tc>
                  <a:txBody>
                    <a:bodyPr/>
                    <a:lstStyle/>
                    <a:p>
                      <a:pPr algn="ctr"/>
                      <a:r>
                        <a:rPr lang="es-ES" sz="1400" b="0" i="0" u="none" strike="noStrike" kern="1200" baseline="0" dirty="0">
                          <a:solidFill>
                            <a:schemeClr val="dk1"/>
                          </a:solidFill>
                          <a:latin typeface="Century Gothic" panose="020B0502020202020204" pitchFamily="34" charset="0"/>
                          <a:ea typeface="+mn-ea"/>
                          <a:cs typeface="+mn-cs"/>
                        </a:rPr>
                        <a:t>• Reproduce modelos con formas, figuras y cuerpos geométricos.</a:t>
                      </a:r>
                      <a:endParaRPr lang="es-ES" sz="1400" dirty="0">
                        <a:latin typeface="Century Gothic" panose="020B0502020202020204" pitchFamily="34" charset="0"/>
                      </a:endParaRPr>
                    </a:p>
                  </a:txBody>
                  <a:tcPr>
                    <a:noFill/>
                  </a:tcPr>
                </a:tc>
                <a:tc>
                  <a:txBody>
                    <a:bodyPr/>
                    <a:lstStyle/>
                    <a:p>
                      <a:pPr algn="ctr"/>
                      <a:r>
                        <a:rPr lang="es-ES" sz="1400" dirty="0">
                          <a:latin typeface="Century Gothic" panose="020B0502020202020204" pitchFamily="34" charset="0"/>
                        </a:rPr>
                        <a:t>Individual</a:t>
                      </a:r>
                    </a:p>
                  </a:txBody>
                  <a:tcPr>
                    <a:solidFill>
                      <a:schemeClr val="bg1">
                        <a:lumMod val="95000"/>
                      </a:schemeClr>
                    </a:solidFill>
                  </a:tcPr>
                </a:tc>
                <a:tc>
                  <a:txBody>
                    <a:bodyPr/>
                    <a:lstStyle/>
                    <a:p>
                      <a:pPr marL="285750" indent="-285750">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Hojas de actividad.</a:t>
                      </a:r>
                    </a:p>
                    <a:p>
                      <a:pPr marL="285750" indent="-285750">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Plastilinas de distintos colores. </a:t>
                      </a:r>
                    </a:p>
                    <a:p>
                      <a:pPr marL="285750" indent="-285750">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Carteles con los nombres de las figuras. </a:t>
                      </a:r>
                    </a:p>
                    <a:p>
                      <a:pPr marL="0" indent="0">
                        <a:buFontTx/>
                        <a:buNone/>
                      </a:pPr>
                      <a:endParaRPr lang="es-ES" sz="1400" dirty="0">
                        <a:latin typeface="Century Gothic" panose="020B0502020202020204" pitchFamily="34" charset="0"/>
                      </a:endParaRPr>
                    </a:p>
                  </a:txBody>
                  <a:tcPr>
                    <a:noFill/>
                  </a:tcPr>
                </a:tc>
                <a:tc>
                  <a:txBody>
                    <a:bodyPr/>
                    <a:lstStyle/>
                    <a:p>
                      <a:pPr algn="ctr"/>
                      <a:r>
                        <a:rPr lang="es-ES" sz="1400" dirty="0">
                          <a:latin typeface="Century Gothic" panose="020B0502020202020204" pitchFamily="34" charset="0"/>
                        </a:rPr>
                        <a:t>10 Minutos</a:t>
                      </a:r>
                    </a:p>
                  </a:txBody>
                  <a:tcPr>
                    <a:solidFill>
                      <a:schemeClr val="bg1">
                        <a:lumMod val="95000"/>
                      </a:schemeClr>
                    </a:solidFill>
                  </a:tcPr>
                </a:tc>
                <a:extLst>
                  <a:ext uri="{0D108BD9-81ED-4DB2-BD59-A6C34878D82A}">
                    <a16:rowId xmlns:a16="http://schemas.microsoft.com/office/drawing/2014/main" val="1082163539"/>
                  </a:ext>
                </a:extLst>
              </a:tr>
            </a:tbl>
          </a:graphicData>
        </a:graphic>
      </p:graphicFrame>
      <p:pic>
        <p:nvPicPr>
          <p:cNvPr id="6146" name="Picture 2" descr="Figuras geométricas - TOMi.digital">
            <a:extLst>
              <a:ext uri="{FF2B5EF4-FFF2-40B4-BE49-F238E27FC236}">
                <a16:creationId xmlns:a16="http://schemas.microsoft.com/office/drawing/2014/main" id="{6B3C8321-4922-45F4-A94D-35A973A0C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293" y="4276243"/>
            <a:ext cx="1242743" cy="982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Niños preescolar png » PNG Image">
            <a:extLst>
              <a:ext uri="{FF2B5EF4-FFF2-40B4-BE49-F238E27FC236}">
                <a16:creationId xmlns:a16="http://schemas.microsoft.com/office/drawing/2014/main" id="{DB693334-0F13-44D3-B4FB-9DAE0FB31B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4254"/>
          <a:stretch/>
        </p:blipFill>
        <p:spPr bwMode="auto">
          <a:xfrm>
            <a:off x="8200101" y="4426637"/>
            <a:ext cx="1389568" cy="166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3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oto gratis | Premium Photo #Freepik #photo #fondo | Plantillas de fondo de  powerpoint, Papel tapiz abstracto, Whatsapp de colores">
            <a:extLst>
              <a:ext uri="{FF2B5EF4-FFF2-40B4-BE49-F238E27FC236}">
                <a16:creationId xmlns:a16="http://schemas.microsoft.com/office/drawing/2014/main" id="{C19E0740-77C5-456D-A3D6-67AD9D277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30BFEC66-ACD6-43A0-9C81-B854983A30A3}"/>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2">
            <a:extLst>
              <a:ext uri="{FF2B5EF4-FFF2-40B4-BE49-F238E27FC236}">
                <a16:creationId xmlns:a16="http://schemas.microsoft.com/office/drawing/2014/main" id="{D7CD0AD9-C7D9-4368-8E4F-A615C5822B50}"/>
              </a:ext>
            </a:extLst>
          </p:cNvPr>
          <p:cNvGraphicFramePr>
            <a:graphicFrameLocks noGrp="1"/>
          </p:cNvGraphicFramePr>
          <p:nvPr>
            <p:extLst>
              <p:ext uri="{D42A27DB-BD31-4B8C-83A1-F6EECF244321}">
                <p14:modId xmlns:p14="http://schemas.microsoft.com/office/powerpoint/2010/main" val="405748966"/>
              </p:ext>
            </p:extLst>
          </p:nvPr>
        </p:nvGraphicFramePr>
        <p:xfrm>
          <a:off x="1214782" y="518160"/>
          <a:ext cx="9762435" cy="5821680"/>
        </p:xfrm>
        <a:graphic>
          <a:graphicData uri="http://schemas.openxmlformats.org/drawingml/2006/table">
            <a:tbl>
              <a:tblPr firstRow="1" bandRow="1">
                <a:tableStyleId>{21E4AEA4-8DFA-4A89-87EB-49C32662AFE0}</a:tableStyleId>
              </a:tblPr>
              <a:tblGrid>
                <a:gridCol w="2204279">
                  <a:extLst>
                    <a:ext uri="{9D8B030D-6E8A-4147-A177-3AD203B41FA5}">
                      <a16:colId xmlns:a16="http://schemas.microsoft.com/office/drawing/2014/main" val="895258903"/>
                    </a:ext>
                  </a:extLst>
                </a:gridCol>
                <a:gridCol w="1700695">
                  <a:extLst>
                    <a:ext uri="{9D8B030D-6E8A-4147-A177-3AD203B41FA5}">
                      <a16:colId xmlns:a16="http://schemas.microsoft.com/office/drawing/2014/main" val="4102895522"/>
                    </a:ext>
                  </a:extLst>
                </a:gridCol>
                <a:gridCol w="1877392">
                  <a:extLst>
                    <a:ext uri="{9D8B030D-6E8A-4147-A177-3AD203B41FA5}">
                      <a16:colId xmlns:a16="http://schemas.microsoft.com/office/drawing/2014/main" val="1087616088"/>
                    </a:ext>
                  </a:extLst>
                </a:gridCol>
                <a:gridCol w="2252869">
                  <a:extLst>
                    <a:ext uri="{9D8B030D-6E8A-4147-A177-3AD203B41FA5}">
                      <a16:colId xmlns:a16="http://schemas.microsoft.com/office/drawing/2014/main" val="3307511732"/>
                    </a:ext>
                  </a:extLst>
                </a:gridCol>
                <a:gridCol w="1727200">
                  <a:extLst>
                    <a:ext uri="{9D8B030D-6E8A-4147-A177-3AD203B41FA5}">
                      <a16:colId xmlns:a16="http://schemas.microsoft.com/office/drawing/2014/main" val="3814847431"/>
                    </a:ext>
                  </a:extLst>
                </a:gridCol>
              </a:tblGrid>
              <a:tr h="370840">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Actividad/Consigna</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Aprendizaje</a:t>
                      </a:r>
                    </a:p>
                    <a:p>
                      <a:pPr algn="ctr"/>
                      <a:r>
                        <a:rPr lang="es-ES" sz="1600" b="1" dirty="0">
                          <a:solidFill>
                            <a:schemeClr val="bg1"/>
                          </a:solidFill>
                          <a:latin typeface="Lucida Sans Unicode" panose="020B0602030504020204" pitchFamily="34" charset="0"/>
                          <a:cs typeface="Lucida Sans Unicode" panose="020B0602030504020204" pitchFamily="34" charset="0"/>
                        </a:rPr>
                        <a:t>esperado</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Organización</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Recursos/Materiales</a:t>
                      </a:r>
                    </a:p>
                  </a:txBody>
                  <a:tcPr>
                    <a:solidFill>
                      <a:srgbClr val="FF6600"/>
                    </a:solidFill>
                  </a:tcPr>
                </a:tc>
                <a:tc>
                  <a:txBody>
                    <a:bodyPr/>
                    <a:lstStyle/>
                    <a:p>
                      <a:pPr algn="ctr"/>
                      <a:r>
                        <a:rPr lang="es-ES" sz="1600" b="1" dirty="0">
                          <a:solidFill>
                            <a:schemeClr val="bg1"/>
                          </a:solidFill>
                          <a:latin typeface="Lucida Sans Unicode" panose="020B0602030504020204" pitchFamily="34" charset="0"/>
                          <a:cs typeface="Lucida Sans Unicode" panose="020B0602030504020204" pitchFamily="34" charset="0"/>
                        </a:rPr>
                        <a:t>Tiempo/Días</a:t>
                      </a:r>
                    </a:p>
                  </a:txBody>
                  <a:tcPr>
                    <a:solidFill>
                      <a:srgbClr val="FF6600"/>
                    </a:solidFill>
                  </a:tcPr>
                </a:tc>
                <a:extLst>
                  <a:ext uri="{0D108BD9-81ED-4DB2-BD59-A6C34878D82A}">
                    <a16:rowId xmlns:a16="http://schemas.microsoft.com/office/drawing/2014/main" val="3041726460"/>
                  </a:ext>
                </a:extLst>
              </a:tr>
              <a:tr h="370840">
                <a:tc>
                  <a:txBody>
                    <a:bodyPr/>
                    <a:lstStyle/>
                    <a:p>
                      <a:r>
                        <a:rPr lang="es-ES" sz="1300" dirty="0">
                          <a:solidFill>
                            <a:schemeClr val="tx1"/>
                          </a:solidFill>
                          <a:highlight>
                            <a:srgbClr val="0000FF"/>
                          </a:highlight>
                          <a:latin typeface="Century Gothic" panose="020B0502020202020204" pitchFamily="34" charset="0"/>
                        </a:rPr>
                        <a:t>Cierre: </a:t>
                      </a:r>
                      <a:r>
                        <a:rPr lang="es-ES" sz="1300" dirty="0">
                          <a:solidFill>
                            <a:schemeClr val="tx1"/>
                          </a:solidFill>
                          <a:latin typeface="Century Gothic" panose="020B0502020202020204" pitchFamily="34" charset="0"/>
                        </a:rPr>
                        <a:t>Para la actividad de cierre se le dará a los niños 4 tubos de rollo vacíos y pintura, a los tubos de rollo vacíos tendrán que darle la forma de las distintas figuras geométricas con sus manitas , después de colocar a la pintura en un plato y los niños tendrán que reproducir en una hoja de máquina dos veces cada figura geométrica con la ayuda del tubo, la pintura y un pincel. </a:t>
                      </a:r>
                    </a:p>
                    <a:p>
                      <a:r>
                        <a:rPr lang="es-ES" sz="1300" dirty="0">
                          <a:solidFill>
                            <a:schemeClr val="tx1"/>
                          </a:solidFill>
                          <a:latin typeface="Century Gothic" panose="020B0502020202020204" pitchFamily="34" charset="0"/>
                        </a:rPr>
                        <a:t>Al finalizar se les harán los siguientes cuestionamientos: ¿Cuáles de estas figuras habían visto antes? , ¿Dónde las habían visto?, ¿Creen que existan mas o solo las que vimos hoy?  </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a:solidFill>
                            <a:schemeClr val="dk1"/>
                          </a:solidFill>
                          <a:latin typeface="Century Gothic" panose="020B0502020202020204" pitchFamily="34" charset="0"/>
                          <a:ea typeface="+mn-ea"/>
                          <a:cs typeface="+mn-cs"/>
                        </a:rPr>
                        <a:t>• Reproduce modelos con formas, figuras y cuerpos geométricos.</a:t>
                      </a:r>
                      <a:endParaRPr lang="es-ES" sz="1400" dirty="0">
                        <a:latin typeface="Century Gothic" panose="020B0502020202020204" pitchFamily="34" charset="0"/>
                      </a:endParaRPr>
                    </a:p>
                    <a:p>
                      <a:endParaRPr lang="es-ES" dirty="0"/>
                    </a:p>
                  </a:txBody>
                  <a:tcPr>
                    <a:noFill/>
                  </a:tcPr>
                </a:tc>
                <a:tc>
                  <a:txBody>
                    <a:bodyPr/>
                    <a:lstStyle/>
                    <a:p>
                      <a:pPr algn="ctr"/>
                      <a:r>
                        <a:rPr lang="es-ES" sz="1400" dirty="0">
                          <a:latin typeface="Century Gothic" panose="020B0502020202020204" pitchFamily="34" charset="0"/>
                        </a:rPr>
                        <a:t>Individual</a:t>
                      </a:r>
                    </a:p>
                  </a:txBody>
                  <a:tcPr>
                    <a:solidFill>
                      <a:schemeClr val="bg1">
                        <a:lumMod val="95000"/>
                      </a:schemeClr>
                    </a:solidFill>
                  </a:tcPr>
                </a:tc>
                <a:tc>
                  <a:txBody>
                    <a:bodyPr/>
                    <a:lstStyle/>
                    <a:p>
                      <a:pPr marL="285750" indent="-285750" algn="l">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Tubos de rollo vacíos.</a:t>
                      </a:r>
                    </a:p>
                    <a:p>
                      <a:pPr marL="285750" indent="-285750" algn="l">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Pinturas de distintos colores.</a:t>
                      </a:r>
                    </a:p>
                    <a:p>
                      <a:pPr marL="285750" indent="-285750" algn="l">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Hojas de maquina.</a:t>
                      </a:r>
                    </a:p>
                    <a:p>
                      <a:pPr marL="285750" indent="-285750" algn="l">
                        <a:buFontTx/>
                        <a:buBlip>
                          <a:blip r:embed="rId3">
                            <a:extLst>
                              <a:ext uri="{837473B0-CC2E-450A-ABE3-18F120FF3D39}">
                                <a1611:picAttrSrcUrl xmlns:a1611="http://schemas.microsoft.com/office/drawing/2016/11/main" r:id="rId4"/>
                              </a:ext>
                            </a:extLst>
                          </a:blip>
                        </a:buBlip>
                      </a:pPr>
                      <a:r>
                        <a:rPr lang="es-ES" sz="1400" dirty="0">
                          <a:latin typeface="Century Gothic" panose="020B0502020202020204" pitchFamily="34" charset="0"/>
                        </a:rPr>
                        <a:t>Pinceles.</a:t>
                      </a:r>
                    </a:p>
                  </a:txBody>
                  <a:tcPr>
                    <a:noFill/>
                  </a:tcPr>
                </a:tc>
                <a:tc>
                  <a:txBody>
                    <a:bodyPr/>
                    <a:lstStyle/>
                    <a:p>
                      <a:pPr algn="ctr"/>
                      <a:r>
                        <a:rPr lang="es-ES" sz="1400" dirty="0">
                          <a:latin typeface="Century Gothic" panose="020B0502020202020204" pitchFamily="34" charset="0"/>
                        </a:rPr>
                        <a:t>10-15 Minutos </a:t>
                      </a:r>
                    </a:p>
                  </a:txBody>
                  <a:tcPr>
                    <a:solidFill>
                      <a:schemeClr val="bg1">
                        <a:lumMod val="95000"/>
                      </a:schemeClr>
                    </a:solidFill>
                  </a:tcPr>
                </a:tc>
                <a:extLst>
                  <a:ext uri="{0D108BD9-81ED-4DB2-BD59-A6C34878D82A}">
                    <a16:rowId xmlns:a16="http://schemas.microsoft.com/office/drawing/2014/main" val="1082163539"/>
                  </a:ext>
                </a:extLst>
              </a:tr>
            </a:tbl>
          </a:graphicData>
        </a:graphic>
      </p:graphicFrame>
      <p:pic>
        <p:nvPicPr>
          <p:cNvPr id="5122" name="Picture 2" descr="Qué hacer con los rollos de papel higiénico? | Mujeres y Madres Magazine">
            <a:extLst>
              <a:ext uri="{FF2B5EF4-FFF2-40B4-BE49-F238E27FC236}">
                <a16:creationId xmlns:a16="http://schemas.microsoft.com/office/drawing/2014/main" id="{A84080DD-CDB9-48D3-ADB8-93F991E5B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199" y="5491703"/>
            <a:ext cx="1215899" cy="7482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Niños preescolar png » PNG Image">
            <a:extLst>
              <a:ext uri="{FF2B5EF4-FFF2-40B4-BE49-F238E27FC236}">
                <a16:creationId xmlns:a16="http://schemas.microsoft.com/office/drawing/2014/main" id="{6AAF8B59-5904-46E9-B4BB-79BD1AF9FD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665"/>
          <a:stretch/>
        </p:blipFill>
        <p:spPr bwMode="auto">
          <a:xfrm>
            <a:off x="8043418" y="4981948"/>
            <a:ext cx="1098600" cy="151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8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Foto gratis | Premium Photo #Freepik #photo #fondo | Plantillas de fondo de  powerpoint, Papel tapiz abstracto, Whatsapp de colores">
            <a:extLst>
              <a:ext uri="{FF2B5EF4-FFF2-40B4-BE49-F238E27FC236}">
                <a16:creationId xmlns:a16="http://schemas.microsoft.com/office/drawing/2014/main" id="{420BE3BD-C9B6-4908-AB33-E857BAE7E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B0D9F8AB-8AF9-45B2-8505-BE88168D3225}"/>
              </a:ext>
            </a:extLst>
          </p:cNvPr>
          <p:cNvSpPr/>
          <p:nvPr/>
        </p:nvSpPr>
        <p:spPr>
          <a:xfrm>
            <a:off x="449909"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94FC577-EC3B-4F8D-BDA6-2FE3681818AC}"/>
              </a:ext>
            </a:extLst>
          </p:cNvPr>
          <p:cNvSpPr txBox="1"/>
          <p:nvPr/>
        </p:nvSpPr>
        <p:spPr>
          <a:xfrm>
            <a:off x="2657061" y="1034534"/>
            <a:ext cx="6612835" cy="646331"/>
          </a:xfrm>
          <a:prstGeom prst="rect">
            <a:avLst/>
          </a:prstGeom>
          <a:noFill/>
        </p:spPr>
        <p:txBody>
          <a:bodyPr wrap="square">
            <a:spAutoFit/>
          </a:bodyPr>
          <a:lstStyle/>
          <a:p>
            <a:pPr algn="ctr"/>
            <a:r>
              <a:rPr lang="es-ES" sz="3600" b="1" dirty="0">
                <a:latin typeface="Lucida Sans Unicode" panose="020B0602030504020204" pitchFamily="34" charset="0"/>
                <a:cs typeface="Lucida Sans Unicode" panose="020B0602030504020204" pitchFamily="34" charset="0"/>
              </a:rPr>
              <a:t>Enlace a video de evidencia:</a:t>
            </a:r>
            <a:endParaRPr lang="es-ES" b="1" dirty="0">
              <a:latin typeface="Lucida Sans Unicode" panose="020B0602030504020204" pitchFamily="34" charset="0"/>
              <a:cs typeface="Lucida Sans Unicode" panose="020B0602030504020204" pitchFamily="34" charset="0"/>
            </a:endParaRPr>
          </a:p>
        </p:txBody>
      </p:sp>
      <p:sp>
        <p:nvSpPr>
          <p:cNvPr id="7" name="CuadroTexto 6">
            <a:extLst>
              <a:ext uri="{FF2B5EF4-FFF2-40B4-BE49-F238E27FC236}">
                <a16:creationId xmlns:a16="http://schemas.microsoft.com/office/drawing/2014/main" id="{288D367A-8024-4283-9FCE-1BA1652219E0}"/>
              </a:ext>
            </a:extLst>
          </p:cNvPr>
          <p:cNvSpPr txBox="1"/>
          <p:nvPr/>
        </p:nvSpPr>
        <p:spPr>
          <a:xfrm>
            <a:off x="1311964" y="1680865"/>
            <a:ext cx="9886121" cy="400110"/>
          </a:xfrm>
          <a:prstGeom prst="rect">
            <a:avLst/>
          </a:prstGeom>
          <a:noFill/>
        </p:spPr>
        <p:txBody>
          <a:bodyPr wrap="square">
            <a:spAutoFit/>
          </a:bodyPr>
          <a:lstStyle/>
          <a:p>
            <a:pPr algn="ctr"/>
            <a:r>
              <a:rPr lang="es-ES" sz="2000" u="sng" dirty="0">
                <a:solidFill>
                  <a:srgbClr val="002060"/>
                </a:solidFill>
                <a:latin typeface="Century Gothic" panose="020B0502020202020204" pitchFamily="34" charset="0"/>
              </a:rPr>
              <a:t>https://www.youtube.com/watch?v=pNnV8De1uDA&amp;ab_channel=DemoNi2</a:t>
            </a:r>
          </a:p>
        </p:txBody>
      </p:sp>
      <p:pic>
        <p:nvPicPr>
          <p:cNvPr id="9" name="Imagen 8">
            <a:extLst>
              <a:ext uri="{FF2B5EF4-FFF2-40B4-BE49-F238E27FC236}">
                <a16:creationId xmlns:a16="http://schemas.microsoft.com/office/drawing/2014/main" id="{9CF527E3-DBE0-4A45-9C41-3CA537558B29}"/>
              </a:ext>
            </a:extLst>
          </p:cNvPr>
          <p:cNvPicPr>
            <a:picLocks noChangeAspect="1"/>
          </p:cNvPicPr>
          <p:nvPr/>
        </p:nvPicPr>
        <p:blipFill>
          <a:blip r:embed="rId3"/>
          <a:stretch>
            <a:fillRect/>
          </a:stretch>
        </p:blipFill>
        <p:spPr>
          <a:xfrm>
            <a:off x="3056760" y="2395714"/>
            <a:ext cx="6396528" cy="3596291"/>
          </a:xfrm>
          <a:prstGeom prst="rect">
            <a:avLst/>
          </a:prstGeom>
          <a:ln>
            <a:noFill/>
          </a:ln>
          <a:effectLst>
            <a:outerShdw blurRad="292100" dist="139700" dir="2700000" algn="tl" rotWithShape="0">
              <a:srgbClr val="333333">
                <a:alpha val="65000"/>
              </a:srgbClr>
            </a:outerShdw>
          </a:effectLst>
        </p:spPr>
      </p:pic>
      <p:pic>
        <p:nvPicPr>
          <p:cNvPr id="4098" name="Picture 2" descr="120 ideas de FIGURA : EL TRIÁNGULO | figuritas, triangulos, figuras  geometricas">
            <a:extLst>
              <a:ext uri="{FF2B5EF4-FFF2-40B4-BE49-F238E27FC236}">
                <a16:creationId xmlns:a16="http://schemas.microsoft.com/office/drawing/2014/main" id="{46B05F0B-B77E-4D03-9AF6-8F2EB7B05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80584">
            <a:off x="927107" y="4164922"/>
            <a:ext cx="1729954" cy="165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6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Foto gratis | Premium Photo #Freepik #photo #fondo | Plantillas de fondo de  powerpoint, Papel tapiz abstracto, Whatsapp de colores">
            <a:extLst>
              <a:ext uri="{FF2B5EF4-FFF2-40B4-BE49-F238E27FC236}">
                <a16:creationId xmlns:a16="http://schemas.microsoft.com/office/drawing/2014/main" id="{48751F1B-5092-4A53-8014-1E6ADB82A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18064091-980E-42E8-A80E-8C1CDA1357CD}"/>
              </a:ext>
            </a:extLst>
          </p:cNvPr>
          <p:cNvSpPr/>
          <p:nvPr/>
        </p:nvSpPr>
        <p:spPr>
          <a:xfrm>
            <a:off x="449908"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BBD77F68-FB3F-491A-9156-7498404219E2}"/>
              </a:ext>
            </a:extLst>
          </p:cNvPr>
          <p:cNvSpPr txBox="1">
            <a:spLocks/>
          </p:cNvSpPr>
          <p:nvPr/>
        </p:nvSpPr>
        <p:spPr>
          <a:xfrm>
            <a:off x="4848138" y="848508"/>
            <a:ext cx="2753139" cy="62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latin typeface="Lucida Sans Unicode" panose="020B0602030504020204" pitchFamily="34" charset="0"/>
                <a:cs typeface="Lucida Sans Unicode" panose="020B0602030504020204" pitchFamily="34" charset="0"/>
              </a:rPr>
              <a:t>Matriz:</a:t>
            </a:r>
          </a:p>
        </p:txBody>
      </p:sp>
      <p:graphicFrame>
        <p:nvGraphicFramePr>
          <p:cNvPr id="3" name="Tabla 3">
            <a:extLst>
              <a:ext uri="{FF2B5EF4-FFF2-40B4-BE49-F238E27FC236}">
                <a16:creationId xmlns:a16="http://schemas.microsoft.com/office/drawing/2014/main" id="{CF717515-8589-4032-BA85-5FE52E4AC235}"/>
              </a:ext>
            </a:extLst>
          </p:cNvPr>
          <p:cNvGraphicFramePr>
            <a:graphicFrameLocks noGrp="1"/>
          </p:cNvGraphicFramePr>
          <p:nvPr>
            <p:extLst>
              <p:ext uri="{D42A27DB-BD31-4B8C-83A1-F6EECF244321}">
                <p14:modId xmlns:p14="http://schemas.microsoft.com/office/powerpoint/2010/main" val="3137376556"/>
              </p:ext>
            </p:extLst>
          </p:nvPr>
        </p:nvGraphicFramePr>
        <p:xfrm>
          <a:off x="1251329" y="1477296"/>
          <a:ext cx="9946756" cy="4330792"/>
        </p:xfrm>
        <a:graphic>
          <a:graphicData uri="http://schemas.openxmlformats.org/drawingml/2006/table">
            <a:tbl>
              <a:tblPr firstRow="1" bandRow="1">
                <a:tableStyleId>{8799B23B-EC83-4686-B30A-512413B5E67A}</a:tableStyleId>
              </a:tblPr>
              <a:tblGrid>
                <a:gridCol w="2486689">
                  <a:extLst>
                    <a:ext uri="{9D8B030D-6E8A-4147-A177-3AD203B41FA5}">
                      <a16:colId xmlns:a16="http://schemas.microsoft.com/office/drawing/2014/main" val="2131906673"/>
                    </a:ext>
                  </a:extLst>
                </a:gridCol>
                <a:gridCol w="2486689">
                  <a:extLst>
                    <a:ext uri="{9D8B030D-6E8A-4147-A177-3AD203B41FA5}">
                      <a16:colId xmlns:a16="http://schemas.microsoft.com/office/drawing/2014/main" val="157571667"/>
                    </a:ext>
                  </a:extLst>
                </a:gridCol>
                <a:gridCol w="2486689">
                  <a:extLst>
                    <a:ext uri="{9D8B030D-6E8A-4147-A177-3AD203B41FA5}">
                      <a16:colId xmlns:a16="http://schemas.microsoft.com/office/drawing/2014/main" val="3873494474"/>
                    </a:ext>
                  </a:extLst>
                </a:gridCol>
                <a:gridCol w="2486689">
                  <a:extLst>
                    <a:ext uri="{9D8B030D-6E8A-4147-A177-3AD203B41FA5}">
                      <a16:colId xmlns:a16="http://schemas.microsoft.com/office/drawing/2014/main" val="2251466911"/>
                    </a:ext>
                  </a:extLst>
                </a:gridCol>
              </a:tblGrid>
              <a:tr h="1124119">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Referente empírico: hechos</a:t>
                      </a:r>
                    </a:p>
                  </a:txBody>
                  <a:tcPr>
                    <a:solidFill>
                      <a:srgbClr val="FF6600"/>
                    </a:solidFill>
                  </a:tcPr>
                </a:tc>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Análisis especulativo ¿Qué pasa aquí?</a:t>
                      </a:r>
                    </a:p>
                  </a:txBody>
                  <a:tcPr>
                    <a:solidFill>
                      <a:srgbClr val="FF6600"/>
                    </a:solidFill>
                  </a:tcPr>
                </a:tc>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Primera pregunta para reflexionar: ¿Qué logros tuvo el alumno al abordar las actividades?</a:t>
                      </a:r>
                    </a:p>
                  </a:txBody>
                  <a:tcPr>
                    <a:solidFill>
                      <a:srgbClr val="FF6600"/>
                    </a:solidFill>
                  </a:tcPr>
                </a:tc>
                <a:tc>
                  <a:txBody>
                    <a:bodyPr/>
                    <a:lstStyle/>
                    <a:p>
                      <a:pPr algn="ctr"/>
                      <a:r>
                        <a:rPr lang="es-ES" sz="1400" b="1" dirty="0">
                          <a:solidFill>
                            <a:schemeClr val="bg1"/>
                          </a:solidFill>
                          <a:latin typeface="Lucida Sans Unicode" panose="020B0602030504020204" pitchFamily="34" charset="0"/>
                          <a:cs typeface="Lucida Sans Unicode" panose="020B0602030504020204" pitchFamily="34" charset="0"/>
                        </a:rPr>
                        <a:t>Segunda pregunta para reflexionar: ¿Qué dificultades tuvo el alumno al abordar las actividades?</a:t>
                      </a:r>
                    </a:p>
                  </a:txBody>
                  <a:tcPr>
                    <a:solidFill>
                      <a:srgbClr val="FF6600"/>
                    </a:solidFill>
                  </a:tcPr>
                </a:tc>
                <a:extLst>
                  <a:ext uri="{0D108BD9-81ED-4DB2-BD59-A6C34878D82A}">
                    <a16:rowId xmlns:a16="http://schemas.microsoft.com/office/drawing/2014/main" val="3006484243"/>
                  </a:ext>
                </a:extLst>
              </a:tr>
              <a:tr h="3172552">
                <a:tc>
                  <a:txBody>
                    <a:bodyPr/>
                    <a:lstStyle/>
                    <a:p>
                      <a:r>
                        <a:rPr lang="es-ES" sz="1200" dirty="0">
                          <a:latin typeface="Century Gothic" panose="020B0502020202020204" pitchFamily="34" charset="0"/>
                        </a:rPr>
                        <a:t>Se espera que los pequeños puedan resolver y participar en  la mayoría de las actividades presentadas, aunque sean muy pequeños. Presar atención al video presentado y resolveremos cualquier duda o confusión que se les presenten a los alumnos para así ayudar a fomentar sus conocimientos y puedan conocer las figuras geométricas y sus nombres y así aplicar sus conocimientos después en otras actividades .</a:t>
                      </a:r>
                    </a:p>
                  </a:txBody>
                  <a:tcPr>
                    <a:solidFill>
                      <a:schemeClr val="bg1">
                        <a:lumMod val="95000"/>
                        <a:alpha val="20000"/>
                      </a:schemeClr>
                    </a:solidFill>
                  </a:tcPr>
                </a:tc>
                <a:tc>
                  <a:txBody>
                    <a:bodyPr/>
                    <a:lstStyle/>
                    <a:p>
                      <a:r>
                        <a:rPr lang="es-ES" sz="1200" dirty="0">
                          <a:latin typeface="Century Gothic" panose="020B0502020202020204" pitchFamily="34" charset="0"/>
                        </a:rPr>
                        <a:t>Al ser una pequeña de primer grado que no se a presentado clases presenciales el interactuar con nosotros al hacer la actividad tuvo pena y se puso nerviosa. Como se esperaba presto la atención en el video y en cada actividad trato de hacer su mejor esfuerzo. Tratar de hacer actividades mas acordes a su edad y conocer un poco sus ideas previas acerca del tema nos hubiera ayudado.</a:t>
                      </a:r>
                    </a:p>
                  </a:txBody>
                  <a:tcPr>
                    <a:solidFill>
                      <a:schemeClr val="bg1">
                        <a:lumMod val="95000"/>
                        <a:alpha val="20000"/>
                      </a:schemeClr>
                    </a:solidFill>
                  </a:tcPr>
                </a:tc>
                <a:tc>
                  <a:txBody>
                    <a:bodyPr/>
                    <a:lstStyle/>
                    <a:p>
                      <a:r>
                        <a:rPr lang="es-ES" sz="1200" dirty="0">
                          <a:latin typeface="Century Gothic" panose="020B0502020202020204" pitchFamily="34" charset="0"/>
                        </a:rPr>
                        <a:t>Después de ver el video, la niña logró reconocer las figuras haciendo comparaciones de manera casi inmediata. Prestó atención a todas las indicaciones y logró completar casi todas las actividades de manera correcta.</a:t>
                      </a:r>
                    </a:p>
                  </a:txBody>
                  <a:tcPr>
                    <a:solidFill>
                      <a:schemeClr val="bg1">
                        <a:lumMod val="95000"/>
                        <a:alpha val="20000"/>
                      </a:schemeClr>
                    </a:solidFill>
                  </a:tcPr>
                </a:tc>
                <a:tc>
                  <a:txBody>
                    <a:bodyPr/>
                    <a:lstStyle/>
                    <a:p>
                      <a:r>
                        <a:rPr lang="es-ES" sz="1200" dirty="0">
                          <a:latin typeface="Century Gothic" panose="020B0502020202020204" pitchFamily="34" charset="0"/>
                        </a:rPr>
                        <a:t>Al ser una niña de primer grado, no logró aprenderse totalmente las figuras con solo estas actividades, a pesar de que al principio las comprendió muy bien, olvidó muy rápido las características y nombres. Además, al no haber estado nunca en un jardín en clases presenciales, al realizar la actividad frente a otras personas se puso muy nerviosa y sus respuestas fueron casi nulas, reaccionó mas con señas.</a:t>
                      </a:r>
                    </a:p>
                  </a:txBody>
                  <a:tcPr>
                    <a:solidFill>
                      <a:schemeClr val="bg1">
                        <a:lumMod val="95000"/>
                        <a:alpha val="20000"/>
                      </a:schemeClr>
                    </a:solidFill>
                  </a:tcPr>
                </a:tc>
                <a:extLst>
                  <a:ext uri="{0D108BD9-81ED-4DB2-BD59-A6C34878D82A}">
                    <a16:rowId xmlns:a16="http://schemas.microsoft.com/office/drawing/2014/main" val="1553577717"/>
                  </a:ext>
                </a:extLst>
              </a:tr>
            </a:tbl>
          </a:graphicData>
        </a:graphic>
      </p:graphicFrame>
      <p:pic>
        <p:nvPicPr>
          <p:cNvPr id="6" name="Picture 14" descr="Instituto Logra | Centro Educativo de Enseñanza Preescolar y Kinder en  Hermosillo, Sonora">
            <a:extLst>
              <a:ext uri="{FF2B5EF4-FFF2-40B4-BE49-F238E27FC236}">
                <a16:creationId xmlns:a16="http://schemas.microsoft.com/office/drawing/2014/main" id="{D5B72F99-8514-4244-873A-B731909B4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866" y="5331388"/>
            <a:ext cx="2272893" cy="151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64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to gratis | Premium Photo #Freepik #photo #fondo | Plantillas de fondo de  powerpoint, Papel tapiz abstracto, Whatsapp de colores">
            <a:extLst>
              <a:ext uri="{FF2B5EF4-FFF2-40B4-BE49-F238E27FC236}">
                <a16:creationId xmlns:a16="http://schemas.microsoft.com/office/drawing/2014/main" id="{7C37BE0A-3D46-40E5-9D44-762B32DB3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 y="0"/>
            <a:ext cx="1219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0E6FE60B-39AB-4069-84B7-7B9BA04EA182}"/>
              </a:ext>
            </a:extLst>
          </p:cNvPr>
          <p:cNvSpPr/>
          <p:nvPr/>
        </p:nvSpPr>
        <p:spPr>
          <a:xfrm>
            <a:off x="449908" y="314739"/>
            <a:ext cx="11290852" cy="6228522"/>
          </a:xfrm>
          <a:prstGeom prst="round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38D66A5-62ED-400B-A268-C7FEC893D3D6}"/>
              </a:ext>
            </a:extLst>
          </p:cNvPr>
          <p:cNvSpPr txBox="1"/>
          <p:nvPr/>
        </p:nvSpPr>
        <p:spPr>
          <a:xfrm>
            <a:off x="3047334" y="1224314"/>
            <a:ext cx="6096000" cy="5262979"/>
          </a:xfrm>
          <a:prstGeom prst="rect">
            <a:avLst/>
          </a:prstGeom>
          <a:solidFill>
            <a:schemeClr val="bg1"/>
          </a:solidFill>
          <a:ln>
            <a:solidFill>
              <a:schemeClr val="bg1">
                <a:lumMod val="75000"/>
              </a:schemeClr>
            </a:solidFill>
          </a:ln>
        </p:spPr>
        <p:txBody>
          <a:bodyPr wrap="square">
            <a:spAutoFit/>
          </a:bodyPr>
          <a:lstStyle/>
          <a:p>
            <a:pPr algn="l"/>
            <a:r>
              <a:rPr lang="es-ES" sz="1200" b="0" i="0" u="none" strike="noStrike" baseline="0" dirty="0">
                <a:latin typeface="Century Gothic" panose="020B0502020202020204" pitchFamily="34" charset="0"/>
              </a:rPr>
              <a:t>Resolver el reto implicado en una situación problemática hace necesario que el alumno acepte y se interese personalmente por su resolución; es decir, sentirse responsables de buscar el resultado. Es posible que cometan errores, los cuales no deben evitarse ni sancionarse, porque el error es fuente de aprendizaje: le permite a cada niño modificar y reflexionar sobre lo que hizo.</a:t>
            </a:r>
          </a:p>
          <a:p>
            <a:pPr algn="l"/>
            <a:r>
              <a:rPr lang="es-ES" sz="1200" dirty="0">
                <a:latin typeface="Century Gothic" panose="020B0502020202020204" pitchFamily="34" charset="0"/>
              </a:rPr>
              <a:t>Las propiedades geométricas son cada vez más accesibles y </a:t>
            </a:r>
          </a:p>
          <a:p>
            <a:pPr algn="l"/>
            <a:r>
              <a:rPr lang="es-ES" sz="1200" dirty="0">
                <a:latin typeface="Century Gothic" panose="020B0502020202020204" pitchFamily="34" charset="0"/>
              </a:rPr>
              <a:t>presentes en la vida cotidiana, cultural y técnica de nuestros días. </a:t>
            </a:r>
          </a:p>
          <a:p>
            <a:pPr algn="l"/>
            <a:r>
              <a:rPr lang="es-ES" sz="1200" dirty="0">
                <a:latin typeface="Century Gothic" panose="020B0502020202020204" pitchFamily="34" charset="0"/>
              </a:rPr>
              <a:t>Desde la más  temprana infancia se experimenta directamente con las formas de los objetos, ya sean  juguetes o utensilios cotidianos y familiares. Paulatinamente vamos tomado posesión del espacio, orientándonos, analizando formas y buscando relaciones espaciales de  situación, de función o simplemente de contemplación. Así, de esta manera, se va  adquiriendo conocimiento directo de nuestro entorno espacial. Este conocimiento del  espacio ambiental que se apropia directamente, primero son razonamiento lógico, es lo que construye la intuición geométrica. Es decir, que la primera invitación a la Geometría se realiza, así, por medio de la intuición.</a:t>
            </a:r>
          </a:p>
          <a:p>
            <a:pPr algn="l"/>
            <a:r>
              <a:rPr lang="es-ES" sz="1200" dirty="0">
                <a:latin typeface="Century Gothic" panose="020B0502020202020204" pitchFamily="34" charset="0"/>
              </a:rPr>
              <a:t>Las formas o figuras geométricas ofrecen al niño y a la niña, la oportunidad de aprender a identificar y clasificar las figuras geométricas planas y hacer transferencia de ellas en el ambiente que lo rodea. Además, les facilitan a niños de corta edad el desarrollo de destrezas y habilidades. Entre las figuras más conocidas tenemos: el cuadrado, rectángulo, triangulo y circulo. Están siempre presentes en algunas actividades como reconocer objetos, tamaños, formas, texturas, secuencias lógicas e identificación de silueta.</a:t>
            </a:r>
          </a:p>
          <a:p>
            <a:pPr marL="171450" indent="-171450" algn="ctr">
              <a:buFont typeface="Arial" panose="020B0604020202020204" pitchFamily="34" charset="0"/>
              <a:buChar char="•"/>
            </a:pPr>
            <a:r>
              <a:rPr lang="es-ES" sz="1200" dirty="0">
                <a:latin typeface="Century Gothic" panose="020B0502020202020204" pitchFamily="34" charset="0"/>
              </a:rPr>
              <a:t>Aprendizaje clave de preescolar.</a:t>
            </a:r>
          </a:p>
          <a:p>
            <a:pPr marL="171450" indent="-171450" algn="ctr">
              <a:buFont typeface="Arial" panose="020B0604020202020204" pitchFamily="34" charset="0"/>
              <a:buChar char="•"/>
            </a:pPr>
            <a:r>
              <a:rPr lang="es-ES" sz="1200" dirty="0">
                <a:latin typeface="Century Gothic" panose="020B0502020202020204" pitchFamily="34" charset="0"/>
              </a:rPr>
              <a:t>(Martínez, A y Rivaya, F.J (1989) Invitación a la Geometría. Una metodología activa y lúdica para la enseñanza de la geometría.p.14)</a:t>
            </a:r>
          </a:p>
          <a:p>
            <a:pPr marL="171450" indent="-171450" algn="ctr">
              <a:buFont typeface="Arial" panose="020B0604020202020204" pitchFamily="34" charset="0"/>
              <a:buChar char="•"/>
            </a:pPr>
            <a:r>
              <a:rPr lang="es-ES" sz="1200" dirty="0">
                <a:latin typeface="Century Gothic" panose="020B0502020202020204" pitchFamily="34" charset="0"/>
              </a:rPr>
              <a:t>http://conociendolasfigurasgeometricasvzla.blogspot.com/2012/03/figuras-geometricas.html?m=1</a:t>
            </a:r>
          </a:p>
        </p:txBody>
      </p:sp>
      <p:sp>
        <p:nvSpPr>
          <p:cNvPr id="5" name="CuadroTexto 4">
            <a:extLst>
              <a:ext uri="{FF2B5EF4-FFF2-40B4-BE49-F238E27FC236}">
                <a16:creationId xmlns:a16="http://schemas.microsoft.com/office/drawing/2014/main" id="{BEBAB286-78D6-464A-AAFE-F0CBB994A717}"/>
              </a:ext>
            </a:extLst>
          </p:cNvPr>
          <p:cNvSpPr txBox="1"/>
          <p:nvPr/>
        </p:nvSpPr>
        <p:spPr>
          <a:xfrm>
            <a:off x="3047334" y="577983"/>
            <a:ext cx="6096000" cy="646331"/>
          </a:xfrm>
          <a:prstGeom prst="rect">
            <a:avLst/>
          </a:prstGeom>
          <a:solidFill>
            <a:srgbClr val="FF6600"/>
          </a:solidFill>
          <a:ln>
            <a:solidFill>
              <a:srgbClr val="FF6600"/>
            </a:solidFill>
          </a:ln>
        </p:spPr>
        <p:txBody>
          <a:bodyPr wrap="square">
            <a:spAutoFit/>
          </a:bodyPr>
          <a:lstStyle/>
          <a:p>
            <a:pPr algn="ctr"/>
            <a:r>
              <a:rPr lang="es-ES" sz="1800" b="1" dirty="0">
                <a:solidFill>
                  <a:schemeClr val="bg1"/>
                </a:solidFill>
                <a:latin typeface="Lucida Sans Unicode" panose="020B0602030504020204" pitchFamily="34" charset="0"/>
                <a:cs typeface="Lucida Sans Unicode" panose="020B0602030504020204" pitchFamily="34" charset="0"/>
              </a:rPr>
              <a:t>Referentes teóricos que expliquen logros y dificultades identificados </a:t>
            </a:r>
          </a:p>
        </p:txBody>
      </p:sp>
    </p:spTree>
    <p:extLst>
      <p:ext uri="{BB962C8B-B14F-4D97-AF65-F5344CB8AC3E}">
        <p14:creationId xmlns:p14="http://schemas.microsoft.com/office/powerpoint/2010/main" val="10895435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1669</Words>
  <Application>Microsoft Office PowerPoint</Application>
  <PresentationFormat>Widescreen</PresentationFormat>
  <Paragraphs>106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Avenir Next LT Pro</vt:lpstr>
      <vt:lpstr>Britannic Bold</vt:lpstr>
      <vt:lpstr>Calibri</vt:lpstr>
      <vt:lpstr>Calibri Light</vt:lpstr>
      <vt:lpstr>Century Gothic</vt:lpstr>
      <vt:lpstr>Lucida Sans Unicode</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ADAMARY SARAHI ARIZPE ALVAREZ</dc:creator>
  <cp:lastModifiedBy>JESUS EMMANUEL PEREZ NUNCIO</cp:lastModifiedBy>
  <cp:revision>21</cp:revision>
  <dcterms:created xsi:type="dcterms:W3CDTF">2021-05-05T22:21:30Z</dcterms:created>
  <dcterms:modified xsi:type="dcterms:W3CDTF">2021-05-06T02:40:38Z</dcterms:modified>
</cp:coreProperties>
</file>