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830F5646-4CDB-4DB0-91D8-FF71F3DD5B12}" type="datetimeFigureOut">
              <a:rPr lang="es-MX" smtClean="0"/>
              <a:t>07/05/2021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10736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30F5646-4CDB-4DB0-91D8-FF71F3DD5B12}" type="datetimeFigureOut">
              <a:rPr lang="es-MX" smtClean="0"/>
              <a:t>07/05/2021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202394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30F5646-4CDB-4DB0-91D8-FF71F3DD5B12}" type="datetimeFigureOut">
              <a:rPr lang="es-MX" smtClean="0"/>
              <a:t>07/05/2021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86518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30F5646-4CDB-4DB0-91D8-FF71F3DD5B12}" type="datetimeFigureOut">
              <a:rPr lang="es-MX" smtClean="0"/>
              <a:t>07/05/2021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205970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30F5646-4CDB-4DB0-91D8-FF71F3DD5B12}" type="datetimeFigureOut">
              <a:rPr lang="es-MX" smtClean="0"/>
              <a:t>07/05/2021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81636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830F5646-4CDB-4DB0-91D8-FF71F3DD5B12}" type="datetimeFigureOut">
              <a:rPr lang="es-MX" smtClean="0"/>
              <a:t>07/05/2021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218035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830F5646-4CDB-4DB0-91D8-FF71F3DD5B12}" type="datetimeFigureOut">
              <a:rPr lang="es-MX" smtClean="0"/>
              <a:t>07/05/2021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160008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830F5646-4CDB-4DB0-91D8-FF71F3DD5B12}" type="datetimeFigureOut">
              <a:rPr lang="es-MX" smtClean="0"/>
              <a:t>07/05/2021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406370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30F5646-4CDB-4DB0-91D8-FF71F3DD5B12}" type="datetimeFigureOut">
              <a:rPr lang="es-MX" smtClean="0"/>
              <a:t>07/05/2021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199765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30F5646-4CDB-4DB0-91D8-FF71F3DD5B12}" type="datetimeFigureOut">
              <a:rPr lang="es-MX" smtClean="0"/>
              <a:t>07/05/2021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64842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30F5646-4CDB-4DB0-91D8-FF71F3DD5B12}" type="datetimeFigureOut">
              <a:rPr lang="es-MX" smtClean="0"/>
              <a:t>07/05/2021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91B4383-D96E-4B8C-B60E-F3A2D94703D0}" type="slidenum">
              <a:rPr lang="es-MX" smtClean="0"/>
              <a:t>‹Nº›</a:t>
            </a:fld>
            <a:endParaRPr lang="es-MX"/>
          </a:p>
        </p:txBody>
      </p:sp>
    </p:spTree>
    <p:extLst>
      <p:ext uri="{BB962C8B-B14F-4D97-AF65-F5344CB8AC3E}">
        <p14:creationId xmlns:p14="http://schemas.microsoft.com/office/powerpoint/2010/main" val="316299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F5646-4CDB-4DB0-91D8-FF71F3DD5B12}" type="datetimeFigureOut">
              <a:rPr lang="es-MX" smtClean="0"/>
              <a:t>07/05/2021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B4383-D96E-4B8C-B60E-F3A2D94703D0}" type="slidenum">
              <a:rPr lang="es-MX" smtClean="0"/>
              <a:t>‹Nº›</a:t>
            </a:fld>
            <a:endParaRPr lang="es-MX"/>
          </a:p>
        </p:txBody>
      </p:sp>
    </p:spTree>
    <p:extLst>
      <p:ext uri="{BB962C8B-B14F-4D97-AF65-F5344CB8AC3E}">
        <p14:creationId xmlns:p14="http://schemas.microsoft.com/office/powerpoint/2010/main" val="4119928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jRE_dU135j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R_DpDb4swP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eduka.com.mx/album-de-animalitos/"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youtu.be/_aVhUUXQgU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ños en banner de pizarra 520660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09" y="266749"/>
            <a:ext cx="10856890" cy="6591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841938" y="133038"/>
            <a:ext cx="6096000" cy="646331"/>
          </a:xfrm>
          <a:prstGeom prst="rect">
            <a:avLst/>
          </a:prstGeom>
        </p:spPr>
        <p:txBody>
          <a:bodyPr>
            <a:spAutoFit/>
          </a:bodyPr>
          <a:lstStyle/>
          <a:p>
            <a:pPr lvl="0" algn="ctr" fontAlgn="base">
              <a:spcBef>
                <a:spcPct val="0"/>
              </a:spcBef>
              <a:spcAft>
                <a:spcPct val="0"/>
              </a:spcAft>
            </a:pPr>
            <a:r>
              <a:rPr lang="es-MX" altLang="es-MX" dirty="0">
                <a:latin typeface="Berlin Sans FB" panose="020E0602020502020306" pitchFamily="34" charset="0"/>
                <a:ea typeface="Calibri" pitchFamily="34" charset="0"/>
                <a:cs typeface="Arial" pitchFamily="34" charset="0"/>
              </a:rPr>
              <a:t>ESCUELA NORMAL DE EDUCACIÓN PREESCOLAR DEL</a:t>
            </a:r>
            <a:endParaRPr kumimoji="0" lang="es-MX" altLang="es-MX" sz="800" b="0" i="0" u="none" strike="noStrike" cap="none" normalizeH="0" baseline="0" dirty="0">
              <a:ln>
                <a:noFill/>
              </a:ln>
              <a:solidFill>
                <a:schemeClr val="tx1"/>
              </a:solidFill>
              <a:effectLst/>
              <a:latin typeface="Berlin Sans FB" panose="020E0602020502020306" pitchFamily="34" charset="0"/>
              <a:cs typeface="Arial" pitchFamily="34" charset="0"/>
            </a:endParaRPr>
          </a:p>
          <a:p>
            <a:pPr lvl="0" algn="ctr" eaLnBrk="0" fontAlgn="base" hangingPunct="0">
              <a:spcBef>
                <a:spcPct val="0"/>
              </a:spcBef>
              <a:spcAft>
                <a:spcPct val="0"/>
              </a:spcAft>
            </a:pPr>
            <a:r>
              <a:rPr lang="es-MX" altLang="es-MX" dirty="0">
                <a:latin typeface="Berlin Sans FB" panose="020E0602020502020306" pitchFamily="34" charset="0"/>
                <a:ea typeface="Calibri" pitchFamily="34" charset="0"/>
                <a:cs typeface="Arial" pitchFamily="34" charset="0"/>
              </a:rPr>
              <a:t>ESTADO DE COAHUILA DE ZARAGOZA</a:t>
            </a:r>
            <a:endParaRPr kumimoji="0" lang="es-MX" altLang="es-MX" sz="800" b="0" i="0" u="none" strike="noStrike" cap="none" normalizeH="0" baseline="0" dirty="0">
              <a:ln>
                <a:noFill/>
              </a:ln>
              <a:solidFill>
                <a:schemeClr val="tx1"/>
              </a:solidFill>
              <a:effectLst/>
              <a:latin typeface="Berlin Sans FB" panose="020E0602020502020306" pitchFamily="34" charset="0"/>
              <a:cs typeface="Arial" pitchFamily="34" charset="0"/>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2145378" y="133038"/>
            <a:ext cx="1211715" cy="873044"/>
          </a:xfrm>
          <a:prstGeom prst="rect">
            <a:avLst/>
          </a:prstGeom>
          <a:noFill/>
        </p:spPr>
      </p:pic>
      <p:sp>
        <p:nvSpPr>
          <p:cNvPr id="6" name="Rectángulo 5"/>
          <p:cNvSpPr/>
          <p:nvPr/>
        </p:nvSpPr>
        <p:spPr>
          <a:xfrm>
            <a:off x="1104484" y="2885860"/>
            <a:ext cx="9673940" cy="3580339"/>
          </a:xfrm>
          <a:prstGeom prst="rect">
            <a:avLst/>
          </a:prstGeom>
        </p:spPr>
        <p:txBody>
          <a:bodyPr wrap="square">
            <a:spAutoFit/>
          </a:bodyPr>
          <a:lstStyle/>
          <a:p>
            <a:pPr algn="ctr">
              <a:lnSpc>
                <a:spcPct val="107000"/>
              </a:lnSpc>
              <a:spcAft>
                <a:spcPts val="800"/>
              </a:spcAft>
            </a:pPr>
            <a:r>
              <a:rPr lang="es-MX" dirty="0">
                <a:effectLst/>
                <a:latin typeface="Berlin Sans FB" panose="020E0602020502020306" pitchFamily="34" charset="0"/>
                <a:ea typeface="Calibri" panose="020F0502020204030204" pitchFamily="34" charset="0"/>
                <a:cs typeface="Times New Roman" panose="02020603050405020304" pitchFamily="18" charset="0"/>
              </a:rPr>
              <a:t>Nombre del Estudiante Normalista: Corina Beltrán García</a:t>
            </a:r>
          </a:p>
          <a:p>
            <a:pPr algn="ctr">
              <a:lnSpc>
                <a:spcPct val="107000"/>
              </a:lnSpc>
              <a:spcAft>
                <a:spcPts val="800"/>
              </a:spcAft>
            </a:pPr>
            <a:r>
              <a:rPr lang="es-MX" dirty="0">
                <a:effectLst/>
                <a:latin typeface="Berlin Sans FB" panose="020E0602020502020306" pitchFamily="34" charset="0"/>
                <a:ea typeface="Calibri" panose="020F0502020204030204" pitchFamily="34" charset="0"/>
                <a:cs typeface="Times New Roman" panose="02020603050405020304" pitchFamily="18" charset="0"/>
              </a:rPr>
              <a:t>Grado: 3        Sección:</a:t>
            </a:r>
            <a:r>
              <a:rPr lang="es-MX" dirty="0">
                <a:latin typeface="Berlin Sans FB" panose="020E0602020502020306" pitchFamily="34" charset="0"/>
                <a:ea typeface="Calibri" panose="020F0502020204030204" pitchFamily="34" charset="0"/>
                <a:cs typeface="Times New Roman" panose="02020603050405020304" pitchFamily="18" charset="0"/>
              </a:rPr>
              <a:t> “</a:t>
            </a:r>
            <a:r>
              <a:rPr lang="es-MX" dirty="0">
                <a:effectLst/>
                <a:latin typeface="Berlin Sans FB" panose="020E0602020502020306" pitchFamily="34" charset="0"/>
                <a:ea typeface="Calibri" panose="020F0502020204030204" pitchFamily="34" charset="0"/>
                <a:cs typeface="Times New Roman" panose="02020603050405020304" pitchFamily="18" charset="0"/>
              </a:rPr>
              <a:t>A”            Número de Lista: 2</a:t>
            </a:r>
          </a:p>
          <a:p>
            <a:pPr algn="ctr">
              <a:lnSpc>
                <a:spcPct val="107000"/>
              </a:lnSpc>
              <a:spcAft>
                <a:spcPts val="800"/>
              </a:spcAft>
            </a:pPr>
            <a:r>
              <a:rPr lang="es-MX" dirty="0">
                <a:effectLst/>
                <a:latin typeface="Berlin Sans FB" panose="020E0602020502020306" pitchFamily="34" charset="0"/>
                <a:ea typeface="Calibri" panose="020F0502020204030204" pitchFamily="34" charset="0"/>
                <a:cs typeface="Times New Roman" panose="02020603050405020304" pitchFamily="18" charset="0"/>
              </a:rPr>
              <a:t>Institución de Práctica: </a:t>
            </a:r>
            <a:r>
              <a:rPr lang="es-MX" dirty="0">
                <a:latin typeface="Berlin Sans FB" panose="020E0602020502020306" pitchFamily="34" charset="0"/>
              </a:rPr>
              <a:t>JN GUADALUPE GONZALES ORTIZ TM</a:t>
            </a:r>
          </a:p>
          <a:p>
            <a:pPr algn="ctr">
              <a:lnSpc>
                <a:spcPct val="107000"/>
              </a:lnSpc>
              <a:spcAft>
                <a:spcPts val="800"/>
              </a:spcAft>
            </a:pPr>
            <a:r>
              <a:rPr lang="es-MX" dirty="0">
                <a:effectLst/>
                <a:latin typeface="Berlin Sans FB" panose="020E0602020502020306" pitchFamily="34" charset="0"/>
                <a:ea typeface="Calibri" panose="020F0502020204030204" pitchFamily="34" charset="0"/>
                <a:cs typeface="Times New Roman" panose="02020603050405020304" pitchFamily="18" charset="0"/>
              </a:rPr>
              <a:t>     Clave:  25180  Zona Escolar: 103 de Región sur #10  </a:t>
            </a:r>
          </a:p>
          <a:p>
            <a:pPr algn="ctr">
              <a:lnSpc>
                <a:spcPct val="107000"/>
              </a:lnSpc>
              <a:spcAft>
                <a:spcPts val="800"/>
              </a:spcAft>
            </a:pPr>
            <a:r>
              <a:rPr lang="es-MX" dirty="0">
                <a:effectLst/>
                <a:latin typeface="Berlin Sans FB" panose="020E0602020502020306" pitchFamily="34" charset="0"/>
                <a:ea typeface="Calibri" panose="020F0502020204030204" pitchFamily="34" charset="0"/>
                <a:cs typeface="Times New Roman" panose="02020603050405020304" pitchFamily="18" charset="0"/>
              </a:rPr>
              <a:t>Grado en el que realiza su práctica: 1° B </a:t>
            </a:r>
          </a:p>
          <a:p>
            <a:pPr algn="ctr">
              <a:lnSpc>
                <a:spcPct val="107000"/>
              </a:lnSpc>
              <a:spcAft>
                <a:spcPts val="800"/>
              </a:spcAft>
            </a:pPr>
            <a:r>
              <a:rPr lang="es-MX" dirty="0">
                <a:latin typeface="Berlin Sans FB" panose="020E0602020502020306" pitchFamily="34" charset="0"/>
              </a:rPr>
              <a:t>Nombre del Profesor(a) Titular: Ludivina Hernández Martínez</a:t>
            </a:r>
          </a:p>
          <a:p>
            <a:pPr algn="ctr">
              <a:lnSpc>
                <a:spcPct val="107000"/>
              </a:lnSpc>
              <a:spcAft>
                <a:spcPts val="800"/>
              </a:spcAft>
            </a:pPr>
            <a:r>
              <a:rPr lang="es-MX" dirty="0">
                <a:effectLst/>
                <a:latin typeface="Berlin Sans FB" panose="020E0602020502020306" pitchFamily="34" charset="0"/>
                <a:ea typeface="Calibri" panose="020F0502020204030204" pitchFamily="34" charset="0"/>
                <a:cs typeface="Times New Roman" panose="02020603050405020304" pitchFamily="18" charset="0"/>
              </a:rPr>
              <a:t>Total de alumnos: ___32___  Niños___15__ Niñas___17___</a:t>
            </a:r>
          </a:p>
          <a:p>
            <a:pPr algn="ctr">
              <a:lnSpc>
                <a:spcPct val="107000"/>
              </a:lnSpc>
              <a:spcAft>
                <a:spcPts val="800"/>
              </a:spcAft>
            </a:pPr>
            <a:endParaRPr lang="es-MX" dirty="0">
              <a:solidFill>
                <a:srgbClr val="7030A0"/>
              </a:solidFill>
              <a:effectLst/>
              <a:latin typeface="Berlin Sans FB" panose="020E0602020502020306"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dirty="0">
                <a:effectLst/>
                <a:latin typeface="Berlin Sans FB" panose="020E0602020502020306" pitchFamily="34" charset="0"/>
                <a:ea typeface="Calibri" panose="020F0502020204030204" pitchFamily="34" charset="0"/>
                <a:cs typeface="Times New Roman" panose="02020603050405020304" pitchFamily="18" charset="0"/>
              </a:rPr>
              <a:t>                Periodo de Práctica: </a:t>
            </a:r>
            <a:r>
              <a:rPr lang="es-MX" dirty="0">
                <a:latin typeface="Berlin Sans FB" panose="020E0602020502020306" pitchFamily="34" charset="0"/>
              </a:rPr>
              <a:t>Lunes 10 de mayo a viernes 21 de mayo del 2021</a:t>
            </a:r>
          </a:p>
        </p:txBody>
      </p:sp>
    </p:spTree>
    <p:extLst>
      <p:ext uri="{BB962C8B-B14F-4D97-AF65-F5344CB8AC3E}">
        <p14:creationId xmlns:p14="http://schemas.microsoft.com/office/powerpoint/2010/main" val="399984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n en Escu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108"/>
            <a:ext cx="12192000" cy="683041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2120950"/>
            <a:ext cx="12191999" cy="1292662"/>
          </a:xfrm>
          <a:prstGeom prst="rect">
            <a:avLst/>
          </a:prstGeom>
        </p:spPr>
        <p:txBody>
          <a:bodyPr wrap="square">
            <a:spAutoFit/>
          </a:bodyPr>
          <a:lstStyle/>
          <a:p>
            <a:r>
              <a:rPr lang="es-MX" sz="1400" b="1" i="0" u="none" strike="noStrike" dirty="0">
                <a:solidFill>
                  <a:srgbClr val="000000"/>
                </a:solidFill>
                <a:effectLst/>
                <a:latin typeface="Century Gothic" panose="020B0502020202020204" pitchFamily="34" charset="0"/>
              </a:rPr>
              <a:t>Propósito de la Jornada de Práctica: </a:t>
            </a:r>
            <a:r>
              <a:rPr lang="es-MX" sz="1400" dirty="0">
                <a:solidFill>
                  <a:srgbClr val="000000"/>
                </a:solidFill>
                <a:latin typeface="Century Gothic" panose="020B0502020202020204" pitchFamily="34" charset="0"/>
              </a:rPr>
              <a:t>Implementar estrategias pedagógicas creativas e innovadoras que nos ayuden a desarrollar las competencias necesarias para la práctica docente utilizando las tic, estrategias innovadoras, el diseño de planeaciones didácticas y propiciar ambientes de aprendizaje de acuerdo a los contenidos del plan y programa de estudios vigentes. </a:t>
            </a:r>
            <a:endParaRPr lang="es-MX" sz="1400" b="0" dirty="0">
              <a:effectLst/>
              <a:latin typeface="Century Gothic" panose="020B0502020202020204" pitchFamily="34" charset="0"/>
            </a:endParaRPr>
          </a:p>
          <a:p>
            <a:br>
              <a:rPr lang="es-MX" dirty="0"/>
            </a:br>
            <a:endParaRPr lang="es-MX" dirty="0"/>
          </a:p>
        </p:txBody>
      </p:sp>
      <p:sp>
        <p:nvSpPr>
          <p:cNvPr id="7" name="Rectángulo 6"/>
          <p:cNvSpPr/>
          <p:nvPr/>
        </p:nvSpPr>
        <p:spPr>
          <a:xfrm>
            <a:off x="0" y="2854283"/>
            <a:ext cx="12192000" cy="1292662"/>
          </a:xfrm>
          <a:prstGeom prst="rect">
            <a:avLst/>
          </a:prstGeom>
        </p:spPr>
        <p:txBody>
          <a:bodyPr wrap="square">
            <a:spAutoFit/>
          </a:bodyPr>
          <a:lstStyle/>
          <a:p>
            <a:r>
              <a:rPr lang="es-MX" sz="1400" b="1" i="0" u="none" strike="noStrike" dirty="0">
                <a:solidFill>
                  <a:srgbClr val="000000"/>
                </a:solidFill>
                <a:effectLst/>
                <a:latin typeface="Century Gothic" panose="020B0502020202020204" pitchFamily="34" charset="0"/>
              </a:rPr>
              <a:t>Propósito de la Situación Didáctica: </a:t>
            </a:r>
            <a:r>
              <a:rPr lang="es-MX" sz="1400" dirty="0">
                <a:solidFill>
                  <a:srgbClr val="000000"/>
                </a:solidFill>
                <a:latin typeface="Century Gothic" panose="020B0502020202020204" pitchFamily="34" charset="0"/>
              </a:rPr>
              <a:t>Propiciar en el alumno el acercamiento a la lectura, escritura, matemáticas y exploración del mundo natural y social mediante estrategias efectivas que les permitan favorecer y consolidar sus aprendizajes a distancia mejorando con cada actividad su desempeño académico.</a:t>
            </a:r>
            <a:endParaRPr lang="es-MX" sz="1400" b="0" dirty="0">
              <a:effectLst/>
              <a:latin typeface="Century Gothic" panose="020B0502020202020204" pitchFamily="34" charset="0"/>
            </a:endParaRPr>
          </a:p>
          <a:p>
            <a:br>
              <a:rPr lang="es-MX" dirty="0"/>
            </a:br>
            <a:endParaRPr lang="es-MX" dirty="0"/>
          </a:p>
        </p:txBody>
      </p:sp>
      <p:graphicFrame>
        <p:nvGraphicFramePr>
          <p:cNvPr id="8" name="Tabla 7"/>
          <p:cNvGraphicFramePr>
            <a:graphicFrameLocks noGrp="1"/>
          </p:cNvGraphicFramePr>
          <p:nvPr>
            <p:extLst>
              <p:ext uri="{D42A27DB-BD31-4B8C-83A1-F6EECF244321}">
                <p14:modId xmlns:p14="http://schemas.microsoft.com/office/powerpoint/2010/main" val="2395813773"/>
              </p:ext>
            </p:extLst>
          </p:nvPr>
        </p:nvGraphicFramePr>
        <p:xfrm>
          <a:off x="451834" y="3647302"/>
          <a:ext cx="11049000" cy="1442460"/>
        </p:xfrm>
        <a:graphic>
          <a:graphicData uri="http://schemas.openxmlformats.org/drawingml/2006/table">
            <a:tbl>
              <a:tblPr/>
              <a:tblGrid>
                <a:gridCol w="3567597">
                  <a:extLst>
                    <a:ext uri="{9D8B030D-6E8A-4147-A177-3AD203B41FA5}">
                      <a16:colId xmlns:a16="http://schemas.microsoft.com/office/drawing/2014/main" val="20000"/>
                    </a:ext>
                  </a:extLst>
                </a:gridCol>
                <a:gridCol w="3542415">
                  <a:extLst>
                    <a:ext uri="{9D8B030D-6E8A-4147-A177-3AD203B41FA5}">
                      <a16:colId xmlns:a16="http://schemas.microsoft.com/office/drawing/2014/main" val="20001"/>
                    </a:ext>
                  </a:extLst>
                </a:gridCol>
                <a:gridCol w="3938988">
                  <a:extLst>
                    <a:ext uri="{9D8B030D-6E8A-4147-A177-3AD203B41FA5}">
                      <a16:colId xmlns:a16="http://schemas.microsoft.com/office/drawing/2014/main" val="20002"/>
                    </a:ext>
                  </a:extLst>
                </a:gridCol>
              </a:tblGrid>
              <a:tr h="252591">
                <a:tc rowSpan="4">
                  <a:txBody>
                    <a:bodyPr/>
                    <a:lstStyle/>
                    <a:p>
                      <a:pPr algn="ctr" rtl="0" fontAlgn="t">
                        <a:spcBef>
                          <a:spcPts val="0"/>
                        </a:spcBef>
                        <a:spcAft>
                          <a:spcPts val="0"/>
                        </a:spcAft>
                      </a:pPr>
                      <a:r>
                        <a:rPr lang="es-MX" sz="1200" b="1" i="0" u="none" strike="noStrike" dirty="0">
                          <a:solidFill>
                            <a:srgbClr val="000000"/>
                          </a:solidFill>
                          <a:effectLst/>
                          <a:latin typeface="Century Gothic" panose="020B0502020202020204" pitchFamily="34" charset="0"/>
                        </a:rPr>
                        <a:t>Áreas de Desarrollo Personal y Social</a:t>
                      </a:r>
                      <a:endParaRPr lang="es-MX" sz="1600" dirty="0">
                        <a:effectLst/>
                      </a:endParaRPr>
                    </a:p>
                    <a:p>
                      <a:pPr algn="ctr" rtl="0" fontAlgn="base">
                        <a:spcBef>
                          <a:spcPts val="0"/>
                        </a:spcBef>
                        <a:spcAft>
                          <a:spcPts val="0"/>
                        </a:spcAft>
                        <a:buFont typeface="Arial" panose="020B0604020202020204" pitchFamily="34" charset="0"/>
                        <a:buChar char="•"/>
                      </a:pPr>
                      <a:br>
                        <a:rPr lang="es-MX" sz="1600" dirty="0">
                          <a:effectLst/>
                        </a:rPr>
                      </a:br>
                      <a:r>
                        <a:rPr lang="es-MX" sz="1200" b="0" i="0" u="none" strike="noStrike" dirty="0">
                          <a:solidFill>
                            <a:srgbClr val="000000"/>
                          </a:solidFill>
                          <a:effectLst/>
                          <a:latin typeface="Century Gothic" panose="020B0502020202020204" pitchFamily="34" charset="0"/>
                        </a:rPr>
                        <a:t>Educación Socioemocional</a:t>
                      </a:r>
                      <a:endParaRPr lang="es-MX" sz="1200" b="0" i="0" u="none" strike="noStrike" dirty="0">
                        <a:solidFill>
                          <a:srgbClr val="000000"/>
                        </a:solidFill>
                        <a:effectLst/>
                        <a:latin typeface="Courier New" panose="02070309020205020404" pitchFamily="49" charset="0"/>
                      </a:endParaRPr>
                    </a:p>
                    <a:p>
                      <a:pPr marL="457200" algn="ctr" rtl="0" fontAlgn="t">
                        <a:spcBef>
                          <a:spcPts val="0"/>
                        </a:spcBef>
                        <a:spcAft>
                          <a:spcPts val="0"/>
                        </a:spcAft>
                      </a:pPr>
                      <a:r>
                        <a:rPr lang="es-MX" sz="1200" b="0" i="0" u="none" strike="noStrike" dirty="0">
                          <a:solidFill>
                            <a:srgbClr val="000000"/>
                          </a:solidFill>
                          <a:effectLst/>
                          <a:latin typeface="Century Gothic" panose="020B0502020202020204" pitchFamily="34" charset="0"/>
                        </a:rPr>
                        <a:t> </a:t>
                      </a:r>
                      <a:endParaRPr lang="es-MX" sz="1600" dirty="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200" b="0" i="0" u="none" strike="noStrike">
                          <a:solidFill>
                            <a:srgbClr val="000000"/>
                          </a:solidFill>
                          <a:effectLst/>
                          <a:latin typeface="Century Gothic" panose="020B0502020202020204" pitchFamily="34" charset="0"/>
                        </a:rPr>
                        <a:t>Organizador Curricular 1</a:t>
                      </a:r>
                      <a:endParaRPr lang="es-MX" sz="160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CF4CD2"/>
                    </a:solidFill>
                  </a:tcPr>
                </a:tc>
                <a:tc>
                  <a:txBody>
                    <a:bodyPr/>
                    <a:lstStyle/>
                    <a:p>
                      <a:pPr algn="ctr" rtl="0" fontAlgn="t">
                        <a:spcBef>
                          <a:spcPts val="0"/>
                        </a:spcBef>
                        <a:spcAft>
                          <a:spcPts val="0"/>
                        </a:spcAft>
                      </a:pPr>
                      <a:r>
                        <a:rPr lang="es-MX" sz="1200" b="0" i="0" u="none" strike="noStrike">
                          <a:solidFill>
                            <a:srgbClr val="000000"/>
                          </a:solidFill>
                          <a:effectLst/>
                          <a:latin typeface="Century Gothic" panose="020B0502020202020204" pitchFamily="34" charset="0"/>
                        </a:rPr>
                        <a:t>Aprendizaje esperado</a:t>
                      </a:r>
                      <a:endParaRPr lang="es-MX" sz="160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CF4CD2"/>
                    </a:solidFill>
                  </a:tcPr>
                </a:tc>
                <a:extLst>
                  <a:ext uri="{0D108BD9-81ED-4DB2-BD59-A6C34878D82A}">
                    <a16:rowId xmlns:a16="http://schemas.microsoft.com/office/drawing/2014/main" val="10000"/>
                  </a:ext>
                </a:extLst>
              </a:tr>
              <a:tr h="386780">
                <a:tc vMerge="1">
                  <a:txBody>
                    <a:bodyPr/>
                    <a:lstStyle/>
                    <a:p>
                      <a:endParaRPr lang="es-MX"/>
                    </a:p>
                  </a:txBody>
                  <a:tcPr/>
                </a:tc>
                <a:tc>
                  <a:txBody>
                    <a:bodyPr/>
                    <a:lstStyle/>
                    <a:p>
                      <a:pPr algn="ctr" rtl="0" fontAlgn="t">
                        <a:spcBef>
                          <a:spcPts val="0"/>
                        </a:spcBef>
                        <a:spcAft>
                          <a:spcPts val="0"/>
                        </a:spcAft>
                      </a:pPr>
                      <a:r>
                        <a:rPr lang="es-MX" sz="1200" b="0" i="0" u="none" strike="noStrike" dirty="0">
                          <a:solidFill>
                            <a:srgbClr val="000000"/>
                          </a:solidFill>
                          <a:effectLst/>
                          <a:latin typeface="Century Gothic" panose="020B0502020202020204" pitchFamily="34" charset="0"/>
                        </a:rPr>
                        <a:t>-Empatía  </a:t>
                      </a:r>
                      <a:endParaRPr lang="es-MX" sz="1600" dirty="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rowSpan="3">
                  <a:txBody>
                    <a:bodyPr/>
                    <a:lstStyle/>
                    <a:p>
                      <a:pPr algn="ctr" rtl="0" fontAlgn="t">
                        <a:spcBef>
                          <a:spcPts val="0"/>
                        </a:spcBef>
                        <a:spcAft>
                          <a:spcPts val="0"/>
                        </a:spcAft>
                      </a:pPr>
                      <a:br>
                        <a:rPr lang="es-MX" sz="1600" dirty="0">
                          <a:effectLst/>
                        </a:rPr>
                      </a:br>
                      <a:r>
                        <a:rPr lang="es-MX" sz="1200" b="0" i="0" u="none" strike="noStrike" dirty="0">
                          <a:solidFill>
                            <a:srgbClr val="000000"/>
                          </a:solidFill>
                          <a:effectLst/>
                          <a:latin typeface="Century Gothic" panose="020B0502020202020204" pitchFamily="34" charset="0"/>
                        </a:rPr>
                        <a:t>Reconoce cuando alguien necesita ayuda y la proporciona.</a:t>
                      </a:r>
                      <a:endParaRPr lang="es-MX" sz="1600" dirty="0">
                        <a:effectLst/>
                      </a:endParaRPr>
                    </a:p>
                    <a:p>
                      <a:pPr fontAlgn="t"/>
                      <a:br>
                        <a:rPr lang="es-MX" sz="1600" dirty="0">
                          <a:effectLst/>
                        </a:rPr>
                      </a:br>
                      <a:endParaRPr lang="es-MX" sz="1600" dirty="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591">
                <a:tc vMerge="1">
                  <a:txBody>
                    <a:bodyPr/>
                    <a:lstStyle/>
                    <a:p>
                      <a:endParaRPr lang="es-MX"/>
                    </a:p>
                  </a:txBody>
                  <a:tcPr/>
                </a:tc>
                <a:tc>
                  <a:txBody>
                    <a:bodyPr/>
                    <a:lstStyle/>
                    <a:p>
                      <a:pPr algn="ctr" rtl="0" fontAlgn="t">
                        <a:spcBef>
                          <a:spcPts val="0"/>
                        </a:spcBef>
                        <a:spcAft>
                          <a:spcPts val="0"/>
                        </a:spcAft>
                      </a:pPr>
                      <a:r>
                        <a:rPr lang="es-MX" sz="1200" b="0" i="0" u="none" strike="noStrike">
                          <a:solidFill>
                            <a:srgbClr val="000000"/>
                          </a:solidFill>
                          <a:effectLst/>
                          <a:latin typeface="Century Gothic" panose="020B0502020202020204" pitchFamily="34" charset="0"/>
                        </a:rPr>
                        <a:t>Organizador Curricular 2</a:t>
                      </a:r>
                      <a:endParaRPr lang="es-MX" sz="160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CF4CD2"/>
                    </a:solidFill>
                  </a:tcPr>
                </a:tc>
                <a:tc vMerge="1">
                  <a:txBody>
                    <a:bodyPr/>
                    <a:lstStyle/>
                    <a:p>
                      <a:endParaRPr lang="es-MX"/>
                    </a:p>
                  </a:txBody>
                  <a:tcPr/>
                </a:tc>
                <a:extLst>
                  <a:ext uri="{0D108BD9-81ED-4DB2-BD59-A6C34878D82A}">
                    <a16:rowId xmlns:a16="http://schemas.microsoft.com/office/drawing/2014/main" val="10002"/>
                  </a:ext>
                </a:extLst>
              </a:tr>
              <a:tr h="472029">
                <a:tc vMerge="1">
                  <a:txBody>
                    <a:bodyPr/>
                    <a:lstStyle/>
                    <a:p>
                      <a:endParaRPr lang="es-MX"/>
                    </a:p>
                  </a:txBody>
                  <a:tcPr/>
                </a:tc>
                <a:tc>
                  <a:txBody>
                    <a:bodyPr/>
                    <a:lstStyle/>
                    <a:p>
                      <a:pPr algn="ctr" rtl="0" fontAlgn="t">
                        <a:spcBef>
                          <a:spcPts val="0"/>
                        </a:spcBef>
                        <a:spcAft>
                          <a:spcPts val="0"/>
                        </a:spcAft>
                      </a:pPr>
                      <a:r>
                        <a:rPr lang="es-MX" sz="1200" b="0" i="0" u="none" strike="noStrike" dirty="0">
                          <a:solidFill>
                            <a:srgbClr val="000000"/>
                          </a:solidFill>
                          <a:effectLst/>
                          <a:latin typeface="Century Gothic" panose="020B0502020202020204" pitchFamily="34" charset="0"/>
                        </a:rPr>
                        <a:t>-Sensibilidad y apoyo hacia otros</a:t>
                      </a:r>
                      <a:endParaRPr lang="es-MX" sz="1600" dirty="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0003"/>
                  </a:ext>
                </a:extLst>
              </a:tr>
            </a:tbl>
          </a:graphicData>
        </a:graphic>
      </p:graphicFrame>
      <p:sp>
        <p:nvSpPr>
          <p:cNvPr id="9" name="Rectangle 1"/>
          <p:cNvSpPr>
            <a:spLocks noChangeArrowheads="1"/>
          </p:cNvSpPr>
          <p:nvPr/>
        </p:nvSpPr>
        <p:spPr bwMode="auto">
          <a:xfrm>
            <a:off x="451834" y="43160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332999994"/>
              </p:ext>
            </p:extLst>
          </p:nvPr>
        </p:nvGraphicFramePr>
        <p:xfrm>
          <a:off x="451834" y="5219288"/>
          <a:ext cx="11049000" cy="1242599"/>
        </p:xfrm>
        <a:graphic>
          <a:graphicData uri="http://schemas.openxmlformats.org/drawingml/2006/table">
            <a:tbl>
              <a:tblPr/>
              <a:tblGrid>
                <a:gridCol w="3774779">
                  <a:extLst>
                    <a:ext uri="{9D8B030D-6E8A-4147-A177-3AD203B41FA5}">
                      <a16:colId xmlns:a16="http://schemas.microsoft.com/office/drawing/2014/main" val="20000"/>
                    </a:ext>
                  </a:extLst>
                </a:gridCol>
                <a:gridCol w="3748133">
                  <a:extLst>
                    <a:ext uri="{9D8B030D-6E8A-4147-A177-3AD203B41FA5}">
                      <a16:colId xmlns:a16="http://schemas.microsoft.com/office/drawing/2014/main" val="20001"/>
                    </a:ext>
                  </a:extLst>
                </a:gridCol>
                <a:gridCol w="3526088">
                  <a:extLst>
                    <a:ext uri="{9D8B030D-6E8A-4147-A177-3AD203B41FA5}">
                      <a16:colId xmlns:a16="http://schemas.microsoft.com/office/drawing/2014/main" val="20002"/>
                    </a:ext>
                  </a:extLst>
                </a:gridCol>
              </a:tblGrid>
              <a:tr h="295857">
                <a:tc rowSpan="4">
                  <a:txBody>
                    <a:bodyPr/>
                    <a:lstStyle/>
                    <a:p>
                      <a:pPr algn="ctr" rtl="0" fontAlgn="t">
                        <a:spcBef>
                          <a:spcPts val="0"/>
                        </a:spcBef>
                        <a:spcAft>
                          <a:spcPts val="0"/>
                        </a:spcAft>
                      </a:pPr>
                      <a:r>
                        <a:rPr lang="es-MX" sz="1200" b="1" i="0" u="none" strike="noStrike" dirty="0">
                          <a:solidFill>
                            <a:srgbClr val="000000"/>
                          </a:solidFill>
                          <a:effectLst/>
                          <a:latin typeface="Century Gothic" panose="020B0502020202020204" pitchFamily="34" charset="0"/>
                        </a:rPr>
                        <a:t>Campo de Formación Académica</a:t>
                      </a:r>
                      <a:endParaRPr lang="es-MX" sz="1600" dirty="0">
                        <a:effectLst/>
                      </a:endParaRPr>
                    </a:p>
                    <a:p>
                      <a:pPr algn="ctr" rtl="0" fontAlgn="base">
                        <a:spcBef>
                          <a:spcPts val="0"/>
                        </a:spcBef>
                        <a:spcAft>
                          <a:spcPts val="0"/>
                        </a:spcAft>
                        <a:buFont typeface="Arial" panose="020B0604020202020204" pitchFamily="34" charset="0"/>
                        <a:buChar char="•"/>
                      </a:pPr>
                      <a:br>
                        <a:rPr lang="es-MX" sz="1600" dirty="0">
                          <a:effectLst/>
                        </a:rPr>
                      </a:br>
                      <a:r>
                        <a:rPr lang="es-MX" sz="1200" b="0" i="0" u="none" strike="noStrike" dirty="0">
                          <a:solidFill>
                            <a:srgbClr val="000000"/>
                          </a:solidFill>
                          <a:effectLst/>
                          <a:latin typeface="Century Gothic" panose="020B0502020202020204" pitchFamily="34" charset="0"/>
                        </a:rPr>
                        <a:t>Exploración y Comprensión del Mundo Natural y Social</a:t>
                      </a:r>
                      <a:endParaRPr lang="es-MX" sz="1200" b="0" i="0" u="none" strike="noStrike" dirty="0">
                        <a:solidFill>
                          <a:srgbClr val="000000"/>
                        </a:solidFill>
                        <a:effectLst/>
                        <a:latin typeface="Courier New" panose="02070309020205020404" pitchFamily="49" charset="0"/>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200" b="0" i="0" u="none" strike="noStrike">
                          <a:solidFill>
                            <a:srgbClr val="000000"/>
                          </a:solidFill>
                          <a:effectLst/>
                          <a:latin typeface="Century Gothic" panose="020B0502020202020204" pitchFamily="34" charset="0"/>
                        </a:rPr>
                        <a:t>Organizador Curricular 1</a:t>
                      </a:r>
                      <a:endParaRPr lang="es-MX" sz="160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A8D08C"/>
                    </a:solidFill>
                  </a:tcPr>
                </a:tc>
                <a:tc>
                  <a:txBody>
                    <a:bodyPr/>
                    <a:lstStyle/>
                    <a:p>
                      <a:pPr algn="ctr" rtl="0" fontAlgn="t">
                        <a:spcBef>
                          <a:spcPts val="0"/>
                        </a:spcBef>
                        <a:spcAft>
                          <a:spcPts val="0"/>
                        </a:spcAft>
                      </a:pPr>
                      <a:r>
                        <a:rPr lang="es-MX" sz="1200" b="0" i="0" u="none" strike="noStrike">
                          <a:solidFill>
                            <a:srgbClr val="000000"/>
                          </a:solidFill>
                          <a:effectLst/>
                          <a:latin typeface="Century Gothic" panose="020B0502020202020204" pitchFamily="34" charset="0"/>
                        </a:rPr>
                        <a:t>Aprendizaje esperado</a:t>
                      </a:r>
                      <a:endParaRPr lang="es-MX" sz="160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A8D08C"/>
                    </a:solidFill>
                  </a:tcPr>
                </a:tc>
                <a:extLst>
                  <a:ext uri="{0D108BD9-81ED-4DB2-BD59-A6C34878D82A}">
                    <a16:rowId xmlns:a16="http://schemas.microsoft.com/office/drawing/2014/main" val="10000"/>
                  </a:ext>
                </a:extLst>
              </a:tr>
              <a:tr h="295857">
                <a:tc vMerge="1">
                  <a:txBody>
                    <a:bodyPr/>
                    <a:lstStyle/>
                    <a:p>
                      <a:endParaRPr lang="es-MX"/>
                    </a:p>
                  </a:txBody>
                  <a:tcPr/>
                </a:tc>
                <a:tc>
                  <a:txBody>
                    <a:bodyPr/>
                    <a:lstStyle/>
                    <a:p>
                      <a:pPr algn="ctr" rtl="0" fontAlgn="t">
                        <a:spcBef>
                          <a:spcPts val="0"/>
                        </a:spcBef>
                        <a:spcAft>
                          <a:spcPts val="0"/>
                        </a:spcAft>
                      </a:pPr>
                      <a:r>
                        <a:rPr lang="es-MX" sz="1200" b="0" i="0" u="none" strike="noStrike">
                          <a:solidFill>
                            <a:srgbClr val="000000"/>
                          </a:solidFill>
                          <a:effectLst/>
                          <a:latin typeface="Century Gothic" panose="020B0502020202020204" pitchFamily="34" charset="0"/>
                        </a:rPr>
                        <a:t>-Cultura y vida social </a:t>
                      </a:r>
                      <a:endParaRPr lang="es-MX" sz="160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rowSpan="3">
                  <a:txBody>
                    <a:bodyPr/>
                    <a:lstStyle/>
                    <a:p>
                      <a:pPr algn="ctr" rtl="0" fontAlgn="t">
                        <a:spcBef>
                          <a:spcPts val="0"/>
                        </a:spcBef>
                        <a:spcAft>
                          <a:spcPts val="0"/>
                        </a:spcAft>
                      </a:pPr>
                      <a:r>
                        <a:rPr lang="es-MX" sz="1200" b="0" i="0" u="none" strike="noStrike" dirty="0">
                          <a:solidFill>
                            <a:srgbClr val="000000"/>
                          </a:solidFill>
                          <a:effectLst/>
                          <a:latin typeface="Century Gothic" panose="020B0502020202020204" pitchFamily="34" charset="0"/>
                        </a:rPr>
                        <a:t>Explica los beneficios de los servicios con que se cuenta en su localidad.</a:t>
                      </a:r>
                      <a:endParaRPr lang="es-MX" sz="1600" dirty="0">
                        <a:effectLst/>
                      </a:endParaRPr>
                    </a:p>
                    <a:p>
                      <a:pPr fontAlgn="t"/>
                      <a:br>
                        <a:rPr lang="es-MX" sz="1600" dirty="0">
                          <a:effectLst/>
                        </a:rPr>
                      </a:br>
                      <a:endParaRPr lang="es-MX" sz="1600" dirty="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5857">
                <a:tc vMerge="1">
                  <a:txBody>
                    <a:bodyPr/>
                    <a:lstStyle/>
                    <a:p>
                      <a:endParaRPr lang="es-MX"/>
                    </a:p>
                  </a:txBody>
                  <a:tcPr/>
                </a:tc>
                <a:tc>
                  <a:txBody>
                    <a:bodyPr/>
                    <a:lstStyle/>
                    <a:p>
                      <a:pPr algn="ctr" rtl="0" fontAlgn="t">
                        <a:spcBef>
                          <a:spcPts val="0"/>
                        </a:spcBef>
                        <a:spcAft>
                          <a:spcPts val="0"/>
                        </a:spcAft>
                      </a:pPr>
                      <a:r>
                        <a:rPr lang="es-MX" sz="1200" b="0" i="0" u="none" strike="noStrike">
                          <a:solidFill>
                            <a:srgbClr val="000000"/>
                          </a:solidFill>
                          <a:effectLst/>
                          <a:latin typeface="Century Gothic" panose="020B0502020202020204" pitchFamily="34" charset="0"/>
                        </a:rPr>
                        <a:t>Organizador Curricular 2</a:t>
                      </a:r>
                      <a:endParaRPr lang="es-MX" sz="160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A8D08C"/>
                    </a:solidFill>
                  </a:tcPr>
                </a:tc>
                <a:tc vMerge="1">
                  <a:txBody>
                    <a:bodyPr/>
                    <a:lstStyle/>
                    <a:p>
                      <a:endParaRPr lang="es-MX"/>
                    </a:p>
                  </a:txBody>
                  <a:tcPr/>
                </a:tc>
                <a:extLst>
                  <a:ext uri="{0D108BD9-81ED-4DB2-BD59-A6C34878D82A}">
                    <a16:rowId xmlns:a16="http://schemas.microsoft.com/office/drawing/2014/main" val="10002"/>
                  </a:ext>
                </a:extLst>
              </a:tr>
              <a:tr h="355028">
                <a:tc vMerge="1">
                  <a:txBody>
                    <a:bodyPr/>
                    <a:lstStyle/>
                    <a:p>
                      <a:endParaRPr lang="es-MX"/>
                    </a:p>
                  </a:txBody>
                  <a:tcPr/>
                </a:tc>
                <a:tc>
                  <a:txBody>
                    <a:bodyPr/>
                    <a:lstStyle/>
                    <a:p>
                      <a:pPr algn="ctr" rtl="0" fontAlgn="t">
                        <a:spcBef>
                          <a:spcPts val="0"/>
                        </a:spcBef>
                        <a:spcAft>
                          <a:spcPts val="0"/>
                        </a:spcAft>
                      </a:pPr>
                      <a:r>
                        <a:rPr lang="es-MX" sz="1200" b="0" i="0" u="none" strike="noStrike" dirty="0">
                          <a:solidFill>
                            <a:srgbClr val="000000"/>
                          </a:solidFill>
                          <a:effectLst/>
                          <a:latin typeface="Century Gothic" panose="020B0502020202020204" pitchFamily="34" charset="0"/>
                        </a:rPr>
                        <a:t>-Interacciones con el entorno social</a:t>
                      </a:r>
                      <a:endParaRPr lang="es-MX" sz="1600" dirty="0">
                        <a:effectLst/>
                      </a:endParaRPr>
                    </a:p>
                  </a:txBody>
                  <a:tcPr marL="59171" marR="59171" marT="40575" marB="405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0003"/>
                  </a:ext>
                </a:extLst>
              </a:tr>
            </a:tbl>
          </a:graphicData>
        </a:graphic>
      </p:graphicFrame>
      <p:sp>
        <p:nvSpPr>
          <p:cNvPr id="11" name="Rectangle 2"/>
          <p:cNvSpPr>
            <a:spLocks noChangeArrowheads="1"/>
          </p:cNvSpPr>
          <p:nvPr/>
        </p:nvSpPr>
        <p:spPr bwMode="auto">
          <a:xfrm>
            <a:off x="451834" y="52190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010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n en Escu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108"/>
            <a:ext cx="12192000" cy="68304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1455284331"/>
              </p:ext>
            </p:extLst>
          </p:nvPr>
        </p:nvGraphicFramePr>
        <p:xfrm>
          <a:off x="268378" y="2421499"/>
          <a:ext cx="11710261" cy="1499337"/>
        </p:xfrm>
        <a:graphic>
          <a:graphicData uri="http://schemas.openxmlformats.org/drawingml/2006/table">
            <a:tbl>
              <a:tblPr firstRow="1" firstCol="1" bandRow="1">
                <a:tableStyleId>{5940675A-B579-460E-94D1-54222C63F5DA}</a:tableStyleId>
              </a:tblPr>
              <a:tblGrid>
                <a:gridCol w="3993372">
                  <a:extLst>
                    <a:ext uri="{9D8B030D-6E8A-4147-A177-3AD203B41FA5}">
                      <a16:colId xmlns:a16="http://schemas.microsoft.com/office/drawing/2014/main" val="20000"/>
                    </a:ext>
                  </a:extLst>
                </a:gridCol>
                <a:gridCol w="4066463">
                  <a:extLst>
                    <a:ext uri="{9D8B030D-6E8A-4147-A177-3AD203B41FA5}">
                      <a16:colId xmlns:a16="http://schemas.microsoft.com/office/drawing/2014/main" val="20001"/>
                    </a:ext>
                  </a:extLst>
                </a:gridCol>
                <a:gridCol w="3650426">
                  <a:extLst>
                    <a:ext uri="{9D8B030D-6E8A-4147-A177-3AD203B41FA5}">
                      <a16:colId xmlns:a16="http://schemas.microsoft.com/office/drawing/2014/main" val="20002"/>
                    </a:ext>
                  </a:extLst>
                </a:gridCol>
              </a:tblGrid>
              <a:tr h="277701">
                <a:tc rowSpan="4">
                  <a:txBody>
                    <a:bodyPr/>
                    <a:lstStyle/>
                    <a:p>
                      <a:pPr algn="ctr">
                        <a:lnSpc>
                          <a:spcPct val="107000"/>
                        </a:lnSpc>
                        <a:spcAft>
                          <a:spcPts val="0"/>
                        </a:spcAft>
                      </a:pPr>
                      <a:r>
                        <a:rPr lang="es-MX" sz="1400" b="1" i="0" u="none" dirty="0">
                          <a:effectLst/>
                          <a:latin typeface="Berlin Sans FB" panose="020E0602020502020306" pitchFamily="34" charset="0"/>
                          <a:cs typeface="Arial" panose="020B0604020202020204" pitchFamily="34" charset="0"/>
                        </a:rPr>
                        <a:t>Campo de Formación Académica</a:t>
                      </a:r>
                    </a:p>
                    <a:p>
                      <a:pPr algn="ctr">
                        <a:lnSpc>
                          <a:spcPct val="107000"/>
                        </a:lnSpc>
                        <a:spcAft>
                          <a:spcPts val="0"/>
                        </a:spcAft>
                      </a:pPr>
                      <a:endParaRPr lang="es-MX" sz="1400" b="1" i="0" u="none" dirty="0">
                        <a:effectLst/>
                        <a:latin typeface="Berlin Sans FB" panose="020E0602020502020306" pitchFamily="34" charset="0"/>
                        <a:cs typeface="Arial" panose="020B0604020202020204" pitchFamily="34" charset="0"/>
                      </a:endParaRPr>
                    </a:p>
                    <a:p>
                      <a:pPr marL="342900" lvl="0" indent="-342900" algn="ctr">
                        <a:lnSpc>
                          <a:spcPct val="107000"/>
                        </a:lnSpc>
                        <a:spcAft>
                          <a:spcPts val="0"/>
                        </a:spcAft>
                        <a:buFont typeface="Courier New" panose="02070309020205020404" pitchFamily="49" charset="0"/>
                        <a:buChar char="o"/>
                      </a:pPr>
                      <a:r>
                        <a:rPr lang="es-MX" sz="1400" dirty="0">
                          <a:solidFill>
                            <a:schemeClr val="tx1"/>
                          </a:solidFill>
                          <a:effectLst/>
                          <a:latin typeface="Berlin Sans FB" panose="020E0602020502020306" pitchFamily="34" charset="0"/>
                          <a:cs typeface="Arial" panose="020B0604020202020204" pitchFamily="34" charset="0"/>
                        </a:rPr>
                        <a:t>Pensamiento Matemático</a:t>
                      </a:r>
                    </a:p>
                  </a:txBody>
                  <a:tcPr marL="68580" marR="68580" marT="0" marB="0"/>
                </a:tc>
                <a:tc>
                  <a:txBody>
                    <a:bodyPr/>
                    <a:lstStyle/>
                    <a:p>
                      <a:pPr algn="ctr">
                        <a:lnSpc>
                          <a:spcPct val="107000"/>
                        </a:lnSpc>
                        <a:spcAft>
                          <a:spcPts val="0"/>
                        </a:spcAft>
                      </a:pPr>
                      <a:r>
                        <a:rPr lang="es-MX" sz="1400" dirty="0">
                          <a:effectLst/>
                          <a:latin typeface="Century Gothic" panose="020B0502020202020204" pitchFamily="34" charset="0"/>
                          <a:cs typeface="Arial" panose="020B0604020202020204" pitchFamily="34" charset="0"/>
                        </a:rPr>
                        <a:t>Organizador Curricular 1</a:t>
                      </a:r>
                      <a:endParaRPr lang="es-MX" sz="1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solidFill>
                      <a:srgbClr val="FF66CC"/>
                    </a:solidFill>
                  </a:tcPr>
                </a:tc>
                <a:tc>
                  <a:txBody>
                    <a:bodyPr/>
                    <a:lstStyle/>
                    <a:p>
                      <a:pPr algn="ctr">
                        <a:lnSpc>
                          <a:spcPct val="107000"/>
                        </a:lnSpc>
                        <a:spcAft>
                          <a:spcPts val="0"/>
                        </a:spcAft>
                      </a:pPr>
                      <a:r>
                        <a:rPr lang="es-MX" sz="1400" dirty="0">
                          <a:effectLst/>
                          <a:latin typeface="Century Gothic" panose="020B0502020202020204" pitchFamily="34" charset="0"/>
                          <a:cs typeface="Arial" panose="020B0604020202020204" pitchFamily="34" charset="0"/>
                        </a:rPr>
                        <a:t>Aprendizaje esperado</a:t>
                      </a:r>
                      <a:endParaRPr lang="es-MX" sz="1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solidFill>
                      <a:srgbClr val="FF66CC"/>
                    </a:solidFill>
                  </a:tcPr>
                </a:tc>
                <a:extLst>
                  <a:ext uri="{0D108BD9-81ED-4DB2-BD59-A6C34878D82A}">
                    <a16:rowId xmlns:a16="http://schemas.microsoft.com/office/drawing/2014/main" val="10000"/>
                  </a:ext>
                </a:extLst>
              </a:tr>
              <a:tr h="277701">
                <a:tc vMerge="1">
                  <a:txBody>
                    <a:bodyPr/>
                    <a:lstStyle/>
                    <a:p>
                      <a:endParaRPr lang="es-MX"/>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_tradnl" sz="1400" u="none" kern="1200" dirty="0">
                          <a:solidFill>
                            <a:schemeClr val="tx1"/>
                          </a:solidFill>
                          <a:effectLst/>
                          <a:latin typeface="Century Gothic" panose="020B0502020202020204" pitchFamily="34" charset="0"/>
                          <a:ea typeface="+mn-ea"/>
                          <a:cs typeface="Arial" panose="020B0604020202020204" pitchFamily="34" charset="0"/>
                        </a:rPr>
                        <a:t>Forma</a:t>
                      </a:r>
                      <a:r>
                        <a:rPr lang="es-ES_tradnl" sz="1400" u="none" kern="1200" baseline="0" dirty="0">
                          <a:solidFill>
                            <a:schemeClr val="tx1"/>
                          </a:solidFill>
                          <a:effectLst/>
                          <a:latin typeface="Century Gothic" panose="020B0502020202020204" pitchFamily="34" charset="0"/>
                          <a:ea typeface="+mn-ea"/>
                          <a:cs typeface="Arial" panose="020B0604020202020204" pitchFamily="34" charset="0"/>
                        </a:rPr>
                        <a:t>, espacio y medida </a:t>
                      </a:r>
                      <a:endParaRPr lang="es-ES" sz="1400" u="none" kern="1200" dirty="0">
                        <a:solidFill>
                          <a:schemeClr val="tx1"/>
                        </a:solidFill>
                        <a:effectLst/>
                        <a:latin typeface="Century Gothic" panose="020B0502020202020204" pitchFamily="34" charset="0"/>
                        <a:ea typeface="+mn-ea"/>
                        <a:cs typeface="Arial" panose="020B0604020202020204" pitchFamily="34" charset="0"/>
                      </a:endParaRPr>
                    </a:p>
                  </a:txBody>
                  <a:tcPr marL="68580" marR="68580" marT="0" marB="0"/>
                </a:tc>
                <a:tc row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MX" sz="1400" dirty="0">
                        <a:latin typeface="Century Gothic" panose="020B0502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s-MX" sz="1400" dirty="0">
                          <a:latin typeface="Century Gothic" panose="020B0502020202020204" pitchFamily="34" charset="0"/>
                        </a:rPr>
                        <a:t>• Mide objetos o distancias mediante el uso de unidades no convencionales.</a:t>
                      </a:r>
                      <a:endParaRPr lang="es-ES" sz="1400" kern="1200" dirty="0">
                        <a:solidFill>
                          <a:schemeClr val="tx1"/>
                        </a:solidFill>
                        <a:effectLst/>
                        <a:latin typeface="Century Gothic" panose="020B0502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1"/>
                  </a:ext>
                </a:extLst>
              </a:tr>
              <a:tr h="277701">
                <a:tc vMerge="1">
                  <a:txBody>
                    <a:bodyPr/>
                    <a:lstStyle/>
                    <a:p>
                      <a:endParaRPr lang="es-MX"/>
                    </a:p>
                  </a:txBody>
                  <a:tcPr/>
                </a:tc>
                <a:tc>
                  <a:txBody>
                    <a:bodyPr/>
                    <a:lstStyle/>
                    <a:p>
                      <a:pPr algn="ctr">
                        <a:lnSpc>
                          <a:spcPct val="107000"/>
                        </a:lnSpc>
                        <a:spcAft>
                          <a:spcPts val="0"/>
                        </a:spcAft>
                      </a:pPr>
                      <a:r>
                        <a:rPr lang="es-MX" sz="1400" dirty="0">
                          <a:effectLst/>
                          <a:latin typeface="Century Gothic" panose="020B0502020202020204" pitchFamily="34" charset="0"/>
                          <a:cs typeface="Arial" panose="020B0604020202020204" pitchFamily="34" charset="0"/>
                        </a:rPr>
                        <a:t>Organizador Curricular 2</a:t>
                      </a:r>
                      <a:endParaRPr lang="es-MX" sz="1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solidFill>
                      <a:srgbClr val="FF66CC"/>
                    </a:solidFill>
                  </a:tcPr>
                </a:tc>
                <a:tc vMerge="1">
                  <a:txBody>
                    <a:bodyPr/>
                    <a:lstStyle/>
                    <a:p>
                      <a:endParaRPr lang="es-MX"/>
                    </a:p>
                  </a:txBody>
                  <a:tcPr/>
                </a:tc>
                <a:extLst>
                  <a:ext uri="{0D108BD9-81ED-4DB2-BD59-A6C34878D82A}">
                    <a16:rowId xmlns:a16="http://schemas.microsoft.com/office/drawing/2014/main" val="10002"/>
                  </a:ext>
                </a:extLst>
              </a:tr>
              <a:tr h="666234">
                <a:tc vMerge="1">
                  <a:txBody>
                    <a:bodyPr/>
                    <a:lstStyle/>
                    <a:p>
                      <a:endParaRPr lang="es-MX"/>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_tradnl" sz="1400" u="none" kern="1200" dirty="0">
                          <a:solidFill>
                            <a:schemeClr val="tx1"/>
                          </a:solidFill>
                          <a:effectLst/>
                          <a:latin typeface="Century Gothic" panose="020B0502020202020204" pitchFamily="34" charset="0"/>
                          <a:ea typeface="+mn-ea"/>
                          <a:cs typeface="Arial" panose="020B0604020202020204" pitchFamily="34" charset="0"/>
                        </a:rPr>
                        <a:t>Magnitudes</a:t>
                      </a:r>
                      <a:r>
                        <a:rPr lang="es-ES_tradnl" sz="1400" u="none" kern="1200" baseline="0" dirty="0">
                          <a:solidFill>
                            <a:schemeClr val="tx1"/>
                          </a:solidFill>
                          <a:effectLst/>
                          <a:latin typeface="Century Gothic" panose="020B0502020202020204" pitchFamily="34" charset="0"/>
                          <a:ea typeface="+mn-ea"/>
                          <a:cs typeface="Arial" panose="020B0604020202020204" pitchFamily="34" charset="0"/>
                        </a:rPr>
                        <a:t> y medidas </a:t>
                      </a:r>
                      <a:endParaRPr lang="es-ES" sz="1400" u="none" kern="1200" dirty="0">
                        <a:solidFill>
                          <a:schemeClr val="tx1"/>
                        </a:solidFill>
                        <a:effectLst/>
                        <a:latin typeface="Century Gothic" panose="020B0502020202020204" pitchFamily="34" charset="0"/>
                        <a:ea typeface="+mn-ea"/>
                        <a:cs typeface="Arial" panose="020B0604020202020204" pitchFamily="34" charset="0"/>
                      </a:endParaRPr>
                    </a:p>
                  </a:txBody>
                  <a:tcPr marL="68580" marR="68580" marT="0" marB="0"/>
                </a:tc>
                <a:tc vMerge="1">
                  <a:txBody>
                    <a:bodyPr/>
                    <a:lstStyle/>
                    <a:p>
                      <a:endParaRPr lang="es-MX"/>
                    </a:p>
                  </a:txBody>
                  <a:tcPr/>
                </a:tc>
                <a:extLst>
                  <a:ext uri="{0D108BD9-81ED-4DB2-BD59-A6C34878D82A}">
                    <a16:rowId xmlns:a16="http://schemas.microsoft.com/office/drawing/2014/main" val="1000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95153709"/>
              </p:ext>
            </p:extLst>
          </p:nvPr>
        </p:nvGraphicFramePr>
        <p:xfrm>
          <a:off x="240870" y="4224491"/>
          <a:ext cx="11710260" cy="1803899"/>
        </p:xfrm>
        <a:graphic>
          <a:graphicData uri="http://schemas.openxmlformats.org/drawingml/2006/table">
            <a:tbl>
              <a:tblPr bandRow="1"/>
              <a:tblGrid>
                <a:gridCol w="3980246">
                  <a:extLst>
                    <a:ext uri="{9D8B030D-6E8A-4147-A177-3AD203B41FA5}">
                      <a16:colId xmlns:a16="http://schemas.microsoft.com/office/drawing/2014/main" val="20000"/>
                    </a:ext>
                  </a:extLst>
                </a:gridCol>
                <a:gridCol w="3950313">
                  <a:extLst>
                    <a:ext uri="{9D8B030D-6E8A-4147-A177-3AD203B41FA5}">
                      <a16:colId xmlns:a16="http://schemas.microsoft.com/office/drawing/2014/main" val="20001"/>
                    </a:ext>
                  </a:extLst>
                </a:gridCol>
                <a:gridCol w="3779701">
                  <a:extLst>
                    <a:ext uri="{9D8B030D-6E8A-4147-A177-3AD203B41FA5}">
                      <a16:colId xmlns:a16="http://schemas.microsoft.com/office/drawing/2014/main" val="20002"/>
                    </a:ext>
                  </a:extLst>
                </a:gridCol>
              </a:tblGrid>
              <a:tr h="360781">
                <a:tc rowSpan="4">
                  <a:txBody>
                    <a:bodyPr/>
                    <a:lstStyle/>
                    <a:p>
                      <a:pPr algn="ctr">
                        <a:lnSpc>
                          <a:spcPct val="107000"/>
                        </a:lnSpc>
                        <a:spcAft>
                          <a:spcPts val="800"/>
                        </a:spcAft>
                      </a:pPr>
                      <a:r>
                        <a:rPr lang="es-MX" sz="1400" b="1" i="0" dirty="0">
                          <a:effectLst/>
                          <a:latin typeface="Century Gothic" panose="020B0502020202020204" pitchFamily="34" charset="0"/>
                          <a:ea typeface="Arial" panose="020B0604020202020204" pitchFamily="34" charset="0"/>
                          <a:cs typeface="Times New Roman" panose="02020603050405020304" pitchFamily="18" charset="0"/>
                        </a:rPr>
                        <a:t>Campo de Formación Académica</a:t>
                      </a:r>
                      <a:endParaRPr lang="es-MX" sz="1400" b="1" i="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06000"/>
                        </a:lnSpc>
                        <a:spcAft>
                          <a:spcPts val="800"/>
                        </a:spcAft>
                        <a:buFont typeface="Courier New" panose="02070309020205020404" pitchFamily="49" charset="0"/>
                        <a:buChar char="o"/>
                      </a:pPr>
                      <a:r>
                        <a:rPr lang="es-MX" sz="1400" dirty="0">
                          <a:solidFill>
                            <a:srgbClr val="000000"/>
                          </a:solidFill>
                          <a:effectLst/>
                          <a:latin typeface="Century Gothic" panose="020B0502020202020204" pitchFamily="34" charset="0"/>
                          <a:ea typeface="Arial" panose="020B0604020202020204" pitchFamily="34" charset="0"/>
                          <a:cs typeface="Courier New" panose="02070309020205020404" pitchFamily="49" charset="0"/>
                        </a:rPr>
                        <a:t>Lenguaje y Comunicación</a:t>
                      </a:r>
                      <a:endParaRPr lang="es-MX" sz="1400" dirty="0">
                        <a:solidFill>
                          <a:srgbClr val="000000"/>
                        </a:solidFill>
                        <a:effectLst/>
                        <a:latin typeface="Century Gothic" panose="020B0502020202020204" pitchFamily="34" charset="0"/>
                        <a:ea typeface="Courier New" panose="02070309020205020404" pitchFamily="49" charset="0"/>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es-MX" sz="1400" dirty="0">
                          <a:effectLst/>
                          <a:latin typeface="Century Gothic" panose="020B0502020202020204" pitchFamily="34" charset="0"/>
                          <a:ea typeface="Arial" panose="020B0604020202020204" pitchFamily="34" charset="0"/>
                          <a:cs typeface="Times New Roman" panose="02020603050405020304" pitchFamily="18" charset="0"/>
                        </a:rPr>
                        <a:t>Organizador Curricular 1</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6000"/>
                        </a:lnSpc>
                        <a:spcAft>
                          <a:spcPts val="800"/>
                        </a:spcAft>
                      </a:pPr>
                      <a:r>
                        <a:rPr lang="es-MX" sz="1400" dirty="0">
                          <a:effectLst/>
                          <a:latin typeface="Century Gothic" panose="020B0502020202020204" pitchFamily="34" charset="0"/>
                          <a:ea typeface="Arial" panose="020B0604020202020204" pitchFamily="34" charset="0"/>
                          <a:cs typeface="Times New Roman" panose="02020603050405020304" pitchFamily="18" charset="0"/>
                        </a:rPr>
                        <a:t>Aprendizaje esperado</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360781">
                <a:tc vMerge="1">
                  <a:txBody>
                    <a:bodyPr/>
                    <a:lstStyle/>
                    <a:p>
                      <a:endParaRPr lang="es-MX"/>
                    </a:p>
                  </a:txBody>
                  <a:tcPr/>
                </a:tc>
                <a:tc>
                  <a:txBody>
                    <a:bodyPr/>
                    <a:lstStyle/>
                    <a:p>
                      <a:pPr algn="ctr">
                        <a:lnSpc>
                          <a:spcPct val="106000"/>
                        </a:lnSpc>
                        <a:spcAft>
                          <a:spcPts val="0"/>
                        </a:spcAft>
                      </a:pPr>
                      <a:r>
                        <a:rPr lang="es-MX" sz="1400" dirty="0">
                          <a:effectLst/>
                          <a:latin typeface="Century Gothic" panose="020B0502020202020204" pitchFamily="34" charset="0"/>
                          <a:ea typeface="Calibri" panose="020F0502020204030204" pitchFamily="34" charset="0"/>
                          <a:cs typeface="Times New Roman" panose="02020603050405020304" pitchFamily="18" charset="0"/>
                        </a:rPr>
                        <a:t>Literatura</a:t>
                      </a:r>
                      <a:r>
                        <a:rPr lang="es-MX" sz="1400" baseline="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6000"/>
                        </a:lnSpc>
                        <a:spcAft>
                          <a:spcPts val="0"/>
                        </a:spcAft>
                      </a:pPr>
                      <a:r>
                        <a:rPr lang="es-MX" sz="1400" dirty="0">
                          <a:latin typeface="Century Gothic" panose="020B0502020202020204" pitchFamily="34" charset="0"/>
                        </a:rPr>
                        <a:t>• Narra historias familiares de invención propia y opina sobre las creaciones de otros</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4695">
                <a:tc vMerge="1">
                  <a:txBody>
                    <a:bodyPr/>
                    <a:lstStyle/>
                    <a:p>
                      <a:endParaRPr lang="es-MX"/>
                    </a:p>
                  </a:txBody>
                  <a:tcPr/>
                </a:tc>
                <a:tc>
                  <a:txBody>
                    <a:bodyPr/>
                    <a:lstStyle/>
                    <a:p>
                      <a:pPr algn="ctr">
                        <a:lnSpc>
                          <a:spcPct val="106000"/>
                        </a:lnSpc>
                        <a:spcAft>
                          <a:spcPts val="800"/>
                        </a:spcAft>
                      </a:pPr>
                      <a:r>
                        <a:rPr lang="es-MX" sz="1400" dirty="0">
                          <a:effectLst/>
                          <a:latin typeface="Century Gothic" panose="020B0502020202020204" pitchFamily="34" charset="0"/>
                          <a:ea typeface="Arial" panose="020B0604020202020204" pitchFamily="34" charset="0"/>
                          <a:cs typeface="Times New Roman" panose="02020603050405020304" pitchFamily="18" charset="0"/>
                        </a:rPr>
                        <a:t>Organizador Curricular 2</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s-MX"/>
                    </a:p>
                  </a:txBody>
                  <a:tcPr/>
                </a:tc>
                <a:extLst>
                  <a:ext uri="{0D108BD9-81ED-4DB2-BD59-A6C34878D82A}">
                    <a16:rowId xmlns:a16="http://schemas.microsoft.com/office/drawing/2014/main" val="10002"/>
                  </a:ext>
                </a:extLst>
              </a:tr>
              <a:tr h="687642">
                <a:tc vMerge="1">
                  <a:txBody>
                    <a:bodyPr/>
                    <a:lstStyle/>
                    <a:p>
                      <a:endParaRPr lang="es-MX"/>
                    </a:p>
                  </a:txBody>
                  <a:tcPr/>
                </a:tc>
                <a:tc>
                  <a:txBody>
                    <a:bodyPr/>
                    <a:lstStyle/>
                    <a:p>
                      <a:pPr algn="ctr">
                        <a:lnSpc>
                          <a:spcPct val="106000"/>
                        </a:lnSpc>
                        <a:spcAft>
                          <a:spcPts val="0"/>
                        </a:spcAft>
                      </a:pPr>
                      <a:r>
                        <a:rPr lang="es-MX" sz="1400" dirty="0">
                          <a:latin typeface="Century Gothic" panose="020B0502020202020204" pitchFamily="34" charset="0"/>
                        </a:rPr>
                        <a:t>Escritura y recreación de narraciones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5450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escolar fondos animalitos - Búsqueda de Google | Bordes y marcos, Bordes  de diplomas, Bordes de pág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6777" y="-2666777"/>
            <a:ext cx="6858446" cy="1219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3 Tabla"/>
          <p:cNvGraphicFramePr>
            <a:graphicFrameLocks noGrp="1"/>
          </p:cNvGraphicFramePr>
          <p:nvPr>
            <p:extLst>
              <p:ext uri="{D42A27DB-BD31-4B8C-83A1-F6EECF244321}">
                <p14:modId xmlns:p14="http://schemas.microsoft.com/office/powerpoint/2010/main" val="2906027975"/>
              </p:ext>
            </p:extLst>
          </p:nvPr>
        </p:nvGraphicFramePr>
        <p:xfrm>
          <a:off x="958848" y="724119"/>
          <a:ext cx="10217152" cy="5517710"/>
        </p:xfrm>
        <a:graphic>
          <a:graphicData uri="http://schemas.openxmlformats.org/drawingml/2006/table">
            <a:tbl>
              <a:tblPr firstRow="1" firstCol="1" bandRow="1">
                <a:tableStyleId>{5940675A-B579-460E-94D1-54222C63F5DA}</a:tableStyleId>
              </a:tblPr>
              <a:tblGrid>
                <a:gridCol w="282266">
                  <a:extLst>
                    <a:ext uri="{9D8B030D-6E8A-4147-A177-3AD203B41FA5}">
                      <a16:colId xmlns:a16="http://schemas.microsoft.com/office/drawing/2014/main" val="20000"/>
                    </a:ext>
                  </a:extLst>
                </a:gridCol>
                <a:gridCol w="5173619">
                  <a:extLst>
                    <a:ext uri="{9D8B030D-6E8A-4147-A177-3AD203B41FA5}">
                      <a16:colId xmlns:a16="http://schemas.microsoft.com/office/drawing/2014/main" val="20001"/>
                    </a:ext>
                  </a:extLst>
                </a:gridCol>
                <a:gridCol w="1756810">
                  <a:extLst>
                    <a:ext uri="{9D8B030D-6E8A-4147-A177-3AD203B41FA5}">
                      <a16:colId xmlns:a16="http://schemas.microsoft.com/office/drawing/2014/main" val="20002"/>
                    </a:ext>
                  </a:extLst>
                </a:gridCol>
                <a:gridCol w="1593885">
                  <a:extLst>
                    <a:ext uri="{9D8B030D-6E8A-4147-A177-3AD203B41FA5}">
                      <a16:colId xmlns:a16="http://schemas.microsoft.com/office/drawing/2014/main" val="20003"/>
                    </a:ext>
                  </a:extLst>
                </a:gridCol>
                <a:gridCol w="1410572">
                  <a:extLst>
                    <a:ext uri="{9D8B030D-6E8A-4147-A177-3AD203B41FA5}">
                      <a16:colId xmlns:a16="http://schemas.microsoft.com/office/drawing/2014/main" val="20004"/>
                    </a:ext>
                  </a:extLst>
                </a:gridCol>
              </a:tblGrid>
              <a:tr h="403718">
                <a:tc>
                  <a:txBody>
                    <a:bodyPr/>
                    <a:lstStyle/>
                    <a:p>
                      <a:pPr algn="ctr">
                        <a:lnSpc>
                          <a:spcPct val="107000"/>
                        </a:lnSpc>
                        <a:spcAft>
                          <a:spcPts val="0"/>
                        </a:spcAft>
                      </a:pPr>
                      <a:endParaRPr lang="es-MX" sz="1200" b="0"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Actividades, Organización y Consignas</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Recursos</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Día</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Aprendizaje Esperado</a:t>
                      </a:r>
                      <a:endParaRPr lang="es-MX" sz="1400" b="1" dirty="0">
                        <a:effectLst/>
                        <a:latin typeface="Berlin Sans FB" panose="020E0602020502020306" pitchFamily="34" charset="0"/>
                        <a:ea typeface="Calibri"/>
                        <a:cs typeface="Times New Roman"/>
                      </a:endParaRPr>
                    </a:p>
                  </a:txBody>
                  <a:tcPr marL="15941" marR="15941" marT="0" marB="0"/>
                </a:tc>
                <a:extLst>
                  <a:ext uri="{0D108BD9-81ED-4DB2-BD59-A6C34878D82A}">
                    <a16:rowId xmlns:a16="http://schemas.microsoft.com/office/drawing/2014/main" val="10000"/>
                  </a:ext>
                </a:extLst>
              </a:tr>
              <a:tr h="5077020">
                <a:tc>
                  <a:txBody>
                    <a:bodyPr/>
                    <a:lstStyle/>
                    <a:p>
                      <a:pPr marL="71755" marR="71755" algn="ctr">
                        <a:lnSpc>
                          <a:spcPct val="107000"/>
                        </a:lnSpc>
                        <a:spcAft>
                          <a:spcPts val="0"/>
                        </a:spcAft>
                      </a:pPr>
                      <a:r>
                        <a:rPr lang="es-MX" sz="1200" dirty="0">
                          <a:effectLst/>
                          <a:latin typeface="Berlin Sans FB" panose="020E0602020502020306" pitchFamily="34" charset="0"/>
                        </a:rPr>
                        <a:t>INICIO</a:t>
                      </a:r>
                      <a:endParaRPr lang="es-MX" sz="1200" b="0" dirty="0">
                        <a:effectLst/>
                        <a:latin typeface="Berlin Sans FB" panose="020E0602020502020306" pitchFamily="34" charset="0"/>
                        <a:ea typeface="Calibri"/>
                        <a:cs typeface="Times New Roman"/>
                      </a:endParaRPr>
                    </a:p>
                  </a:txBody>
                  <a:tcPr marL="15941" marR="15941" marT="0" marB="0" vert="vert270"/>
                </a:tc>
                <a:tc>
                  <a:txBody>
                    <a:bodyPr/>
                    <a:lstStyle/>
                    <a:p>
                      <a:pPr algn="ctr">
                        <a:lnSpc>
                          <a:spcPct val="107000"/>
                        </a:lnSpc>
                        <a:spcAft>
                          <a:spcPts val="800"/>
                        </a:spcAft>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Este día tú serás “El superhéroe de la ayuda”, con ayuda de mami o papi te vestirás como un superhéroe con material que tengas en casa. Durante el día debes estar al pendiente de quién necesita de tus poderes y ayudarás a quien lo requiera dentro de casa. Al terminar vas a reflexionar con tus familiares sobre cómo se sintieron al recibir tu ayuda.</a:t>
                      </a:r>
                    </a:p>
                    <a:p>
                      <a:pPr algn="ctr">
                        <a:lnSpc>
                          <a:spcPct val="107000"/>
                        </a:lnSpc>
                        <a:spcAft>
                          <a:spcPts val="800"/>
                        </a:spcAft>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Deberás mandar una foto como el superhéroe que eres ayudando a quien lo necesite en tu casa. </a:t>
                      </a:r>
                    </a:p>
                    <a:p>
                      <a:pPr algn="ctr">
                        <a:spcAft>
                          <a:spcPts val="0"/>
                        </a:spcAft>
                      </a:pPr>
                      <a:endParaRPr lang="es-MX" sz="1250" b="0" i="0" u="sng" baseline="0" dirty="0">
                        <a:effectLst/>
                        <a:latin typeface="Century Gothic" panose="020B0502020202020204" pitchFamily="34" charset="0"/>
                        <a:ea typeface="Cambria" panose="02040503050406030204" pitchFamily="18" charset="0"/>
                      </a:endParaRPr>
                    </a:p>
                    <a:p>
                      <a:pPr algn="ctr">
                        <a:spcAft>
                          <a:spcPts val="0"/>
                        </a:spcAft>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El día de hoy vamos a</a:t>
                      </a:r>
                      <a:r>
                        <a:rPr lang="es-MX" sz="1250" baseline="0" dirty="0">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250" kern="1200" dirty="0">
                          <a:solidFill>
                            <a:schemeClr val="tx1"/>
                          </a:solidFill>
                          <a:effectLst/>
                          <a:latin typeface="Century Gothic" panose="020B0502020202020204" pitchFamily="34" charset="0"/>
                          <a:ea typeface="+mn-ea"/>
                          <a:cs typeface="+mn-cs"/>
                        </a:rPr>
                        <a:t>investigar más sobre el oficio o profesión que te gustaría ser de grande, busca los accesorios y ropa necesaria para disfrazarte pues te harán una entrevista sobre tu trabajo. </a:t>
                      </a:r>
                      <a:r>
                        <a:rPr lang="es-MX" sz="1250" b="1" u="sng" kern="1200" dirty="0">
                          <a:solidFill>
                            <a:schemeClr val="tx1"/>
                          </a:solidFill>
                          <a:effectLst/>
                          <a:latin typeface="Century Gothic" panose="020B0502020202020204" pitchFamily="34" charset="0"/>
                          <a:ea typeface="+mn-ea"/>
                          <a:cs typeface="+mn-cs"/>
                        </a:rPr>
                        <a:t>Papá o mamá: </a:t>
                      </a:r>
                      <a:r>
                        <a:rPr lang="es-MX" sz="1250" kern="1200" dirty="0">
                          <a:solidFill>
                            <a:schemeClr val="tx1"/>
                          </a:solidFill>
                          <a:effectLst/>
                          <a:latin typeface="Century Gothic" panose="020B0502020202020204" pitchFamily="34" charset="0"/>
                          <a:ea typeface="+mn-ea"/>
                          <a:cs typeface="+mn-cs"/>
                        </a:rPr>
                        <a:t>Realiza la entrevista a tu hijo y grábala en video como si estuviera en algún noticiero: Buenos días a todos hoy estamos aquí para entrevistar a un (a)*profesión u oficio que elija el alumno*</a:t>
                      </a:r>
                      <a:r>
                        <a:rPr lang="es-MX" sz="1250" kern="1200" baseline="0" dirty="0">
                          <a:solidFill>
                            <a:schemeClr val="tx1"/>
                          </a:solidFill>
                          <a:effectLst/>
                          <a:latin typeface="Century Gothic" panose="020B0502020202020204" pitchFamily="34" charset="0"/>
                          <a:ea typeface="+mn-ea"/>
                          <a:cs typeface="+mn-cs"/>
                        </a:rPr>
                        <a:t> </a:t>
                      </a:r>
                      <a:r>
                        <a:rPr lang="es-MX" sz="1250" kern="1200" dirty="0">
                          <a:solidFill>
                            <a:schemeClr val="tx1"/>
                          </a:solidFill>
                          <a:effectLst/>
                          <a:latin typeface="Century Gothic" panose="020B0502020202020204" pitchFamily="34" charset="0"/>
                          <a:ea typeface="+mn-ea"/>
                          <a:cs typeface="+mn-cs"/>
                        </a:rPr>
                        <a:t>¿Cuál es tu nombre? ¿qué haces en tu trabajo? ¿cómo tu trabajo ayuda en la ciudad? ¿te gusta tu trabajo?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Para</a:t>
                      </a:r>
                      <a:r>
                        <a:rPr lang="es-MX" sz="1250" baseline="0" dirty="0">
                          <a:effectLst/>
                          <a:latin typeface="Century Gothic" panose="020B0502020202020204" pitchFamily="34" charset="0"/>
                          <a:ea typeface="Calibri" panose="020F0502020204030204" pitchFamily="34" charset="0"/>
                          <a:cs typeface="Times New Roman" panose="02020603050405020304" pitchFamily="18" charset="0"/>
                        </a:rPr>
                        <a:t> finalizar</a:t>
                      </a:r>
                      <a:r>
                        <a:rPr lang="es-MX" sz="1250" dirty="0">
                          <a:effectLst/>
                          <a:latin typeface="Century Gothic" panose="020B0502020202020204" pitchFamily="34" charset="0"/>
                          <a:ea typeface="Calibri" panose="020F0502020204030204" pitchFamily="34" charset="0"/>
                          <a:cs typeface="Times New Roman" panose="02020603050405020304" pitchFamily="18" charset="0"/>
                        </a:rPr>
                        <a:t> juega con mamá y papá  a dímelo con mímica e imiten profesiones como panaderos, doctor o doctora, veterinario o veterinaria, recolector de basura, bombero, policía,  etc. </a:t>
                      </a:r>
                    </a:p>
                    <a:p>
                      <a:pPr algn="ctr">
                        <a:spcAft>
                          <a:spcPts val="0"/>
                        </a:spcAft>
                      </a:pPr>
                      <a:endParaRPr lang="es-MX" sz="1250" kern="1200" dirty="0">
                        <a:solidFill>
                          <a:schemeClr val="tx1"/>
                        </a:solidFill>
                        <a:effectLst/>
                        <a:latin typeface="Century Gothic" panose="020B0502020202020204" pitchFamily="34" charset="0"/>
                        <a:ea typeface="+mn-ea"/>
                        <a:cs typeface="+mn-cs"/>
                      </a:endParaRPr>
                    </a:p>
                    <a:p>
                      <a:pPr algn="ctr">
                        <a:spcAft>
                          <a:spcPts val="0"/>
                        </a:spcAft>
                      </a:pPr>
                      <a:endParaRPr lang="es-MX" sz="1250" kern="1200" dirty="0">
                        <a:solidFill>
                          <a:schemeClr val="tx1"/>
                        </a:solidFill>
                        <a:effectLst/>
                        <a:latin typeface="Century Gothic" panose="020B0502020202020204" pitchFamily="34" charset="0"/>
                        <a:ea typeface="+mn-ea"/>
                        <a:cs typeface="+mn-cs"/>
                      </a:endParaRPr>
                    </a:p>
                    <a:p>
                      <a:pPr algn="ctr">
                        <a:spcAft>
                          <a:spcPts val="0"/>
                        </a:spcAft>
                      </a:pPr>
                      <a:endParaRPr lang="es-MX" sz="1250" b="0" i="0" u="sng" baseline="0" dirty="0">
                        <a:effectLst/>
                        <a:latin typeface="Century Gothic" panose="020B0502020202020204" pitchFamily="34" charset="0"/>
                        <a:ea typeface="Cambria" panose="02040503050406030204" pitchFamily="18" charset="0"/>
                      </a:endParaRPr>
                    </a:p>
                  </a:txBody>
                  <a:tcPr marL="89535" marR="89535"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MX" sz="1250" kern="1200" dirty="0">
                          <a:solidFill>
                            <a:schemeClr val="tx1"/>
                          </a:solidFill>
                          <a:effectLst/>
                          <a:latin typeface="Century Gothic" panose="020B0502020202020204" pitchFamily="34" charset="0"/>
                          <a:ea typeface="+mn-ea"/>
                          <a:cs typeface="+mn-cs"/>
                        </a:rPr>
                        <a:t>-Fotografías de los alumnos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50" dirty="0">
                          <a:latin typeface="Century Gothic" panose="020B0502020202020204" pitchFamily="34" charset="0"/>
                        </a:rPr>
                        <a:t>-Video</a:t>
                      </a:r>
                      <a:r>
                        <a:rPr lang="es-MX" sz="1250" baseline="0" dirty="0">
                          <a:latin typeface="Century Gothic" panose="020B0502020202020204" pitchFamily="34" charset="0"/>
                        </a:rPr>
                        <a:t> de como enseñar a los niños la noción de resiliencia/ </a:t>
                      </a:r>
                      <a:r>
                        <a:rPr lang="es-MX" sz="1250" baseline="0" dirty="0">
                          <a:latin typeface="Century Gothic" panose="020B0502020202020204" pitchFamily="34" charset="0"/>
                          <a:hlinkClick r:id="rId3"/>
                        </a:rPr>
                        <a:t>https://youtu.be/jRE_dU135jU</a:t>
                      </a:r>
                      <a:endParaRPr lang="es-MX" sz="1250" baseline="0" dirty="0">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50" baseline="0" dirty="0">
                          <a:latin typeface="Century Gothic" panose="020B0502020202020204" pitchFamily="34" charset="0"/>
                        </a:rPr>
                        <a:t> </a:t>
                      </a:r>
                      <a:endParaRPr lang="es-MX" sz="1250" dirty="0">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50" dirty="0">
                        <a:latin typeface="Century Gothic" panose="020B0502020202020204" pitchFamily="34" charset="0"/>
                      </a:endParaRPr>
                    </a:p>
                    <a:p>
                      <a:pPr algn="ctr">
                        <a:lnSpc>
                          <a:spcPct val="107000"/>
                        </a:lnSpc>
                        <a:spcAft>
                          <a:spcPts val="800"/>
                        </a:spcAft>
                      </a:pPr>
                      <a:endParaRPr lang="es-MX" sz="1250" baseline="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MX" sz="1250" baseline="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50" baseline="0" dirty="0">
                          <a:effectLst/>
                          <a:latin typeface="Century Gothic" panose="020B0502020202020204" pitchFamily="34" charset="0"/>
                          <a:ea typeface="Calibri" panose="020F0502020204030204" pitchFamily="34" charset="0"/>
                          <a:cs typeface="Times New Roman" panose="02020603050405020304" pitchFamily="18" charset="0"/>
                        </a:rPr>
                        <a:t>Video de la entrevista del pequeño y fotos del juego con mímica </a:t>
                      </a:r>
                    </a:p>
                  </a:txBody>
                  <a:tcPr marL="89535" marR="89535"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s-MX" sz="1250" b="1" dirty="0">
                          <a:effectLst/>
                          <a:latin typeface="Century Gothic" panose="020B0502020202020204" pitchFamily="34" charset="0"/>
                          <a:ea typeface="Calibri" panose="020F0502020204030204" pitchFamily="34" charset="0"/>
                          <a:cs typeface="Times New Roman" panose="02020603050405020304" pitchFamily="18" charset="0"/>
                        </a:rPr>
                        <a:t>LUNES 10 DE</a:t>
                      </a:r>
                      <a:r>
                        <a:rPr lang="es-MX" sz="1250" b="1" baseline="0" dirty="0">
                          <a:effectLst/>
                          <a:latin typeface="Century Gothic" panose="020B0502020202020204" pitchFamily="34" charset="0"/>
                          <a:ea typeface="Calibri" panose="020F0502020204030204" pitchFamily="34" charset="0"/>
                          <a:cs typeface="Times New Roman" panose="02020603050405020304" pitchFamily="18" charset="0"/>
                        </a:rPr>
                        <a:t> MAYO 2021 </a:t>
                      </a:r>
                      <a:r>
                        <a:rPr lang="es-MX" sz="1250" b="0" dirty="0">
                          <a:effectLst/>
                          <a:latin typeface="Century Gothic" panose="020B0502020202020204" pitchFamily="34" charset="0"/>
                          <a:ea typeface="Calibri" panose="020F0502020204030204" pitchFamily="34" charset="0"/>
                          <a:cs typeface="Times New Roman" panose="02020603050405020304" pitchFamily="18" charset="0"/>
                        </a:rPr>
                        <a:t>/</a:t>
                      </a:r>
                      <a:r>
                        <a:rPr lang="es-MX" sz="1250" b="0" baseline="0" dirty="0">
                          <a:effectLst/>
                          <a:latin typeface="Century Gothic" panose="020B0502020202020204" pitchFamily="34" charset="0"/>
                          <a:ea typeface="Calibri" panose="020F0502020204030204" pitchFamily="34" charset="0"/>
                          <a:cs typeface="Times New Roman" panose="02020603050405020304" pitchFamily="18" charset="0"/>
                        </a:rPr>
                        <a:t> </a:t>
                      </a:r>
                      <a:r>
                        <a:rPr lang="es-MX" sz="1250" b="1" dirty="0">
                          <a:effectLst/>
                          <a:latin typeface="Century Gothic" panose="020B0502020202020204" pitchFamily="34" charset="0"/>
                          <a:ea typeface="Calibri" panose="020F0502020204030204" pitchFamily="34" charset="0"/>
                          <a:cs typeface="Times New Roman" panose="02020603050405020304" pitchFamily="18" charset="0"/>
                        </a:rPr>
                        <a:t>EDUCACION SOCIOEMOCIONAL</a:t>
                      </a:r>
                      <a:endParaRPr lang="es-MX" sz="125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250" b="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0" dirty="0">
                        <a:solidFill>
                          <a:schemeClr val="tx1"/>
                        </a:solidFill>
                        <a:effectLst/>
                        <a:latin typeface="Century Gothic" panose="020B0502020202020204" pitchFamily="34" charset="0"/>
                        <a:ea typeface="Calibri"/>
                        <a:cs typeface="Times New Roman"/>
                      </a:endParaRPr>
                    </a:p>
                    <a:p>
                      <a:pPr algn="ctr">
                        <a:lnSpc>
                          <a:spcPct val="107000"/>
                        </a:lnSpc>
                        <a:spcAft>
                          <a:spcPts val="800"/>
                        </a:spcAft>
                      </a:pPr>
                      <a:endParaRPr lang="es-MX" sz="125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50" b="1" dirty="0">
                          <a:effectLst/>
                          <a:latin typeface="Century Gothic" panose="020B0502020202020204" pitchFamily="34" charset="0"/>
                          <a:ea typeface="Calibri" panose="020F0502020204030204" pitchFamily="34" charset="0"/>
                          <a:cs typeface="Times New Roman" panose="02020603050405020304" pitchFamily="18" charset="0"/>
                        </a:rPr>
                        <a:t>MARTES 11 DE</a:t>
                      </a:r>
                      <a:r>
                        <a:rPr lang="es-MX" sz="1250" b="1" baseline="0" dirty="0">
                          <a:effectLst/>
                          <a:latin typeface="Century Gothic" panose="020B0502020202020204" pitchFamily="34" charset="0"/>
                          <a:ea typeface="Calibri" panose="020F0502020204030204" pitchFamily="34" charset="0"/>
                          <a:cs typeface="Times New Roman" panose="02020603050405020304" pitchFamily="18" charset="0"/>
                        </a:rPr>
                        <a:t> MAYO 2021/</a:t>
                      </a:r>
                      <a:r>
                        <a:rPr lang="es-MX" sz="1250" b="1" dirty="0">
                          <a:effectLst/>
                          <a:latin typeface="Century Gothic" panose="020B0502020202020204" pitchFamily="34" charset="0"/>
                          <a:ea typeface="Calibri" panose="020F0502020204030204" pitchFamily="34" charset="0"/>
                          <a:cs typeface="Times New Roman" panose="02020603050405020304" pitchFamily="18" charset="0"/>
                        </a:rPr>
                        <a:t>EXPLORACIÓN Y COMPRENCION DEL MUNDO NATURAL Y SOCIAL</a:t>
                      </a:r>
                      <a:endParaRPr lang="es-MX" sz="125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250" b="0" dirty="0">
                        <a:solidFill>
                          <a:schemeClr val="tx1"/>
                        </a:solidFill>
                        <a:effectLst/>
                        <a:latin typeface="Century Gothic" panose="020B0502020202020204" pitchFamily="34" charset="0"/>
                        <a:ea typeface="Calibri"/>
                        <a:cs typeface="Times New Roman"/>
                      </a:endParaRPr>
                    </a:p>
                  </a:txBody>
                  <a:tcPr marL="15941" marR="15941"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s-ES" sz="12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Century Gothic" panose="020B0502020202020204"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s-MX" sz="1250" b="0" dirty="0">
                          <a:effectLst/>
                          <a:latin typeface="Century Gothic" panose="020B0502020202020204" pitchFamily="34" charset="0"/>
                          <a:ea typeface="Calibri" panose="020F0502020204030204" pitchFamily="34" charset="0"/>
                          <a:cs typeface="Times New Roman" panose="02020603050405020304" pitchFamily="18" charset="0"/>
                        </a:rPr>
                        <a:t>Reconoce cuando alguien necesita ayuda y la</a:t>
                      </a:r>
                      <a:r>
                        <a:rPr lang="es-MX" sz="1250" b="0" baseline="0" dirty="0">
                          <a:effectLst/>
                          <a:latin typeface="Century Gothic" panose="020B0502020202020204" pitchFamily="34" charset="0"/>
                          <a:ea typeface="Calibri" panose="020F0502020204030204" pitchFamily="34" charset="0"/>
                          <a:cs typeface="Times New Roman" panose="02020603050405020304" pitchFamily="18" charset="0"/>
                        </a:rPr>
                        <a:t> </a:t>
                      </a:r>
                      <a:r>
                        <a:rPr lang="es-MX" sz="1250" b="0" dirty="0">
                          <a:effectLst/>
                          <a:latin typeface="Century Gothic" panose="020B0502020202020204" pitchFamily="34" charset="0"/>
                          <a:ea typeface="Calibri" panose="020F0502020204030204" pitchFamily="34" charset="0"/>
                          <a:cs typeface="Times New Roman" panose="02020603050405020304" pitchFamily="18" charset="0"/>
                        </a:rPr>
                        <a:t>proporciona.</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Century Gothic" panose="020B0502020202020204" pitchFamily="34" charset="0"/>
                        <a:ea typeface="Calibri"/>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Century Gothic" panose="020B0502020202020204" pitchFamily="34" charset="0"/>
                        <a:ea typeface="Calibri"/>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Century Gothic" panose="020B0502020202020204" pitchFamily="34" charset="0"/>
                        <a:ea typeface="Calibri"/>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Century Gothic" panose="020B0502020202020204" pitchFamily="34" charset="0"/>
                        <a:ea typeface="Calibri"/>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Century Gothic" panose="020B0502020202020204" pitchFamily="34" charset="0"/>
                        <a:ea typeface="Calibri"/>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Century Gothic" panose="020B0502020202020204" pitchFamily="34" charset="0"/>
                        <a:ea typeface="Calibri"/>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Century Gothic" panose="020B0502020202020204" pitchFamily="34" charset="0"/>
                        <a:ea typeface="Calibri"/>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s-MX" sz="1250" b="0" baseline="0" dirty="0">
                          <a:effectLst/>
                          <a:latin typeface="Century Gothic" panose="020B0502020202020204" pitchFamily="34" charset="0"/>
                          <a:ea typeface="Calibri" panose="020F0502020204030204" pitchFamily="34" charset="0"/>
                          <a:cs typeface="Times New Roman" panose="02020603050405020304" pitchFamily="18" charset="0"/>
                        </a:rPr>
                        <a:t> </a:t>
                      </a:r>
                      <a:r>
                        <a:rPr lang="es-MX" sz="1250" dirty="0">
                          <a:effectLst/>
                          <a:latin typeface="Century Gothic" panose="020B0502020202020204" pitchFamily="34" charset="0"/>
                          <a:ea typeface="Calibri" panose="020F0502020204030204" pitchFamily="34" charset="0"/>
                          <a:cs typeface="Times New Roman" panose="02020603050405020304" pitchFamily="18" charset="0"/>
                        </a:rPr>
                        <a:t>Explica los beneficios de los servicios con que se cuenta en su localidad.</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Century Gothic" panose="020B0502020202020204" pitchFamily="34" charset="0"/>
                        <a:ea typeface="Calibri"/>
                        <a:cs typeface="Times New Roman"/>
                      </a:endParaRPr>
                    </a:p>
                  </a:txBody>
                  <a:tcPr marL="15941" marR="15941" marT="0" marB="0"/>
                </a:tc>
                <a:extLst>
                  <a:ext uri="{0D108BD9-81ED-4DB2-BD59-A6C34878D82A}">
                    <a16:rowId xmlns:a16="http://schemas.microsoft.com/office/drawing/2014/main" val="10001"/>
                  </a:ext>
                </a:extLst>
              </a:tr>
            </a:tbl>
          </a:graphicData>
        </a:graphic>
      </p:graphicFrame>
      <p:cxnSp>
        <p:nvCxnSpPr>
          <p:cNvPr id="8" name="Conector recto 7"/>
          <p:cNvCxnSpPr/>
          <p:nvPr/>
        </p:nvCxnSpPr>
        <p:spPr>
          <a:xfrm>
            <a:off x="1267097" y="3017518"/>
            <a:ext cx="9908903" cy="555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602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escolar fondos animalitos - Búsqueda de Google | Bordes y marcos, Bordes  de diplomas, Bordes de pág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6777" y="-2666777"/>
            <a:ext cx="6858446" cy="1219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3 Tabla"/>
          <p:cNvGraphicFramePr>
            <a:graphicFrameLocks noGrp="1"/>
          </p:cNvGraphicFramePr>
          <p:nvPr>
            <p:extLst>
              <p:ext uri="{D42A27DB-BD31-4B8C-83A1-F6EECF244321}">
                <p14:modId xmlns:p14="http://schemas.microsoft.com/office/powerpoint/2010/main" val="2683457999"/>
              </p:ext>
            </p:extLst>
          </p:nvPr>
        </p:nvGraphicFramePr>
        <p:xfrm>
          <a:off x="958848" y="724120"/>
          <a:ext cx="10217152" cy="5454612"/>
        </p:xfrm>
        <a:graphic>
          <a:graphicData uri="http://schemas.openxmlformats.org/drawingml/2006/table">
            <a:tbl>
              <a:tblPr firstRow="1" firstCol="1" bandRow="1">
                <a:tableStyleId>{5940675A-B579-460E-94D1-54222C63F5DA}</a:tableStyleId>
              </a:tblPr>
              <a:tblGrid>
                <a:gridCol w="282266">
                  <a:extLst>
                    <a:ext uri="{9D8B030D-6E8A-4147-A177-3AD203B41FA5}">
                      <a16:colId xmlns:a16="http://schemas.microsoft.com/office/drawing/2014/main" val="20000"/>
                    </a:ext>
                  </a:extLst>
                </a:gridCol>
                <a:gridCol w="5173619">
                  <a:extLst>
                    <a:ext uri="{9D8B030D-6E8A-4147-A177-3AD203B41FA5}">
                      <a16:colId xmlns:a16="http://schemas.microsoft.com/office/drawing/2014/main" val="20001"/>
                    </a:ext>
                  </a:extLst>
                </a:gridCol>
                <a:gridCol w="1818627">
                  <a:extLst>
                    <a:ext uri="{9D8B030D-6E8A-4147-A177-3AD203B41FA5}">
                      <a16:colId xmlns:a16="http://schemas.microsoft.com/office/drawing/2014/main" val="20002"/>
                    </a:ext>
                  </a:extLst>
                </a:gridCol>
                <a:gridCol w="1532068">
                  <a:extLst>
                    <a:ext uri="{9D8B030D-6E8A-4147-A177-3AD203B41FA5}">
                      <a16:colId xmlns:a16="http://schemas.microsoft.com/office/drawing/2014/main" val="20003"/>
                    </a:ext>
                  </a:extLst>
                </a:gridCol>
                <a:gridCol w="1410572">
                  <a:extLst>
                    <a:ext uri="{9D8B030D-6E8A-4147-A177-3AD203B41FA5}">
                      <a16:colId xmlns:a16="http://schemas.microsoft.com/office/drawing/2014/main" val="20004"/>
                    </a:ext>
                  </a:extLst>
                </a:gridCol>
              </a:tblGrid>
              <a:tr h="450049">
                <a:tc>
                  <a:txBody>
                    <a:bodyPr/>
                    <a:lstStyle/>
                    <a:p>
                      <a:pPr algn="ctr">
                        <a:lnSpc>
                          <a:spcPct val="107000"/>
                        </a:lnSpc>
                        <a:spcAft>
                          <a:spcPts val="0"/>
                        </a:spcAft>
                      </a:pPr>
                      <a:endParaRPr lang="es-MX" sz="1200" b="0"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Actividades, Organización y Consignas</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Recursos</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Día</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Aprendizaje Esperado</a:t>
                      </a:r>
                      <a:endParaRPr lang="es-MX" sz="1400" b="1" dirty="0">
                        <a:effectLst/>
                        <a:latin typeface="Berlin Sans FB" panose="020E0602020502020306" pitchFamily="34" charset="0"/>
                        <a:ea typeface="Calibri"/>
                        <a:cs typeface="Times New Roman"/>
                      </a:endParaRPr>
                    </a:p>
                  </a:txBody>
                  <a:tcPr marL="15941" marR="15941" marT="0" marB="0"/>
                </a:tc>
                <a:extLst>
                  <a:ext uri="{0D108BD9-81ED-4DB2-BD59-A6C34878D82A}">
                    <a16:rowId xmlns:a16="http://schemas.microsoft.com/office/drawing/2014/main" val="10000"/>
                  </a:ext>
                </a:extLst>
              </a:tr>
              <a:tr h="5004563">
                <a:tc>
                  <a:txBody>
                    <a:bodyPr/>
                    <a:lstStyle/>
                    <a:p>
                      <a:pPr marL="71755" marR="71755" algn="ctr">
                        <a:lnSpc>
                          <a:spcPct val="107000"/>
                        </a:lnSpc>
                        <a:spcAft>
                          <a:spcPts val="0"/>
                        </a:spcAft>
                      </a:pPr>
                      <a:r>
                        <a:rPr lang="es-MX" sz="1200" b="0" dirty="0">
                          <a:effectLst/>
                          <a:latin typeface="Berlin Sans FB" panose="020E0602020502020306" pitchFamily="34" charset="0"/>
                          <a:ea typeface="+mn-ea"/>
                          <a:cs typeface="+mn-cs"/>
                        </a:rPr>
                        <a:t>INICIO</a:t>
                      </a:r>
                      <a:r>
                        <a:rPr lang="es-MX" sz="1200" b="0" baseline="0" dirty="0">
                          <a:effectLst/>
                          <a:latin typeface="Berlin Sans FB" panose="020E0602020502020306" pitchFamily="34" charset="0"/>
                          <a:ea typeface="+mn-ea"/>
                          <a:cs typeface="+mn-cs"/>
                        </a:rPr>
                        <a:t> </a:t>
                      </a:r>
                      <a:endParaRPr lang="es-MX" sz="1200" b="0" dirty="0">
                        <a:effectLst/>
                        <a:latin typeface="Berlin Sans FB" panose="020E0602020502020306" pitchFamily="34" charset="0"/>
                        <a:ea typeface="Calibri"/>
                        <a:cs typeface="Times New Roman"/>
                      </a:endParaRPr>
                    </a:p>
                  </a:txBody>
                  <a:tcPr marL="15941" marR="15941" marT="0" marB="0"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25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250" kern="1200" dirty="0">
                          <a:solidFill>
                            <a:schemeClr val="tx1"/>
                          </a:solidFill>
                          <a:effectLst/>
                          <a:latin typeface="Century Gothic" panose="020B0502020202020204" pitchFamily="34" charset="0"/>
                          <a:ea typeface="+mn-ea"/>
                          <a:cs typeface="+mn-cs"/>
                        </a:rPr>
                        <a:t>Hoy vamos a medir objetos con objetos, con un lápiz vas a medir distintos objetos y superficies y vas a responder preguntas como, ¿cuántos lápices mide la puerta de tu casa?, ¿cuántos lápices mide la mesa?, ¿cuántos lápices mide tu juguete favorito?, ¿cuántos lápices mide un cuaderno?, ¿cuántos lápices mide tu zapato? Al finalizar vas a escribir el número de lápices que mide cada objeto en una hoja, recuerda enviar tu fotito.</a:t>
                      </a:r>
                      <a:endParaRPr lang="es-MX" sz="1250" dirty="0">
                        <a:latin typeface="Century Gothic" panose="020B0502020202020204" pitchFamily="34" charset="0"/>
                      </a:endParaRPr>
                    </a:p>
                    <a:p>
                      <a:pPr algn="l">
                        <a:spcAft>
                          <a:spcPts val="0"/>
                        </a:spcAft>
                      </a:pPr>
                      <a:endParaRPr lang="es-MX" sz="1250" b="0" i="0" u="sng" baseline="0" dirty="0">
                        <a:effectLst/>
                        <a:latin typeface="Century Gothic" panose="020B0502020202020204" pitchFamily="34" charset="0"/>
                        <a:ea typeface="Cambria" panose="02040503050406030204" pitchFamily="18" charset="0"/>
                      </a:endParaRPr>
                    </a:p>
                    <a:p>
                      <a:pPr algn="l">
                        <a:spcAft>
                          <a:spcPts val="0"/>
                        </a:spcAft>
                      </a:pPr>
                      <a:endParaRPr lang="es-MX" sz="1250" b="0" i="0" u="sng" baseline="0" dirty="0">
                        <a:effectLst/>
                        <a:latin typeface="Century Gothic" panose="020B0502020202020204" pitchFamily="34" charset="0"/>
                        <a:ea typeface="Cambria" panose="02040503050406030204" pitchFamily="18" charset="0"/>
                      </a:endParaRPr>
                    </a:p>
                    <a:p>
                      <a:pPr algn="l">
                        <a:spcAft>
                          <a:spcPts val="0"/>
                        </a:spcAft>
                      </a:pPr>
                      <a:endParaRPr lang="es-MX" sz="1250" b="0" i="0" u="sng" baseline="0" dirty="0">
                        <a:effectLst/>
                        <a:latin typeface="Century Gothic" panose="020B0502020202020204" pitchFamily="34" charset="0"/>
                        <a:ea typeface="Cambria" panose="02040503050406030204" pitchFamily="18" charset="0"/>
                      </a:endParaRPr>
                    </a:p>
                    <a:p>
                      <a:pPr algn="l">
                        <a:spcAft>
                          <a:spcPts val="0"/>
                        </a:spcAft>
                      </a:pPr>
                      <a:endParaRPr lang="es-MX" sz="1250" b="0" i="0" u="sng" baseline="0" dirty="0">
                        <a:effectLst/>
                        <a:latin typeface="Century Gothic" panose="020B0502020202020204" pitchFamily="34" charset="0"/>
                        <a:ea typeface="Cambria" panose="02040503050406030204" pitchFamily="18" charset="0"/>
                      </a:endParaRPr>
                    </a:p>
                    <a:p>
                      <a:pPr algn="l">
                        <a:spcAft>
                          <a:spcPts val="0"/>
                        </a:spcAft>
                      </a:pPr>
                      <a:endParaRPr lang="es-MX" sz="1250" b="0" i="0" u="sng" baseline="0" dirty="0">
                        <a:effectLst/>
                        <a:latin typeface="Century Gothic" panose="020B0502020202020204" pitchFamily="34" charset="0"/>
                        <a:ea typeface="Cambria" panose="02040503050406030204" pitchFamily="18" charset="0"/>
                      </a:endParaRPr>
                    </a:p>
                    <a:p>
                      <a:pPr algn="l">
                        <a:spcAft>
                          <a:spcPts val="0"/>
                        </a:spcAft>
                      </a:pPr>
                      <a:endParaRPr lang="es-MX" sz="1250" b="0" i="0" u="sng" baseline="0" dirty="0">
                        <a:effectLst/>
                        <a:latin typeface="Century Gothic" panose="020B0502020202020204" pitchFamily="34" charset="0"/>
                        <a:ea typeface="Cambria" panose="02040503050406030204" pitchFamily="18" charset="0"/>
                      </a:endParaRPr>
                    </a:p>
                    <a:p>
                      <a:pPr algn="l">
                        <a:spcAft>
                          <a:spcPts val="0"/>
                        </a:spcAft>
                      </a:pPr>
                      <a:endParaRPr lang="es-MX" sz="1250" b="0" i="0" u="sng" baseline="0" dirty="0">
                        <a:effectLst/>
                        <a:latin typeface="Century Gothic" panose="020B0502020202020204" pitchFamily="34" charset="0"/>
                        <a:ea typeface="Cambria" panose="02040503050406030204" pitchFamily="18" charset="0"/>
                      </a:endParaRPr>
                    </a:p>
                    <a:p>
                      <a:pPr algn="ctr">
                        <a:lnSpc>
                          <a:spcPct val="107000"/>
                        </a:lnSpc>
                        <a:spcAft>
                          <a:spcPts val="800"/>
                        </a:spcAft>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-En compañía de mamá o papá, lee tu cuento favorito </a:t>
                      </a:r>
                    </a:p>
                    <a:p>
                      <a:pPr algn="ctr">
                        <a:lnSpc>
                          <a:spcPct val="107000"/>
                        </a:lnSpc>
                        <a:spcAft>
                          <a:spcPts val="800"/>
                        </a:spcAft>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-Platica por medio de un audio ¿De qué se trata? </a:t>
                      </a:r>
                    </a:p>
                    <a:p>
                      <a:pPr algn="ctr">
                        <a:lnSpc>
                          <a:spcPct val="107000"/>
                        </a:lnSpc>
                        <a:spcAft>
                          <a:spcPts val="800"/>
                        </a:spcAft>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-A través de un dibujo, representa tu personaje favorito del cuento</a:t>
                      </a:r>
                    </a:p>
                    <a:p>
                      <a:pPr algn="l">
                        <a:spcAft>
                          <a:spcPts val="0"/>
                        </a:spcAft>
                      </a:pPr>
                      <a:endParaRPr lang="es-MX" sz="1250" b="0" i="0" u="sng" baseline="0" dirty="0">
                        <a:effectLst/>
                        <a:latin typeface="Century Gothic" panose="020B0502020202020204" pitchFamily="34" charset="0"/>
                        <a:ea typeface="Cambria" panose="02040503050406030204" pitchFamily="18" charset="0"/>
                      </a:endParaRPr>
                    </a:p>
                  </a:txBody>
                  <a:tcPr marL="89535" marR="89535"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5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5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50" kern="1200" dirty="0">
                          <a:solidFill>
                            <a:schemeClr val="tx1"/>
                          </a:solidFill>
                          <a:effectLst/>
                          <a:latin typeface="Century Gothic" panose="020B0502020202020204" pitchFamily="34" charset="0"/>
                          <a:ea typeface="+mn-ea"/>
                          <a:cs typeface="+mn-cs"/>
                        </a:rPr>
                        <a:t>Fotografía de los alumnos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5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5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5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5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5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5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50" kern="1200" dirty="0">
                          <a:solidFill>
                            <a:schemeClr val="tx1"/>
                          </a:solidFill>
                          <a:effectLst/>
                          <a:latin typeface="Century Gothic" panose="020B0502020202020204" pitchFamily="34" charset="0"/>
                          <a:ea typeface="+mn-ea"/>
                          <a:cs typeface="+mn-cs"/>
                        </a:rPr>
                        <a:t>Audios</a:t>
                      </a:r>
                      <a:r>
                        <a:rPr lang="es-MX" sz="1250" kern="1200" baseline="0" dirty="0">
                          <a:solidFill>
                            <a:schemeClr val="tx1"/>
                          </a:solidFill>
                          <a:effectLst/>
                          <a:latin typeface="Century Gothic" panose="020B0502020202020204" pitchFamily="34" charset="0"/>
                          <a:ea typeface="+mn-ea"/>
                          <a:cs typeface="+mn-cs"/>
                        </a:rPr>
                        <a:t> de los alumnos </a:t>
                      </a:r>
                      <a:endParaRPr lang="es-MX" sz="1250" kern="1200" dirty="0">
                        <a:solidFill>
                          <a:schemeClr val="tx1"/>
                        </a:solidFill>
                        <a:effectLst/>
                        <a:latin typeface="Century Gothic" panose="020B0502020202020204" pitchFamily="34" charset="0"/>
                        <a:ea typeface="+mn-ea"/>
                        <a:cs typeface="+mn-cs"/>
                      </a:endParaRPr>
                    </a:p>
                  </a:txBody>
                  <a:tcPr marL="89535" marR="89535"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250" b="1" dirty="0">
                          <a:solidFill>
                            <a:schemeClr val="tx1"/>
                          </a:solidFill>
                          <a:effectLst/>
                          <a:latin typeface="Century Gothic" panose="020B0502020202020204" pitchFamily="34" charset="0"/>
                          <a:ea typeface="Calibri"/>
                          <a:cs typeface="Times New Roman"/>
                        </a:rPr>
                        <a:t>MARTES 11 DE MAYO 2021/PENSAMIENTO</a:t>
                      </a:r>
                      <a:r>
                        <a:rPr lang="es-MX" sz="1250" b="1" baseline="0" dirty="0">
                          <a:solidFill>
                            <a:schemeClr val="tx1"/>
                          </a:solidFill>
                          <a:effectLst/>
                          <a:latin typeface="Century Gothic" panose="020B0502020202020204" pitchFamily="34" charset="0"/>
                          <a:ea typeface="Calibri"/>
                          <a:cs typeface="Times New Roman"/>
                        </a:rPr>
                        <a:t> MATEMATICO </a:t>
                      </a:r>
                    </a:p>
                    <a:p>
                      <a:pPr algn="ctr">
                        <a:lnSpc>
                          <a:spcPct val="107000"/>
                        </a:lnSpc>
                        <a:spcAft>
                          <a:spcPts val="0"/>
                        </a:spcAft>
                      </a:pPr>
                      <a:endParaRPr lang="es-MX" sz="1250" b="1" baseline="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1" baseline="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1" baseline="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1" baseline="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1" baseline="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1" baseline="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1" baseline="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50" b="1" baseline="0"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r>
                        <a:rPr lang="es-MX" sz="1250" b="1" baseline="0" dirty="0">
                          <a:solidFill>
                            <a:schemeClr val="tx1"/>
                          </a:solidFill>
                          <a:effectLst/>
                          <a:latin typeface="Century Gothic" panose="020B0502020202020204" pitchFamily="34" charset="0"/>
                          <a:ea typeface="Calibri"/>
                          <a:cs typeface="Times New Roman"/>
                        </a:rPr>
                        <a:t>MIERCOLES 12 DE MAYO 2021/LENGUAJE Y COMUNICACIÓN </a:t>
                      </a:r>
                      <a:endParaRPr lang="es-MX" sz="1250" b="1" dirty="0">
                        <a:solidFill>
                          <a:schemeClr val="tx1"/>
                        </a:solidFill>
                        <a:effectLst/>
                        <a:latin typeface="Century Gothic" panose="020B0502020202020204" pitchFamily="34" charset="0"/>
                        <a:ea typeface="Calibri"/>
                        <a:cs typeface="Times New Roman"/>
                      </a:endParaRPr>
                    </a:p>
                  </a:txBody>
                  <a:tcPr marL="15941" marR="1594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ES" sz="1250" dirty="0">
                        <a:effectLst/>
                        <a:latin typeface="Berlin Sans FB" panose="020E0602020502020306"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Mide objetos o distancias mediante el uso de unidades no convencionales.</a:t>
                      </a:r>
                      <a:endParaRPr lang="es-MX" sz="125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Berlin Sans FB" panose="020E0602020502020306"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Berlin Sans FB" panose="020E0602020502020306"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Berlin Sans FB" panose="020E0602020502020306"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Berlin Sans FB" panose="020E0602020502020306"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Berlin Sans FB" panose="020E0602020502020306"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Berlin Sans FB" panose="020E0602020502020306"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Berlin Sans FB" panose="020E0602020502020306"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s-MX" sz="1250" dirty="0">
                          <a:effectLst/>
                          <a:latin typeface="Century Gothic" panose="020B0502020202020204" pitchFamily="34" charset="0"/>
                          <a:ea typeface="Calibri" panose="020F0502020204030204" pitchFamily="34" charset="0"/>
                          <a:cs typeface="Times New Roman" panose="02020603050405020304" pitchFamily="18" charset="0"/>
                        </a:rPr>
                        <a:t>Cuenta historias de invención propia y expresa opiniones sobre las de otros compañeros.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50" b="0" dirty="0">
                        <a:effectLst/>
                        <a:latin typeface="Berlin Sans FB" panose="020E0602020502020306" pitchFamily="34" charset="0"/>
                        <a:ea typeface="Calibri"/>
                        <a:cs typeface="Times New Roman"/>
                      </a:endParaRPr>
                    </a:p>
                  </a:txBody>
                  <a:tcPr marL="15941" marR="15941" marT="0" marB="0"/>
                </a:tc>
                <a:extLst>
                  <a:ext uri="{0D108BD9-81ED-4DB2-BD59-A6C34878D82A}">
                    <a16:rowId xmlns:a16="http://schemas.microsoft.com/office/drawing/2014/main" val="10001"/>
                  </a:ext>
                </a:extLst>
              </a:tr>
            </a:tbl>
          </a:graphicData>
        </a:graphic>
      </p:graphicFrame>
      <p:cxnSp>
        <p:nvCxnSpPr>
          <p:cNvPr id="8" name="Conector recto 7"/>
          <p:cNvCxnSpPr/>
          <p:nvPr/>
        </p:nvCxnSpPr>
        <p:spPr>
          <a:xfrm>
            <a:off x="1227909" y="3490911"/>
            <a:ext cx="9948091" cy="381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90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escolar fondos animalitos - Búsqueda de Google | Bordes y marcos, Bordes  de diplomas, Bordes de página"/>
          <p:cNvPicPr>
            <a:picLocks noChangeAspect="1" noChangeArrowheads="1"/>
          </p:cNvPicPr>
          <p:nvPr/>
        </p:nvPicPr>
        <p:blipFill rotWithShape="1">
          <a:blip r:embed="rId2">
            <a:extLst>
              <a:ext uri="{28A0092B-C50C-407E-A947-70E740481C1C}">
                <a14:useLocalDpi xmlns:a14="http://schemas.microsoft.com/office/drawing/2010/main" val="0"/>
              </a:ext>
            </a:extLst>
          </a:blip>
          <a:srcRect l="5530" t="4286" r="4952" b="4000"/>
          <a:stretch/>
        </p:blipFill>
        <p:spPr bwMode="auto">
          <a:xfrm rot="16200000">
            <a:off x="2667000" y="-2667001"/>
            <a:ext cx="6858000" cy="1219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3 Tabla"/>
          <p:cNvGraphicFramePr>
            <a:graphicFrameLocks noGrp="1"/>
          </p:cNvGraphicFramePr>
          <p:nvPr>
            <p:extLst>
              <p:ext uri="{D42A27DB-BD31-4B8C-83A1-F6EECF244321}">
                <p14:modId xmlns:p14="http://schemas.microsoft.com/office/powerpoint/2010/main" val="3791178712"/>
              </p:ext>
            </p:extLst>
          </p:nvPr>
        </p:nvGraphicFramePr>
        <p:xfrm>
          <a:off x="486589" y="377954"/>
          <a:ext cx="11214465" cy="8065008"/>
        </p:xfrm>
        <a:graphic>
          <a:graphicData uri="http://schemas.openxmlformats.org/drawingml/2006/table">
            <a:tbl>
              <a:tblPr firstRow="1" firstCol="1" bandRow="1">
                <a:tableStyleId>{5940675A-B579-460E-94D1-54222C63F5DA}</a:tableStyleId>
              </a:tblPr>
              <a:tblGrid>
                <a:gridCol w="309818">
                  <a:extLst>
                    <a:ext uri="{9D8B030D-6E8A-4147-A177-3AD203B41FA5}">
                      <a16:colId xmlns:a16="http://schemas.microsoft.com/office/drawing/2014/main" val="20000"/>
                    </a:ext>
                  </a:extLst>
                </a:gridCol>
                <a:gridCol w="5678625">
                  <a:extLst>
                    <a:ext uri="{9D8B030D-6E8A-4147-A177-3AD203B41FA5}">
                      <a16:colId xmlns:a16="http://schemas.microsoft.com/office/drawing/2014/main" val="20001"/>
                    </a:ext>
                  </a:extLst>
                </a:gridCol>
                <a:gridCol w="1996147">
                  <a:extLst>
                    <a:ext uri="{9D8B030D-6E8A-4147-A177-3AD203B41FA5}">
                      <a16:colId xmlns:a16="http://schemas.microsoft.com/office/drawing/2014/main" val="20002"/>
                    </a:ext>
                  </a:extLst>
                </a:gridCol>
                <a:gridCol w="1681615">
                  <a:extLst>
                    <a:ext uri="{9D8B030D-6E8A-4147-A177-3AD203B41FA5}">
                      <a16:colId xmlns:a16="http://schemas.microsoft.com/office/drawing/2014/main" val="20003"/>
                    </a:ext>
                  </a:extLst>
                </a:gridCol>
                <a:gridCol w="1548260">
                  <a:extLst>
                    <a:ext uri="{9D8B030D-6E8A-4147-A177-3AD203B41FA5}">
                      <a16:colId xmlns:a16="http://schemas.microsoft.com/office/drawing/2014/main" val="20004"/>
                    </a:ext>
                  </a:extLst>
                </a:gridCol>
              </a:tblGrid>
              <a:tr h="369610">
                <a:tc>
                  <a:txBody>
                    <a:bodyPr/>
                    <a:lstStyle/>
                    <a:p>
                      <a:pPr algn="ctr">
                        <a:lnSpc>
                          <a:spcPct val="107000"/>
                        </a:lnSpc>
                        <a:spcAft>
                          <a:spcPts val="0"/>
                        </a:spcAft>
                      </a:pPr>
                      <a:endParaRPr lang="es-MX" sz="1200" b="0"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Actividades, Organización y Consignas</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Recursos</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Día</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Aprendizaje Esperado</a:t>
                      </a:r>
                      <a:endParaRPr lang="es-MX" sz="1400" b="1" dirty="0">
                        <a:effectLst/>
                        <a:latin typeface="Berlin Sans FB" panose="020E0602020502020306" pitchFamily="34" charset="0"/>
                        <a:ea typeface="Calibri"/>
                        <a:cs typeface="Times New Roman"/>
                      </a:endParaRPr>
                    </a:p>
                  </a:txBody>
                  <a:tcPr marL="15941" marR="15941" marT="0" marB="0"/>
                </a:tc>
                <a:extLst>
                  <a:ext uri="{0D108BD9-81ED-4DB2-BD59-A6C34878D82A}">
                    <a16:rowId xmlns:a16="http://schemas.microsoft.com/office/drawing/2014/main" val="10000"/>
                  </a:ext>
                </a:extLst>
              </a:tr>
              <a:tr h="5604250">
                <a:tc>
                  <a:txBody>
                    <a:bodyPr/>
                    <a:lstStyle/>
                    <a:p>
                      <a:pPr marL="71755" marR="71755" algn="ctr">
                        <a:lnSpc>
                          <a:spcPct val="107000"/>
                        </a:lnSpc>
                        <a:spcAft>
                          <a:spcPts val="0"/>
                        </a:spcAft>
                      </a:pPr>
                      <a:r>
                        <a:rPr lang="es-MX" sz="1200" b="0" dirty="0">
                          <a:effectLst/>
                          <a:latin typeface="Berlin Sans FB" panose="020E0602020502020306" pitchFamily="34" charset="0"/>
                          <a:ea typeface="+mn-ea"/>
                          <a:cs typeface="+mn-cs"/>
                        </a:rPr>
                        <a:t>DESARROLLO</a:t>
                      </a:r>
                      <a:r>
                        <a:rPr lang="es-MX" sz="1200" b="0" baseline="0" dirty="0">
                          <a:effectLst/>
                          <a:latin typeface="Berlin Sans FB" panose="020E0602020502020306" pitchFamily="34" charset="0"/>
                          <a:ea typeface="+mn-ea"/>
                          <a:cs typeface="+mn-cs"/>
                        </a:rPr>
                        <a:t> </a:t>
                      </a:r>
                      <a:endParaRPr lang="es-MX" sz="1200" b="0" dirty="0">
                        <a:effectLst/>
                        <a:latin typeface="Berlin Sans FB" panose="020E0602020502020306" pitchFamily="34" charset="0"/>
                        <a:ea typeface="Calibri"/>
                        <a:cs typeface="Times New Roman"/>
                      </a:endParaRPr>
                    </a:p>
                  </a:txBody>
                  <a:tcPr marL="15941" marR="15941" marT="0" marB="0" vert="vert270"/>
                </a:tc>
                <a:tc>
                  <a:txBody>
                    <a:bodyPr/>
                    <a:lstStyle/>
                    <a:p>
                      <a:pPr algn="l">
                        <a:spcAft>
                          <a:spcPts val="0"/>
                        </a:spcAft>
                      </a:pPr>
                      <a:endParaRPr lang="es-MX" sz="1400" kern="1200" dirty="0">
                        <a:solidFill>
                          <a:schemeClr val="tx1"/>
                        </a:solidFill>
                        <a:effectLst/>
                        <a:latin typeface="Century Gothic" panose="020B0502020202020204" pitchFamily="34" charset="0"/>
                        <a:ea typeface="+mn-ea"/>
                        <a:cs typeface="+mn-cs"/>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-Esta mañana observaremos el vídeo de “Hagamos una masa mágica” </a:t>
                      </a: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-Con ayuda de mamá y papá realiza tu propia masa mágica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-Forma tu nombre con la masa y manda una fotografía</a:t>
                      </a:r>
                    </a:p>
                    <a:p>
                      <a:pPr algn="l">
                        <a:lnSpc>
                          <a:spcPct val="107000"/>
                        </a:lnSpc>
                        <a:spcAft>
                          <a:spcPts val="800"/>
                        </a:spcAft>
                      </a:pP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-Juega “La reina dice” para ello necesitas un aro, si no lo tienes puedes usar una cuerda en forma de círculo o dibujar un círculo en el suelo. Un adulto te leerá las siguientes indicaciones y deberás desplazarte al lugar que se te indique, ¡Listo </a:t>
                      </a:r>
                      <a:r>
                        <a:rPr lang="es-MX" sz="1200" dirty="0" err="1">
                          <a:effectLst/>
                          <a:latin typeface="Century Gothic" panose="020B0502020202020204" pitchFamily="34" charset="0"/>
                          <a:ea typeface="Calibri" panose="020F0502020204030204" pitchFamily="34" charset="0"/>
                          <a:cs typeface="Times New Roman" panose="02020603050405020304" pitchFamily="18" charset="0"/>
                        </a:rPr>
                        <a:t>listo</a:t>
                      </a:r>
                      <a:r>
                        <a:rPr lang="es-MX" sz="1200" dirty="0">
                          <a:effectLst/>
                          <a:latin typeface="Century Gothic" panose="020B0502020202020204" pitchFamily="34" charset="0"/>
                          <a:ea typeface="Calibri" panose="020F0502020204030204" pitchFamily="34" charset="0"/>
                          <a:cs typeface="Times New Roman" panose="02020603050405020304" pitchFamily="18" charset="0"/>
                        </a:rPr>
                        <a:t>! La reina dice: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 Colócate fuera del aro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 Coloca el aro de bajo de la mesa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 Coloca el aro arriba de tu cabeza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 Colócate del lado izquierdo del aro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 Colócate del lado derecho del aro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 Coloca un pie dentro del aro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 Coloca el aro frente a ti</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Puedes invertir lugares y ser tú quienes des las indicaciones a alguien más. No olvides enviar tu fotografía o audio jugando este divertido juego.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Responde la copia, si no puedes imprimirla, puedes dibujarla, toma foto de tu trabajo y envíamelo.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MX" sz="10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s-MX" sz="1100" b="0" i="0" u="sng" baseline="0" dirty="0">
                        <a:effectLst/>
                        <a:latin typeface="Century Gothic" panose="020B0502020202020204" pitchFamily="34" charset="0"/>
                        <a:ea typeface="Cambria" panose="02040503050406030204" pitchFamily="18" charset="0"/>
                      </a:endParaRPr>
                    </a:p>
                    <a:p>
                      <a:pPr algn="l">
                        <a:spcAft>
                          <a:spcPts val="0"/>
                        </a:spcAft>
                      </a:pPr>
                      <a:endParaRPr lang="es-MX" sz="1100" b="0" i="0" u="sng" baseline="0" dirty="0">
                        <a:effectLst/>
                        <a:latin typeface="Century Gothic" panose="020B0502020202020204" pitchFamily="34" charset="0"/>
                        <a:ea typeface="Cambria" panose="02040503050406030204" pitchFamily="18" charset="0"/>
                      </a:endParaRPr>
                    </a:p>
                    <a:p>
                      <a:pPr algn="l">
                        <a:spcAft>
                          <a:spcPts val="0"/>
                        </a:spcAft>
                      </a:pPr>
                      <a:endParaRPr lang="es-MX" sz="1100" b="0" i="0" u="sng" baseline="0" dirty="0">
                        <a:effectLst/>
                        <a:latin typeface="Century Gothic" panose="020B0502020202020204" pitchFamily="34" charset="0"/>
                        <a:ea typeface="Cambria" panose="02040503050406030204" pitchFamily="18" charset="0"/>
                      </a:endParaRPr>
                    </a:p>
                    <a:p>
                      <a:pPr algn="l">
                        <a:spcAft>
                          <a:spcPts val="0"/>
                        </a:spcAft>
                      </a:pPr>
                      <a:endParaRPr lang="es-MX" sz="1100" b="0" i="0" u="sng" baseline="0" dirty="0">
                        <a:effectLst/>
                        <a:latin typeface="Century Gothic" panose="020B0502020202020204" pitchFamily="34" charset="0"/>
                        <a:ea typeface="Cambria" panose="02040503050406030204" pitchFamily="18" charset="0"/>
                      </a:endParaRPr>
                    </a:p>
                    <a:p>
                      <a:pPr algn="l">
                        <a:spcAft>
                          <a:spcPts val="0"/>
                        </a:spcAft>
                      </a:pPr>
                      <a:endParaRPr lang="es-MX" sz="1100" b="0" i="0" u="sng" baseline="0" dirty="0">
                        <a:effectLst/>
                        <a:latin typeface="Century Gothic" panose="020B0502020202020204" pitchFamily="34" charset="0"/>
                        <a:ea typeface="Cambria" panose="02040503050406030204" pitchFamily="18" charset="0"/>
                      </a:endParaRPr>
                    </a:p>
                    <a:p>
                      <a:pPr algn="l">
                        <a:spcAft>
                          <a:spcPts val="0"/>
                        </a:spcAft>
                      </a:pPr>
                      <a:endParaRPr lang="es-MX" sz="1100" b="0" i="0" u="sng" baseline="0" dirty="0">
                        <a:effectLst/>
                        <a:latin typeface="Century Gothic" panose="020B0502020202020204" pitchFamily="34" charset="0"/>
                        <a:ea typeface="Cambria" panose="02040503050406030204" pitchFamily="18" charset="0"/>
                      </a:endParaRPr>
                    </a:p>
                    <a:p>
                      <a:pPr algn="l">
                        <a:spcAft>
                          <a:spcPts val="0"/>
                        </a:spcAft>
                      </a:pPr>
                      <a:endParaRPr lang="es-MX" sz="1100" b="0" i="0" u="sng" baseline="0" dirty="0">
                        <a:effectLst/>
                        <a:latin typeface="Century Gothic" panose="020B0502020202020204" pitchFamily="34" charset="0"/>
                        <a:ea typeface="Cambria" panose="02040503050406030204" pitchFamily="18" charset="0"/>
                      </a:endParaRPr>
                    </a:p>
                    <a:p>
                      <a:pPr algn="l">
                        <a:spcAft>
                          <a:spcPts val="0"/>
                        </a:spcAft>
                      </a:pPr>
                      <a:endParaRPr lang="es-MX" sz="1100" b="0" i="0" u="sng" baseline="0" dirty="0">
                        <a:effectLst/>
                        <a:latin typeface="Century Gothic" panose="020B0502020202020204" pitchFamily="34" charset="0"/>
                        <a:ea typeface="Cambria" panose="02040503050406030204" pitchFamily="18" charset="0"/>
                      </a:endParaRPr>
                    </a:p>
                    <a:p>
                      <a:pPr algn="l">
                        <a:spcAft>
                          <a:spcPts val="0"/>
                        </a:spcAft>
                      </a:pPr>
                      <a:endParaRPr lang="es-MX" sz="1100" b="0" i="0" u="sng" baseline="0" dirty="0">
                        <a:effectLst/>
                        <a:latin typeface="Century Gothic" panose="020B0502020202020204" pitchFamily="34" charset="0"/>
                        <a:ea typeface="Cambria" panose="02040503050406030204" pitchFamily="18" charset="0"/>
                      </a:endParaRPr>
                    </a:p>
                  </a:txBody>
                  <a:tcPr marL="89535" marR="89535"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MX" sz="1200" kern="1200" dirty="0">
                          <a:solidFill>
                            <a:schemeClr val="tx1"/>
                          </a:solidFill>
                          <a:effectLst/>
                          <a:latin typeface="Century Gothic" panose="020B0502020202020204" pitchFamily="34" charset="0"/>
                          <a:ea typeface="+mn-ea"/>
                          <a:cs typeface="+mn-cs"/>
                        </a:rPr>
                        <a:t>Video</a:t>
                      </a:r>
                      <a:r>
                        <a:rPr lang="es-MX" sz="1200" kern="1200" baseline="0" dirty="0">
                          <a:solidFill>
                            <a:schemeClr val="tx1"/>
                          </a:solidFill>
                          <a:effectLst/>
                          <a:latin typeface="Century Gothic" panose="020B0502020202020204" pitchFamily="34" charset="0"/>
                          <a:ea typeface="+mn-ea"/>
                          <a:cs typeface="+mn-cs"/>
                        </a:rPr>
                        <a:t> de como crear la masa: </a:t>
                      </a:r>
                      <a:r>
                        <a:rPr lang="es-MX" sz="1200" dirty="0">
                          <a:effectLst/>
                          <a:latin typeface="Century Gothic" panose="020B0502020202020204" pitchFamily="34" charset="0"/>
                          <a:ea typeface="Calibri" panose="020F0502020204030204" pitchFamily="34" charset="0"/>
                          <a:cs typeface="Times New Roman" panose="02020603050405020304" pitchFamily="18" charset="0"/>
                          <a:hlinkClick r:id="rId3"/>
                        </a:rPr>
                        <a:t>https://youtu.be/R_DpDb4swPM</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-Fotografía de los alumnos con la masa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0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0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0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00" kern="1200" dirty="0">
                        <a:solidFill>
                          <a:schemeClr val="tx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00" kern="1200" dirty="0">
                          <a:solidFill>
                            <a:schemeClr val="tx1"/>
                          </a:solidFill>
                          <a:effectLst/>
                          <a:latin typeface="Century Gothic" panose="020B0502020202020204" pitchFamily="34" charset="0"/>
                          <a:ea typeface="+mn-ea"/>
                          <a:cs typeface="+mn-cs"/>
                        </a:rPr>
                        <a:t>Fotografías</a:t>
                      </a:r>
                      <a:r>
                        <a:rPr lang="es-MX" sz="1200" kern="1200" baseline="0" dirty="0">
                          <a:solidFill>
                            <a:schemeClr val="tx1"/>
                          </a:solidFill>
                          <a:effectLst/>
                          <a:latin typeface="Century Gothic" panose="020B0502020202020204" pitchFamily="34" charset="0"/>
                          <a:ea typeface="+mn-ea"/>
                          <a:cs typeface="+mn-cs"/>
                        </a:rPr>
                        <a:t> de los alumnos </a:t>
                      </a:r>
                      <a:endParaRPr lang="es-MX" sz="1200" kern="1200" dirty="0">
                        <a:solidFill>
                          <a:schemeClr val="tx1"/>
                        </a:solidFill>
                        <a:effectLst/>
                        <a:latin typeface="Century Gothic" panose="020B0502020202020204" pitchFamily="34" charset="0"/>
                        <a:ea typeface="+mn-ea"/>
                        <a:cs typeface="+mn-cs"/>
                      </a:endParaRPr>
                    </a:p>
                  </a:txBody>
                  <a:tcPr marL="89535" marR="89535"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JUEVES 13 DE MAYO 2021</a:t>
                      </a:r>
                      <a:r>
                        <a:rPr lang="es-MX" sz="1200" b="1" baseline="0" dirty="0">
                          <a:effectLst/>
                          <a:latin typeface="Century Gothic" panose="020B0502020202020204" pitchFamily="34" charset="0"/>
                          <a:ea typeface="Calibri" panose="020F0502020204030204" pitchFamily="34" charset="0"/>
                          <a:cs typeface="Times New Roman" panose="02020603050405020304" pitchFamily="18" charset="0"/>
                        </a:rPr>
                        <a:t>/ LENGUAJE Y COMUNICACIÓN </a:t>
                      </a: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r>
                        <a:rPr lang="es-MX" sz="1200" b="1" dirty="0">
                          <a:solidFill>
                            <a:schemeClr val="tx1"/>
                          </a:solidFill>
                          <a:effectLst/>
                          <a:latin typeface="Century Gothic" panose="020B0502020202020204" pitchFamily="34" charset="0"/>
                          <a:ea typeface="Calibri"/>
                          <a:cs typeface="Times New Roman"/>
                        </a:rPr>
                        <a:t>JUEVES 13 DE MAYO 2021</a:t>
                      </a:r>
                      <a:r>
                        <a:rPr lang="es-MX" sz="1200" b="1" baseline="0" dirty="0">
                          <a:solidFill>
                            <a:schemeClr val="tx1"/>
                          </a:solidFill>
                          <a:effectLst/>
                          <a:latin typeface="Century Gothic" panose="020B0502020202020204" pitchFamily="34" charset="0"/>
                          <a:ea typeface="Calibri"/>
                          <a:cs typeface="Times New Roman"/>
                        </a:rPr>
                        <a:t>/ PENSAMIENTO MATEMATICO </a:t>
                      </a:r>
                      <a:endParaRPr lang="es-MX" sz="1200" b="1" dirty="0">
                        <a:solidFill>
                          <a:schemeClr val="tx1"/>
                        </a:solidFill>
                        <a:effectLst/>
                        <a:latin typeface="Century Gothic" panose="020B0502020202020204" pitchFamily="34" charset="0"/>
                        <a:ea typeface="Calibri"/>
                        <a:cs typeface="Times New Roman"/>
                      </a:endParaRPr>
                    </a:p>
                  </a:txBody>
                  <a:tcPr marL="15941" marR="1594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ES" sz="1200" dirty="0">
                        <a:effectLst/>
                        <a:latin typeface="Berlin Sans FB" panose="020E0602020502020306"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Escribe instructivos, cartas, recados y señalamientos utilizando recursos propios.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b="0" dirty="0">
                        <a:effectLst/>
                        <a:latin typeface="Century Gothic" panose="020B0502020202020204" pitchFamily="34" charset="0"/>
                        <a:ea typeface="Calibri"/>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b="0" dirty="0">
                        <a:effectLst/>
                        <a:latin typeface="Century Gothic" panose="020B0502020202020204" pitchFamily="34" charset="0"/>
                        <a:ea typeface="Calibri"/>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b="0" dirty="0">
                        <a:effectLst/>
                        <a:latin typeface="Century Gothic" panose="020B0502020202020204" pitchFamily="34" charset="0"/>
                        <a:ea typeface="Calibri"/>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b="0" dirty="0">
                        <a:effectLst/>
                        <a:latin typeface="Century Gothic" panose="020B0502020202020204" pitchFamily="34" charset="0"/>
                        <a:ea typeface="Calibri"/>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b="0" dirty="0">
                        <a:effectLst/>
                        <a:latin typeface="Century Gothic" panose="020B0502020202020204" pitchFamily="34" charset="0"/>
                        <a:ea typeface="Calibri"/>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b="0" dirty="0">
                        <a:effectLst/>
                        <a:latin typeface="Century Gothic" panose="020B0502020202020204" pitchFamily="34" charset="0"/>
                        <a:ea typeface="Calibri"/>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Ubica objetos y lugares cuya ubicación desconoce, a través de la interpretación de relaciones espaciales y puntos de referencia.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b="0" dirty="0">
                        <a:effectLst/>
                        <a:latin typeface="Century Gothic" panose="020B0502020202020204" pitchFamily="34" charset="0"/>
                        <a:ea typeface="Calibri"/>
                        <a:cs typeface="Times New Roman" panose="02020603050405020304" pitchFamily="18" charset="0"/>
                      </a:endParaRPr>
                    </a:p>
                  </a:txBody>
                  <a:tcPr marL="15941" marR="15941" marT="0" marB="0"/>
                </a:tc>
                <a:extLst>
                  <a:ext uri="{0D108BD9-81ED-4DB2-BD59-A6C34878D82A}">
                    <a16:rowId xmlns:a16="http://schemas.microsoft.com/office/drawing/2014/main" val="10001"/>
                  </a:ext>
                </a:extLst>
              </a:tr>
            </a:tbl>
          </a:graphicData>
        </a:graphic>
      </p:graphicFrame>
      <p:cxnSp>
        <p:nvCxnSpPr>
          <p:cNvPr id="8" name="Conector recto 7"/>
          <p:cNvCxnSpPr/>
          <p:nvPr/>
        </p:nvCxnSpPr>
        <p:spPr>
          <a:xfrm>
            <a:off x="817581" y="2237591"/>
            <a:ext cx="10883473" cy="1075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691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escolar fondos animalitos - Búsqueda de Google | Bordes y marcos, Bordes  de diplomas, Bordes de pág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6777" y="-2666777"/>
            <a:ext cx="6858446" cy="1219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3 Tabla"/>
          <p:cNvGraphicFramePr>
            <a:graphicFrameLocks noGrp="1"/>
          </p:cNvGraphicFramePr>
          <p:nvPr>
            <p:extLst>
              <p:ext uri="{D42A27DB-BD31-4B8C-83A1-F6EECF244321}">
                <p14:modId xmlns:p14="http://schemas.microsoft.com/office/powerpoint/2010/main" val="4141995705"/>
              </p:ext>
            </p:extLst>
          </p:nvPr>
        </p:nvGraphicFramePr>
        <p:xfrm>
          <a:off x="958848" y="724119"/>
          <a:ext cx="10217152" cy="5517710"/>
        </p:xfrm>
        <a:graphic>
          <a:graphicData uri="http://schemas.openxmlformats.org/drawingml/2006/table">
            <a:tbl>
              <a:tblPr firstRow="1" firstCol="1" bandRow="1">
                <a:tableStyleId>{5940675A-B579-460E-94D1-54222C63F5DA}</a:tableStyleId>
              </a:tblPr>
              <a:tblGrid>
                <a:gridCol w="282266">
                  <a:extLst>
                    <a:ext uri="{9D8B030D-6E8A-4147-A177-3AD203B41FA5}">
                      <a16:colId xmlns:a16="http://schemas.microsoft.com/office/drawing/2014/main" val="20000"/>
                    </a:ext>
                  </a:extLst>
                </a:gridCol>
                <a:gridCol w="5173619">
                  <a:extLst>
                    <a:ext uri="{9D8B030D-6E8A-4147-A177-3AD203B41FA5}">
                      <a16:colId xmlns:a16="http://schemas.microsoft.com/office/drawing/2014/main" val="20001"/>
                    </a:ext>
                  </a:extLst>
                </a:gridCol>
                <a:gridCol w="1818627">
                  <a:extLst>
                    <a:ext uri="{9D8B030D-6E8A-4147-A177-3AD203B41FA5}">
                      <a16:colId xmlns:a16="http://schemas.microsoft.com/office/drawing/2014/main" val="20002"/>
                    </a:ext>
                  </a:extLst>
                </a:gridCol>
                <a:gridCol w="1532068">
                  <a:extLst>
                    <a:ext uri="{9D8B030D-6E8A-4147-A177-3AD203B41FA5}">
                      <a16:colId xmlns:a16="http://schemas.microsoft.com/office/drawing/2014/main" val="20003"/>
                    </a:ext>
                  </a:extLst>
                </a:gridCol>
                <a:gridCol w="1410572">
                  <a:extLst>
                    <a:ext uri="{9D8B030D-6E8A-4147-A177-3AD203B41FA5}">
                      <a16:colId xmlns:a16="http://schemas.microsoft.com/office/drawing/2014/main" val="20004"/>
                    </a:ext>
                  </a:extLst>
                </a:gridCol>
              </a:tblGrid>
              <a:tr h="403718">
                <a:tc>
                  <a:txBody>
                    <a:bodyPr/>
                    <a:lstStyle/>
                    <a:p>
                      <a:pPr algn="ctr">
                        <a:lnSpc>
                          <a:spcPct val="107000"/>
                        </a:lnSpc>
                        <a:spcAft>
                          <a:spcPts val="0"/>
                        </a:spcAft>
                      </a:pPr>
                      <a:endParaRPr lang="es-MX" sz="1200" b="0"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Actividades, Organización y Consignas</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Recursos</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Día</a:t>
                      </a:r>
                      <a:endParaRPr lang="es-MX" sz="1400" b="1" dirty="0">
                        <a:effectLst/>
                        <a:latin typeface="Berlin Sans FB" panose="020E0602020502020306" pitchFamily="34" charset="0"/>
                        <a:ea typeface="Calibri"/>
                        <a:cs typeface="Times New Roman"/>
                      </a:endParaRPr>
                    </a:p>
                  </a:txBody>
                  <a:tcPr marL="15941" marR="15941" marT="0" marB="0"/>
                </a:tc>
                <a:tc>
                  <a:txBody>
                    <a:bodyPr/>
                    <a:lstStyle/>
                    <a:p>
                      <a:pPr algn="ctr">
                        <a:lnSpc>
                          <a:spcPct val="107000"/>
                        </a:lnSpc>
                        <a:spcAft>
                          <a:spcPts val="0"/>
                        </a:spcAft>
                      </a:pPr>
                      <a:r>
                        <a:rPr lang="es-MX" sz="1400" b="1" dirty="0">
                          <a:effectLst/>
                          <a:latin typeface="Berlin Sans FB" panose="020E0602020502020306" pitchFamily="34" charset="0"/>
                        </a:rPr>
                        <a:t>Aprendizaje Esperado</a:t>
                      </a:r>
                      <a:endParaRPr lang="es-MX" sz="1400" b="1" dirty="0">
                        <a:effectLst/>
                        <a:latin typeface="Berlin Sans FB" panose="020E0602020502020306" pitchFamily="34" charset="0"/>
                        <a:ea typeface="Calibri"/>
                        <a:cs typeface="Times New Roman"/>
                      </a:endParaRPr>
                    </a:p>
                  </a:txBody>
                  <a:tcPr marL="15941" marR="15941" marT="0" marB="0"/>
                </a:tc>
                <a:extLst>
                  <a:ext uri="{0D108BD9-81ED-4DB2-BD59-A6C34878D82A}">
                    <a16:rowId xmlns:a16="http://schemas.microsoft.com/office/drawing/2014/main" val="10000"/>
                  </a:ext>
                </a:extLst>
              </a:tr>
              <a:tr h="5077020">
                <a:tc>
                  <a:txBody>
                    <a:bodyPr/>
                    <a:lstStyle/>
                    <a:p>
                      <a:pPr marL="71755" marR="71755" algn="ctr">
                        <a:lnSpc>
                          <a:spcPct val="107000"/>
                        </a:lnSpc>
                        <a:spcAft>
                          <a:spcPts val="0"/>
                        </a:spcAft>
                      </a:pPr>
                      <a:r>
                        <a:rPr lang="es-MX" sz="1200" b="0" dirty="0">
                          <a:effectLst/>
                          <a:latin typeface="Berlin Sans FB" panose="020E0602020502020306" pitchFamily="34" charset="0"/>
                          <a:ea typeface="+mn-ea"/>
                          <a:cs typeface="+mn-cs"/>
                        </a:rPr>
                        <a:t>CIERRE</a:t>
                      </a:r>
                      <a:r>
                        <a:rPr lang="es-MX" sz="1200" b="0" baseline="0" dirty="0">
                          <a:effectLst/>
                          <a:latin typeface="Berlin Sans FB" panose="020E0602020502020306" pitchFamily="34" charset="0"/>
                          <a:ea typeface="+mn-ea"/>
                          <a:cs typeface="+mn-cs"/>
                        </a:rPr>
                        <a:t> </a:t>
                      </a:r>
                      <a:endParaRPr lang="es-MX" sz="1200" b="0" dirty="0">
                        <a:effectLst/>
                        <a:latin typeface="Berlin Sans FB" panose="020E0602020502020306" pitchFamily="34" charset="0"/>
                        <a:ea typeface="Calibri"/>
                        <a:cs typeface="Times New Roman"/>
                      </a:endParaRPr>
                    </a:p>
                  </a:txBody>
                  <a:tcPr marL="15941" marR="15941" marT="0" marB="0" vert="vert270"/>
                </a:tc>
                <a:tc>
                  <a:txBody>
                    <a:bodyPr/>
                    <a:lstStyle/>
                    <a:p>
                      <a:pPr algn="l">
                        <a:spcAft>
                          <a:spcPts val="0"/>
                        </a:spcAft>
                      </a:pPr>
                      <a:endParaRPr lang="es-MX" sz="1200" b="0" i="0" u="sng" baseline="0" dirty="0">
                        <a:effectLst/>
                        <a:latin typeface="Berlin Sans FB" panose="020E0602020502020306" pitchFamily="34" charset="0"/>
                        <a:ea typeface="Cambria" panose="02040503050406030204" pitchFamily="18" charset="0"/>
                      </a:endParaRPr>
                    </a:p>
                    <a:p>
                      <a:pPr algn="l">
                        <a:spcAft>
                          <a:spcPts val="0"/>
                        </a:spcAft>
                      </a:pPr>
                      <a:endParaRPr lang="es-MX" sz="1200" kern="1200" dirty="0">
                        <a:solidFill>
                          <a:schemeClr val="tx1"/>
                        </a:solidFill>
                        <a:effectLst/>
                        <a:latin typeface="Century Gothic" panose="020B0502020202020204" pitchFamily="34" charset="0"/>
                        <a:ea typeface="+mn-ea"/>
                        <a:cs typeface="+mn-cs"/>
                      </a:endParaRPr>
                    </a:p>
                    <a:p>
                      <a:pPr algn="ctr"/>
                      <a:r>
                        <a:rPr lang="es-MX" sz="1400" dirty="0">
                          <a:latin typeface="Century Gothic" panose="020B0502020202020204" pitchFamily="34" charset="0"/>
                        </a:rPr>
                        <a:t>-Juega a través de la aplicación VEDUKA.COM álbum de animalitos. </a:t>
                      </a:r>
                    </a:p>
                    <a:p>
                      <a:pPr algn="ctr"/>
                      <a:endParaRPr lang="es-MX" sz="1400" dirty="0">
                        <a:latin typeface="Century Gothic" panose="020B0502020202020204" pitchFamily="34" charset="0"/>
                      </a:endParaRPr>
                    </a:p>
                    <a:p>
                      <a:pPr algn="ctr"/>
                      <a:r>
                        <a:rPr lang="es-MX" sz="1400" dirty="0">
                          <a:latin typeface="Century Gothic" panose="020B0502020202020204" pitchFamily="34" charset="0"/>
                        </a:rPr>
                        <a:t>-Realiza un cartel referente a tu animal favorito y mándalo al grupo de </a:t>
                      </a:r>
                      <a:r>
                        <a:rPr lang="es-MX" sz="1400" dirty="0" err="1">
                          <a:latin typeface="Century Gothic" panose="020B0502020202020204" pitchFamily="34" charset="0"/>
                        </a:rPr>
                        <a:t>whatsapp</a:t>
                      </a:r>
                      <a:r>
                        <a:rPr lang="es-MX" sz="1400" dirty="0">
                          <a:latin typeface="Century Gothic" panose="020B0502020202020204" pitchFamily="34" charset="0"/>
                        </a:rPr>
                        <a:t>. </a:t>
                      </a:r>
                    </a:p>
                    <a:p>
                      <a:pPr algn="ctr"/>
                      <a:endParaRPr lang="es-MX" sz="1400" dirty="0">
                        <a:latin typeface="Century Gothic" panose="020B0502020202020204" pitchFamily="34" charset="0"/>
                      </a:endParaRPr>
                    </a:p>
                    <a:p>
                      <a:pPr algn="ctr"/>
                      <a:r>
                        <a:rPr lang="es-MX" sz="1400" dirty="0">
                          <a:latin typeface="Century Gothic" panose="020B0502020202020204" pitchFamily="34" charset="0"/>
                        </a:rPr>
                        <a:t>-A través de un audio expone ¿Dónde vive? ¿Cómo es? ¿Qué come? Y es ¿grande o pequeño?</a:t>
                      </a:r>
                    </a:p>
                    <a:p>
                      <a:pPr algn="ctr"/>
                      <a:endParaRPr lang="es-MX" sz="1400" dirty="0"/>
                    </a:p>
                    <a:p>
                      <a:pPr algn="ctr">
                        <a:spcAft>
                          <a:spcPts val="0"/>
                        </a:spcAft>
                      </a:pPr>
                      <a:endParaRPr lang="es-MX" sz="1400" b="0" i="0" u="sng" baseline="0" dirty="0">
                        <a:effectLst/>
                        <a:latin typeface="Century Gothic" panose="020B0502020202020204" pitchFamily="34" charset="0"/>
                        <a:ea typeface="Cambria" panose="02040503050406030204" pitchFamily="18" charset="0"/>
                      </a:endParaRPr>
                    </a:p>
                    <a:p>
                      <a:pPr algn="ctr">
                        <a:spcAft>
                          <a:spcPts val="0"/>
                        </a:spcAft>
                      </a:pPr>
                      <a:endParaRPr lang="es-MX" sz="1400" b="0" i="0" u="sng" baseline="0" dirty="0">
                        <a:effectLst/>
                        <a:latin typeface="Century Gothic" panose="020B0502020202020204" pitchFamily="34" charset="0"/>
                        <a:ea typeface="Cambria" panose="02040503050406030204" pitchFamily="18" charset="0"/>
                      </a:endParaRPr>
                    </a:p>
                    <a:p>
                      <a:pPr algn="ctr">
                        <a:spcAft>
                          <a:spcPts val="0"/>
                        </a:spcAft>
                      </a:pPr>
                      <a:endParaRPr lang="es-MX" sz="1400" b="0" i="0" u="none" baseline="0" dirty="0">
                        <a:effectLst/>
                        <a:latin typeface="Century Gothic" panose="020B0502020202020204" pitchFamily="34" charset="0"/>
                        <a:ea typeface="Cambria" panose="02040503050406030204" pitchFamily="18" charset="0"/>
                      </a:endParaRPr>
                    </a:p>
                    <a:p>
                      <a:pPr algn="ctr">
                        <a:spcAft>
                          <a:spcPts val="0"/>
                        </a:spcAft>
                      </a:pPr>
                      <a:r>
                        <a:rPr lang="es-MX" sz="1400" b="0" i="0" u="none" baseline="0" dirty="0">
                          <a:effectLst/>
                          <a:latin typeface="Century Gothic" panose="020B0502020202020204" pitchFamily="34" charset="0"/>
                          <a:ea typeface="Cambria" panose="02040503050406030204" pitchFamily="18" charset="0"/>
                        </a:rPr>
                        <a:t>-Observa el video de “higiene” </a:t>
                      </a:r>
                    </a:p>
                    <a:p>
                      <a:pPr marL="171450" indent="-171450" algn="ctr">
                        <a:spcAft>
                          <a:spcPts val="0"/>
                        </a:spcAft>
                        <a:buFontTx/>
                        <a:buChar char="-"/>
                      </a:pPr>
                      <a:r>
                        <a:rPr lang="es-MX" sz="1400" b="0" i="0" u="none" baseline="0" dirty="0">
                          <a:effectLst/>
                          <a:latin typeface="Century Gothic" panose="020B0502020202020204" pitchFamily="34" charset="0"/>
                          <a:ea typeface="Cambria" panose="02040503050406030204" pitchFamily="18" charset="0"/>
                        </a:rPr>
                        <a:t>Recorta imágenes del cuidado personal  y pega en un cartel </a:t>
                      </a:r>
                    </a:p>
                    <a:p>
                      <a:pPr marL="171450" indent="-171450" algn="ctr">
                        <a:spcAft>
                          <a:spcPts val="0"/>
                        </a:spcAft>
                        <a:buFontTx/>
                        <a:buChar char="-"/>
                      </a:pPr>
                      <a:r>
                        <a:rPr lang="es-MX" sz="1400" b="0" i="0" u="none" baseline="0" dirty="0">
                          <a:effectLst/>
                          <a:latin typeface="Century Gothic" panose="020B0502020202020204" pitchFamily="34" charset="0"/>
                          <a:ea typeface="Cambria" panose="02040503050406030204" pitchFamily="18" charset="0"/>
                        </a:rPr>
                        <a:t>Por medio de un audio explica que fue lo que aprendiste sobre la higiene </a:t>
                      </a:r>
                    </a:p>
                  </a:txBody>
                  <a:tcPr marL="89535" marR="89535"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MX" sz="1200" kern="1200" dirty="0">
                          <a:solidFill>
                            <a:schemeClr val="tx1"/>
                          </a:solidFill>
                          <a:effectLst/>
                          <a:latin typeface="Century Gothic" panose="020B0502020202020204" pitchFamily="34" charset="0"/>
                          <a:ea typeface="+mn-ea"/>
                          <a:cs typeface="+mn-cs"/>
                        </a:rPr>
                        <a:t>Link</a:t>
                      </a:r>
                      <a:r>
                        <a:rPr lang="es-MX" sz="1200" kern="1200" baseline="0" dirty="0">
                          <a:solidFill>
                            <a:schemeClr val="tx1"/>
                          </a:solidFill>
                          <a:effectLst/>
                          <a:latin typeface="Century Gothic" panose="020B0502020202020204" pitchFamily="34" charset="0"/>
                          <a:ea typeface="+mn-ea"/>
                          <a:cs typeface="+mn-cs"/>
                        </a:rPr>
                        <a:t> del juego de los animalitos: </a:t>
                      </a:r>
                      <a:endParaRPr lang="es-MX" sz="1200" dirty="0">
                        <a:latin typeface="Century Gothic" panose="020B0502020202020204" pitchFamily="34" charset="0"/>
                        <a:hlinkClick r:id="rId3"/>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00" dirty="0">
                          <a:latin typeface="Century Gothic" panose="020B0502020202020204" pitchFamily="34" charset="0"/>
                          <a:hlinkClick r:id="rId3"/>
                        </a:rPr>
                        <a:t>https://www.veduka.com.mx/album-de-animalitos/</a:t>
                      </a:r>
                      <a:r>
                        <a:rPr lang="es-MX" sz="1200" dirty="0">
                          <a:latin typeface="Century Gothic" panose="020B0502020202020204" pitchFamily="34"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00" dirty="0">
                          <a:latin typeface="Century Gothic" panose="020B0502020202020204" pitchFamily="34" charset="0"/>
                        </a:rPr>
                        <a:t>-Fotografía</a:t>
                      </a:r>
                      <a:r>
                        <a:rPr lang="es-MX" sz="1200" baseline="0" dirty="0">
                          <a:latin typeface="Century Gothic" panose="020B0502020202020204" pitchFamily="34" charset="0"/>
                        </a:rPr>
                        <a:t> del animal favorito</a:t>
                      </a: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00" baseline="0" dirty="0">
                          <a:latin typeface="Century Gothic" panose="020B0502020202020204" pitchFamily="34" charset="0"/>
                        </a:rPr>
                        <a:t>-Audio de los alumnos</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00" baseline="0" dirty="0">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00" baseline="0" dirty="0">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00" baseline="0" dirty="0">
                          <a:latin typeface="Century Gothic" panose="020B0502020202020204" pitchFamily="34" charset="0"/>
                        </a:rPr>
                        <a:t>-Video de la higiene: </a:t>
                      </a:r>
                      <a:r>
                        <a:rPr lang="es-MX" sz="1200" baseline="0" dirty="0">
                          <a:latin typeface="Century Gothic" panose="020B0502020202020204" pitchFamily="34" charset="0"/>
                          <a:hlinkClick r:id="rId4"/>
                        </a:rPr>
                        <a:t>https://youtu.be/_aVhUUXQgU8</a:t>
                      </a:r>
                      <a:endParaRPr lang="es-MX" sz="1200" baseline="0" dirty="0">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00" baseline="0" dirty="0">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s-MX" sz="1200" baseline="0" dirty="0">
                          <a:latin typeface="Century Gothic" panose="020B0502020202020204" pitchFamily="34" charset="0"/>
                        </a:rPr>
                        <a:t>- Fotografía del cartel y audio de los alumnos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s-MX" sz="1200" dirty="0">
                        <a:latin typeface="Century Gothic" panose="020B0502020202020204" pitchFamily="34" charset="0"/>
                      </a:endParaRPr>
                    </a:p>
                  </a:txBody>
                  <a:tcPr marL="89535" marR="89535"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VIERNES 14</a:t>
                      </a:r>
                      <a:r>
                        <a:rPr lang="es-MX" sz="1200" b="1" baseline="0" dirty="0">
                          <a:effectLst/>
                          <a:latin typeface="Century Gothic" panose="020B0502020202020204" pitchFamily="34" charset="0"/>
                          <a:ea typeface="Calibri" panose="020F0502020204030204" pitchFamily="34" charset="0"/>
                          <a:cs typeface="Times New Roman" panose="02020603050405020304" pitchFamily="18" charset="0"/>
                        </a:rPr>
                        <a:t> DE MAYO DE 2021 </a:t>
                      </a: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b="1" dirty="0">
                          <a:effectLst/>
                          <a:latin typeface="Century Gothic" panose="020B0502020202020204" pitchFamily="34" charset="0"/>
                          <a:ea typeface="Calibri" panose="020F0502020204030204" pitchFamily="34" charset="0"/>
                          <a:cs typeface="Times New Roman" panose="02020603050405020304" pitchFamily="18" charset="0"/>
                        </a:rPr>
                        <a:t>EXPLORACION Y COMPRENSION DEL MUNDO NATURAL Y SOCIAL</a:t>
                      </a:r>
                      <a:r>
                        <a:rPr lang="es-MX" sz="1200" b="1" baseline="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endParaRPr lang="es-MX" sz="1200" b="1" dirty="0">
                        <a:solidFill>
                          <a:schemeClr val="tx1"/>
                        </a:solidFill>
                        <a:effectLst/>
                        <a:latin typeface="Century Gothic" panose="020B0502020202020204" pitchFamily="34" charset="0"/>
                        <a:ea typeface="Calibri"/>
                        <a:cs typeface="Times New Roman"/>
                      </a:endParaRPr>
                    </a:p>
                    <a:p>
                      <a:pPr algn="ctr">
                        <a:lnSpc>
                          <a:spcPct val="107000"/>
                        </a:lnSpc>
                        <a:spcAft>
                          <a:spcPts val="0"/>
                        </a:spcAft>
                      </a:pPr>
                      <a:r>
                        <a:rPr lang="es-MX" sz="1200" b="1" dirty="0">
                          <a:solidFill>
                            <a:schemeClr val="tx1"/>
                          </a:solidFill>
                          <a:effectLst/>
                          <a:latin typeface="Century Gothic" panose="020B0502020202020204" pitchFamily="34" charset="0"/>
                          <a:ea typeface="Calibri"/>
                          <a:cs typeface="Times New Roman"/>
                        </a:rPr>
                        <a:t>VIERNES</a:t>
                      </a:r>
                      <a:r>
                        <a:rPr lang="es-MX" sz="1200" b="1" baseline="0" dirty="0">
                          <a:solidFill>
                            <a:schemeClr val="tx1"/>
                          </a:solidFill>
                          <a:effectLst/>
                          <a:latin typeface="Century Gothic" panose="020B0502020202020204" pitchFamily="34" charset="0"/>
                          <a:ea typeface="Calibri"/>
                          <a:cs typeface="Times New Roman"/>
                        </a:rPr>
                        <a:t> 14 DE MAYO 2021 </a:t>
                      </a:r>
                    </a:p>
                    <a:p>
                      <a:pPr algn="ctr">
                        <a:lnSpc>
                          <a:spcPct val="107000"/>
                        </a:lnSpc>
                        <a:spcAft>
                          <a:spcPts val="0"/>
                        </a:spcAft>
                      </a:pPr>
                      <a:r>
                        <a:rPr lang="es-MX" sz="1200" b="1" baseline="0" dirty="0">
                          <a:solidFill>
                            <a:schemeClr val="tx1"/>
                          </a:solidFill>
                          <a:effectLst/>
                          <a:latin typeface="Century Gothic" panose="020B0502020202020204" pitchFamily="34" charset="0"/>
                          <a:ea typeface="Calibri"/>
                          <a:cs typeface="Times New Roman"/>
                        </a:rPr>
                        <a:t>EXPLORACION Y COMPRENSION DEL MUNDO NATURAL Y SOCIAL </a:t>
                      </a:r>
                      <a:endParaRPr lang="es-MX" sz="1200" b="1" dirty="0">
                        <a:solidFill>
                          <a:schemeClr val="tx1"/>
                        </a:solidFill>
                        <a:effectLst/>
                        <a:latin typeface="Century Gothic" panose="020B0502020202020204" pitchFamily="34" charset="0"/>
                        <a:ea typeface="Calibri"/>
                        <a:cs typeface="Times New Roman"/>
                      </a:endParaRPr>
                    </a:p>
                  </a:txBody>
                  <a:tcPr marL="15941" marR="1594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ES" sz="1200" dirty="0">
                        <a:effectLst/>
                        <a:latin typeface="Berlin Sans FB" panose="020E0602020502020306"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Obtiene, registra, representa y describe información para responder dudas y ampliar su conocimiento en relación con plantas, animales y otros elementos naturales.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b="0" dirty="0">
                        <a:effectLst/>
                        <a:latin typeface="Berlin Sans FB" panose="020E0602020502020306"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b="0" dirty="0">
                        <a:effectLst/>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latin typeface="Century Gothic" panose="020B0502020202020204" pitchFamily="34" charset="0"/>
                        </a:rPr>
                        <a:t>• Practica hábitos de higiene personal para mantenerse saludable. </a:t>
                      </a:r>
                      <a:endParaRPr lang="es-MX" sz="1200" b="0" dirty="0">
                        <a:effectLst/>
                        <a:latin typeface="Century Gothic" panose="020B0502020202020204" pitchFamily="34" charset="0"/>
                        <a:ea typeface="Calibri"/>
                        <a:cs typeface="Times New Roman"/>
                      </a:endParaRPr>
                    </a:p>
                  </a:txBody>
                  <a:tcPr marL="15941" marR="15941" marT="0" marB="0"/>
                </a:tc>
                <a:extLst>
                  <a:ext uri="{0D108BD9-81ED-4DB2-BD59-A6C34878D82A}">
                    <a16:rowId xmlns:a16="http://schemas.microsoft.com/office/drawing/2014/main" val="10001"/>
                  </a:ext>
                </a:extLst>
              </a:tr>
            </a:tbl>
          </a:graphicData>
        </a:graphic>
      </p:graphicFrame>
      <p:cxnSp>
        <p:nvCxnSpPr>
          <p:cNvPr id="8" name="Conector recto 7"/>
          <p:cNvCxnSpPr/>
          <p:nvPr/>
        </p:nvCxnSpPr>
        <p:spPr>
          <a:xfrm>
            <a:off x="1227909" y="3490911"/>
            <a:ext cx="9948091" cy="381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22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escolar fondos animalitos - Búsqueda de Google | Bordes y marcos, Bordes  de diplomas, Bordes de pág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6777" y="-2666777"/>
            <a:ext cx="6858446" cy="1219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3427413" y="18720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812753822"/>
              </p:ext>
            </p:extLst>
          </p:nvPr>
        </p:nvGraphicFramePr>
        <p:xfrm>
          <a:off x="1117595" y="1088099"/>
          <a:ext cx="9906003" cy="5371518"/>
        </p:xfrm>
        <a:graphic>
          <a:graphicData uri="http://schemas.openxmlformats.org/drawingml/2006/table">
            <a:tbl>
              <a:tblPr/>
              <a:tblGrid>
                <a:gridCol w="3653313">
                  <a:extLst>
                    <a:ext uri="{9D8B030D-6E8A-4147-A177-3AD203B41FA5}">
                      <a16:colId xmlns:a16="http://schemas.microsoft.com/office/drawing/2014/main" val="20000"/>
                    </a:ext>
                  </a:extLst>
                </a:gridCol>
                <a:gridCol w="1410411">
                  <a:extLst>
                    <a:ext uri="{9D8B030D-6E8A-4147-A177-3AD203B41FA5}">
                      <a16:colId xmlns:a16="http://schemas.microsoft.com/office/drawing/2014/main" val="20001"/>
                    </a:ext>
                  </a:extLst>
                </a:gridCol>
                <a:gridCol w="2435903">
                  <a:extLst>
                    <a:ext uri="{9D8B030D-6E8A-4147-A177-3AD203B41FA5}">
                      <a16:colId xmlns:a16="http://schemas.microsoft.com/office/drawing/2014/main" val="20002"/>
                    </a:ext>
                  </a:extLst>
                </a:gridCol>
                <a:gridCol w="2406376">
                  <a:extLst>
                    <a:ext uri="{9D8B030D-6E8A-4147-A177-3AD203B41FA5}">
                      <a16:colId xmlns:a16="http://schemas.microsoft.com/office/drawing/2014/main" val="20003"/>
                    </a:ext>
                  </a:extLst>
                </a:gridCol>
              </a:tblGrid>
              <a:tr h="301110">
                <a:tc>
                  <a:txBody>
                    <a:bodyPr/>
                    <a:lstStyle/>
                    <a:p>
                      <a:pPr algn="ctr" rtl="0" fontAlgn="t">
                        <a:spcBef>
                          <a:spcPts val="0"/>
                        </a:spcBef>
                        <a:spcAft>
                          <a:spcPts val="0"/>
                        </a:spcAft>
                      </a:pPr>
                      <a:r>
                        <a:rPr lang="es-MX" sz="1600" b="1" i="0" u="none" strike="noStrike" dirty="0">
                          <a:solidFill>
                            <a:srgbClr val="000000"/>
                          </a:solidFill>
                          <a:effectLst/>
                          <a:latin typeface="Century Gothic" panose="020B0502020202020204" pitchFamily="34" charset="0"/>
                        </a:rPr>
                        <a:t>Aprendizaje esperado:</a:t>
                      </a:r>
                      <a:endParaRPr lang="es-MX" sz="16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t">
                        <a:spcBef>
                          <a:spcPts val="0"/>
                        </a:spcBef>
                        <a:spcAft>
                          <a:spcPts val="0"/>
                        </a:spcAft>
                      </a:pPr>
                      <a:r>
                        <a:rPr lang="es-MX" sz="1600" b="1" i="0" u="none" strike="noStrike">
                          <a:solidFill>
                            <a:srgbClr val="000000"/>
                          </a:solidFill>
                          <a:effectLst/>
                          <a:latin typeface="Century Gothic" panose="020B0502020202020204" pitchFamily="34" charset="0"/>
                        </a:rPr>
                        <a:t>Lo hace</a:t>
                      </a:r>
                      <a:endParaRPr lang="es-MX" sz="16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t">
                        <a:spcBef>
                          <a:spcPts val="0"/>
                        </a:spcBef>
                        <a:spcAft>
                          <a:spcPts val="0"/>
                        </a:spcAft>
                      </a:pPr>
                      <a:r>
                        <a:rPr lang="es-MX" sz="1600" b="1" i="0" u="none" strike="noStrike">
                          <a:solidFill>
                            <a:srgbClr val="000000"/>
                          </a:solidFill>
                          <a:effectLst/>
                          <a:latin typeface="Century Gothic" panose="020B0502020202020204" pitchFamily="34" charset="0"/>
                        </a:rPr>
                        <a:t>En proceso</a:t>
                      </a:r>
                      <a:endParaRPr lang="es-MX" sz="16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0"/>
                        </a:spcAft>
                      </a:pPr>
                      <a:r>
                        <a:rPr lang="es-MX" sz="1600" b="1" i="0" u="none" strike="noStrike">
                          <a:solidFill>
                            <a:srgbClr val="000000"/>
                          </a:solidFill>
                          <a:effectLst/>
                          <a:latin typeface="Century Gothic" panose="020B0502020202020204" pitchFamily="34" charset="0"/>
                        </a:rPr>
                        <a:t>Requiere ayuda</a:t>
                      </a:r>
                      <a:endParaRPr lang="es-MX" sz="16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000"/>
                  </a:ext>
                </a:extLst>
              </a:tr>
              <a:tr h="1325788">
                <a:tc>
                  <a:txBody>
                    <a:bodyPr/>
                    <a:lstStyle/>
                    <a:p>
                      <a:pPr algn="ctr" rtl="0" fontAlgn="t">
                        <a:spcBef>
                          <a:spcPts val="0"/>
                        </a:spcBef>
                        <a:spcAft>
                          <a:spcPts val="0"/>
                        </a:spcAft>
                      </a:pPr>
                      <a:br>
                        <a:rPr lang="es-MX" sz="1400" dirty="0">
                          <a:effectLst/>
                          <a:latin typeface="Century Gothic" panose="020B0502020202020204" pitchFamily="34" charset="0"/>
                        </a:rPr>
                      </a:br>
                      <a:r>
                        <a:rPr lang="es-MX" sz="1400" b="0" i="0" u="none" strike="noStrike" dirty="0">
                          <a:solidFill>
                            <a:srgbClr val="000000"/>
                          </a:solidFill>
                          <a:effectLst/>
                          <a:latin typeface="Century Gothic" panose="020B0502020202020204" pitchFamily="34" charset="0"/>
                        </a:rPr>
                        <a:t>Cuenta historias de </a:t>
                      </a:r>
                      <a:endParaRPr lang="es-MX" sz="1400" dirty="0">
                        <a:effectLst/>
                        <a:latin typeface="Century Gothic" panose="020B0502020202020204" pitchFamily="34" charset="0"/>
                      </a:endParaRPr>
                    </a:p>
                    <a:p>
                      <a:pPr algn="ctr" rtl="0" fontAlgn="t">
                        <a:spcBef>
                          <a:spcPts val="0"/>
                        </a:spcBef>
                        <a:spcAft>
                          <a:spcPts val="0"/>
                        </a:spcAft>
                      </a:pPr>
                      <a:r>
                        <a:rPr lang="es-MX" sz="1400" b="0" i="0" u="none" strike="noStrike" dirty="0">
                          <a:solidFill>
                            <a:srgbClr val="000000"/>
                          </a:solidFill>
                          <a:effectLst/>
                          <a:latin typeface="Century Gothic" panose="020B0502020202020204" pitchFamily="34" charset="0"/>
                        </a:rPr>
                        <a:t>invención propia y expresa opiniones sobre las de otros compañeros</a:t>
                      </a:r>
                      <a:endParaRPr lang="es-MX" sz="1400" dirty="0">
                        <a:effectLst/>
                        <a:latin typeface="Century Gothic" panose="020B0502020202020204" pitchFamily="34" charset="0"/>
                      </a:endParaRPr>
                    </a:p>
                    <a:p>
                      <a:pPr fontAlgn="t"/>
                      <a:endParaRPr lang="es-MX" sz="14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600" dirty="0">
                          <a:effectLst/>
                          <a:latin typeface="Century Gothic" panose="020B0502020202020204" pitchFamily="34" charset="0"/>
                        </a:rPr>
                      </a:br>
                      <a:endParaRPr lang="es-MX" sz="16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600" dirty="0">
                          <a:effectLst/>
                          <a:latin typeface="Century Gothic" panose="020B0502020202020204" pitchFamily="34" charset="0"/>
                        </a:rPr>
                      </a:br>
                      <a:endParaRPr lang="es-MX" sz="16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600" dirty="0">
                          <a:effectLst/>
                          <a:latin typeface="Century Gothic" panose="020B0502020202020204" pitchFamily="34" charset="0"/>
                        </a:rPr>
                      </a:br>
                      <a:endParaRPr lang="es-MX" sz="16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9171">
                <a:tc>
                  <a:txBody>
                    <a:bodyPr/>
                    <a:lstStyle/>
                    <a:p>
                      <a:pPr algn="ctr" rtl="0" fontAlgn="t">
                        <a:spcBef>
                          <a:spcPts val="0"/>
                        </a:spcBef>
                        <a:spcAft>
                          <a:spcPts val="0"/>
                        </a:spcAft>
                      </a:pPr>
                      <a:br>
                        <a:rPr lang="es-MX" sz="1400" dirty="0">
                          <a:effectLst/>
                          <a:latin typeface="Century Gothic" panose="020B0502020202020204" pitchFamily="34" charset="0"/>
                        </a:rPr>
                      </a:br>
                      <a:r>
                        <a:rPr lang="es-MX" sz="1400" b="0" i="0" u="none" strike="noStrike" dirty="0">
                          <a:solidFill>
                            <a:srgbClr val="000000"/>
                          </a:solidFill>
                          <a:effectLst/>
                          <a:latin typeface="Century Gothic" panose="020B0502020202020204" pitchFamily="34" charset="0"/>
                        </a:rPr>
                        <a:t>Participa al momento de realizarle preguntas.</a:t>
                      </a:r>
                      <a:endParaRPr lang="es-MX" sz="1400" dirty="0">
                        <a:effectLst/>
                        <a:latin typeface="Century Gothic" panose="020B0502020202020204" pitchFamily="34" charset="0"/>
                      </a:endParaRPr>
                    </a:p>
                    <a:p>
                      <a:pPr fontAlgn="t"/>
                      <a:br>
                        <a:rPr lang="es-MX" sz="1400" dirty="0">
                          <a:effectLst/>
                          <a:latin typeface="Century Gothic" panose="020B0502020202020204" pitchFamily="34" charset="0"/>
                        </a:rPr>
                      </a:br>
                      <a:endParaRPr lang="es-MX" sz="14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09844">
                <a:tc>
                  <a:txBody>
                    <a:bodyPr/>
                    <a:lstStyle/>
                    <a:p>
                      <a:pPr algn="ctr" rtl="0" fontAlgn="t">
                        <a:spcBef>
                          <a:spcPts val="0"/>
                        </a:spcBef>
                        <a:spcAft>
                          <a:spcPts val="0"/>
                        </a:spcAft>
                      </a:pPr>
                      <a:br>
                        <a:rPr lang="es-MX" sz="1400" dirty="0">
                          <a:effectLst/>
                          <a:latin typeface="Century Gothic" panose="020B0502020202020204" pitchFamily="34" charset="0"/>
                        </a:rPr>
                      </a:br>
                      <a:r>
                        <a:rPr lang="es-MX" sz="1400" b="0" i="0" u="none" strike="noStrike" dirty="0">
                          <a:solidFill>
                            <a:srgbClr val="000000"/>
                          </a:solidFill>
                          <a:effectLst/>
                          <a:latin typeface="Century Gothic" panose="020B0502020202020204" pitchFamily="34" charset="0"/>
                        </a:rPr>
                        <a:t>Ubica objetos y lugares cuya ubicación desconoce, a través de la interpretación de relaciones espaciales y puntos de referencia.</a:t>
                      </a:r>
                      <a:endParaRPr lang="es-MX" sz="1400" dirty="0">
                        <a:effectLst/>
                        <a:latin typeface="Century Gothic" panose="020B0502020202020204" pitchFamily="34" charset="0"/>
                      </a:endParaRPr>
                    </a:p>
                    <a:p>
                      <a:pPr fontAlgn="t"/>
                      <a:br>
                        <a:rPr lang="es-MX" sz="1400" dirty="0">
                          <a:effectLst/>
                          <a:latin typeface="Century Gothic" panose="020B0502020202020204" pitchFamily="34" charset="0"/>
                        </a:rPr>
                      </a:br>
                      <a:endParaRPr lang="es-MX" sz="14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a:effectLst/>
                          <a:latin typeface="Century Gothic" panose="020B0502020202020204" pitchFamily="34" charset="0"/>
                        </a:rPr>
                      </a:br>
                      <a:endParaRPr lang="es-MX" sz="12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09171">
                <a:tc>
                  <a:txBody>
                    <a:bodyPr/>
                    <a:lstStyle/>
                    <a:p>
                      <a:pPr algn="ctr" rtl="0" fontAlgn="t">
                        <a:spcBef>
                          <a:spcPts val="0"/>
                        </a:spcBef>
                        <a:spcAft>
                          <a:spcPts val="0"/>
                        </a:spcAft>
                      </a:pPr>
                      <a:br>
                        <a:rPr lang="es-MX" sz="1400" dirty="0">
                          <a:effectLst/>
                          <a:latin typeface="Century Gothic" panose="020B0502020202020204" pitchFamily="34" charset="0"/>
                        </a:rPr>
                      </a:br>
                      <a:r>
                        <a:rPr lang="es-MX" sz="1400" b="0" i="0" u="none" strike="noStrike" dirty="0">
                          <a:solidFill>
                            <a:srgbClr val="000000"/>
                          </a:solidFill>
                          <a:effectLst/>
                          <a:latin typeface="Century Gothic" panose="020B0502020202020204" pitchFamily="34" charset="0"/>
                        </a:rPr>
                        <a:t>Utiliza el lenguaje oral para evidenciar sus actividades y ejercicios.</a:t>
                      </a:r>
                      <a:endParaRPr lang="es-MX" sz="1400" dirty="0">
                        <a:effectLst/>
                        <a:latin typeface="Century Gothic" panose="020B0502020202020204" pitchFamily="34" charset="0"/>
                      </a:endParaRPr>
                    </a:p>
                    <a:p>
                      <a:pPr algn="ctr" fontAlgn="t"/>
                      <a:br>
                        <a:rPr lang="es-MX" sz="1400" dirty="0">
                          <a:effectLst/>
                          <a:latin typeface="Century Gothic" panose="020B0502020202020204" pitchFamily="34" charset="0"/>
                        </a:rPr>
                      </a:br>
                      <a:endParaRPr lang="es-MX" sz="14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a:effectLst/>
                          <a:latin typeface="Century Gothic" panose="020B0502020202020204" pitchFamily="34" charset="0"/>
                        </a:rPr>
                      </a:br>
                      <a:endParaRPr lang="es-MX" sz="12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2"/>
          <p:cNvSpPr>
            <a:spLocks noChangeArrowheads="1"/>
          </p:cNvSpPr>
          <p:nvPr/>
        </p:nvSpPr>
        <p:spPr bwMode="auto">
          <a:xfrm>
            <a:off x="-4719037" y="1571923"/>
            <a:ext cx="393388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7" name="Rectángulo redondeado 6"/>
          <p:cNvSpPr/>
          <p:nvPr/>
        </p:nvSpPr>
        <p:spPr>
          <a:xfrm>
            <a:off x="2294465" y="410930"/>
            <a:ext cx="7603067" cy="707939"/>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2143471" y="248167"/>
            <a:ext cx="7905056" cy="923330"/>
          </a:xfrm>
          <a:prstGeom prst="rect">
            <a:avLst/>
          </a:prstGeom>
          <a:noFill/>
        </p:spPr>
        <p:txBody>
          <a:bodyPr wrap="squar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RUBRICA DE EVALUACIÓN</a:t>
            </a:r>
          </a:p>
        </p:txBody>
      </p:sp>
      <p:pic>
        <p:nvPicPr>
          <p:cNvPr id="3078" name="Picture 6" descr="Maestras animadas"/>
          <p:cNvPicPr>
            <a:picLocks noChangeAspect="1" noChangeArrowheads="1"/>
          </p:cNvPicPr>
          <p:nvPr/>
        </p:nvPicPr>
        <p:blipFill rotWithShape="1">
          <a:blip r:embed="rId3">
            <a:extLst>
              <a:ext uri="{28A0092B-C50C-407E-A947-70E740481C1C}">
                <a14:useLocalDpi xmlns:a14="http://schemas.microsoft.com/office/drawing/2010/main" val="0"/>
              </a:ext>
            </a:extLst>
          </a:blip>
          <a:srcRect l="7149" t="2636" r="4149" b="19132"/>
          <a:stretch/>
        </p:blipFill>
        <p:spPr bwMode="auto">
          <a:xfrm>
            <a:off x="10344515" y="5258712"/>
            <a:ext cx="2047007" cy="15992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n de gladys en fondos | Imagenes para maestros, Profesiones para niños,  Imagenes de maestras animada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61" t="3858" r="12665" b="21513"/>
          <a:stretch/>
        </p:blipFill>
        <p:spPr bwMode="auto">
          <a:xfrm>
            <a:off x="-12557" y="0"/>
            <a:ext cx="1779643" cy="157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9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escolar fondos animalitos - Búsqueda de Google | Bordes y marcos, Bordes  de diplomas, Bordes de pág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6777" y="-2666777"/>
            <a:ext cx="6858446" cy="1219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3427413" y="18720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083509922"/>
              </p:ext>
            </p:extLst>
          </p:nvPr>
        </p:nvGraphicFramePr>
        <p:xfrm>
          <a:off x="1117595" y="1088100"/>
          <a:ext cx="9906003" cy="5285416"/>
        </p:xfrm>
        <a:graphic>
          <a:graphicData uri="http://schemas.openxmlformats.org/drawingml/2006/table">
            <a:tbl>
              <a:tblPr/>
              <a:tblGrid>
                <a:gridCol w="3653313">
                  <a:extLst>
                    <a:ext uri="{9D8B030D-6E8A-4147-A177-3AD203B41FA5}">
                      <a16:colId xmlns:a16="http://schemas.microsoft.com/office/drawing/2014/main" val="20000"/>
                    </a:ext>
                  </a:extLst>
                </a:gridCol>
                <a:gridCol w="1410411">
                  <a:extLst>
                    <a:ext uri="{9D8B030D-6E8A-4147-A177-3AD203B41FA5}">
                      <a16:colId xmlns:a16="http://schemas.microsoft.com/office/drawing/2014/main" val="20001"/>
                    </a:ext>
                  </a:extLst>
                </a:gridCol>
                <a:gridCol w="2435903">
                  <a:extLst>
                    <a:ext uri="{9D8B030D-6E8A-4147-A177-3AD203B41FA5}">
                      <a16:colId xmlns:a16="http://schemas.microsoft.com/office/drawing/2014/main" val="20002"/>
                    </a:ext>
                  </a:extLst>
                </a:gridCol>
                <a:gridCol w="2406376">
                  <a:extLst>
                    <a:ext uri="{9D8B030D-6E8A-4147-A177-3AD203B41FA5}">
                      <a16:colId xmlns:a16="http://schemas.microsoft.com/office/drawing/2014/main" val="20003"/>
                    </a:ext>
                  </a:extLst>
                </a:gridCol>
              </a:tblGrid>
              <a:tr h="279767">
                <a:tc>
                  <a:txBody>
                    <a:bodyPr/>
                    <a:lstStyle/>
                    <a:p>
                      <a:pPr algn="ctr" rtl="0" fontAlgn="t">
                        <a:spcBef>
                          <a:spcPts val="0"/>
                        </a:spcBef>
                        <a:spcAft>
                          <a:spcPts val="0"/>
                        </a:spcAft>
                      </a:pPr>
                      <a:r>
                        <a:rPr lang="es-MX" sz="1600" b="1" i="0" u="none" strike="noStrike" dirty="0">
                          <a:solidFill>
                            <a:srgbClr val="000000"/>
                          </a:solidFill>
                          <a:effectLst/>
                          <a:latin typeface="Century Gothic" panose="020B0502020202020204" pitchFamily="34" charset="0"/>
                        </a:rPr>
                        <a:t>Aprendizaje esperado:</a:t>
                      </a:r>
                      <a:endParaRPr lang="es-MX" sz="16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t">
                        <a:spcBef>
                          <a:spcPts val="0"/>
                        </a:spcBef>
                        <a:spcAft>
                          <a:spcPts val="0"/>
                        </a:spcAft>
                      </a:pPr>
                      <a:r>
                        <a:rPr lang="es-MX" sz="1600" b="1" i="0" u="none" strike="noStrike">
                          <a:solidFill>
                            <a:srgbClr val="000000"/>
                          </a:solidFill>
                          <a:effectLst/>
                          <a:latin typeface="Century Gothic" panose="020B0502020202020204" pitchFamily="34" charset="0"/>
                        </a:rPr>
                        <a:t>Lo hace</a:t>
                      </a:r>
                      <a:endParaRPr lang="es-MX" sz="16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t">
                        <a:spcBef>
                          <a:spcPts val="0"/>
                        </a:spcBef>
                        <a:spcAft>
                          <a:spcPts val="0"/>
                        </a:spcAft>
                      </a:pPr>
                      <a:r>
                        <a:rPr lang="es-MX" sz="1600" b="1" i="0" u="none" strike="noStrike">
                          <a:solidFill>
                            <a:srgbClr val="000000"/>
                          </a:solidFill>
                          <a:effectLst/>
                          <a:latin typeface="Century Gothic" panose="020B0502020202020204" pitchFamily="34" charset="0"/>
                        </a:rPr>
                        <a:t>En proceso</a:t>
                      </a:r>
                      <a:endParaRPr lang="es-MX" sz="16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0"/>
                        </a:spcAft>
                      </a:pPr>
                      <a:r>
                        <a:rPr lang="es-MX" sz="1600" b="1" i="0" u="none" strike="noStrike">
                          <a:solidFill>
                            <a:srgbClr val="000000"/>
                          </a:solidFill>
                          <a:effectLst/>
                          <a:latin typeface="Century Gothic" panose="020B0502020202020204" pitchFamily="34" charset="0"/>
                        </a:rPr>
                        <a:t>Requiere ayuda</a:t>
                      </a:r>
                      <a:endParaRPr lang="es-MX" sz="16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000"/>
                  </a:ext>
                </a:extLst>
              </a:tr>
              <a:tr h="1231816">
                <a:tc>
                  <a:txBody>
                    <a:bodyPr/>
                    <a:lstStyle/>
                    <a:p>
                      <a:pPr algn="ctr" rtl="0" fontAlgn="t">
                        <a:spcBef>
                          <a:spcPts val="0"/>
                        </a:spcBef>
                        <a:spcAft>
                          <a:spcPts val="0"/>
                        </a:spcAft>
                      </a:pPr>
                      <a:endParaRPr lang="es-MX" sz="1400" b="0" i="0" u="none" strike="noStrike" kern="1200" dirty="0">
                        <a:solidFill>
                          <a:schemeClr val="tx1"/>
                        </a:solidFill>
                        <a:effectLst/>
                        <a:latin typeface="Century Gothic" panose="020B0502020202020204" pitchFamily="34" charset="0"/>
                        <a:ea typeface="+mn-ea"/>
                        <a:cs typeface="+mn-cs"/>
                      </a:endParaRPr>
                    </a:p>
                    <a:p>
                      <a:pPr algn="ctr" rtl="0" fontAlgn="t">
                        <a:spcBef>
                          <a:spcPts val="0"/>
                        </a:spcBef>
                        <a:spcAft>
                          <a:spcPts val="0"/>
                        </a:spcAft>
                      </a:pPr>
                      <a:r>
                        <a:rPr lang="es-MX" sz="1400" b="0" i="0" u="none" strike="noStrike" kern="1200" dirty="0">
                          <a:solidFill>
                            <a:schemeClr val="tx1"/>
                          </a:solidFill>
                          <a:effectLst/>
                          <a:latin typeface="Century Gothic" panose="020B0502020202020204" pitchFamily="34" charset="0"/>
                          <a:ea typeface="+mn-ea"/>
                          <a:cs typeface="+mn-cs"/>
                        </a:rPr>
                        <a:t>Explica los beneficios de los servicios con que se cuenta en su localidad.</a:t>
                      </a:r>
                      <a:br>
                        <a:rPr lang="es-MX" sz="1400" dirty="0">
                          <a:effectLst/>
                          <a:latin typeface="Century Gothic" panose="020B0502020202020204" pitchFamily="34" charset="0"/>
                        </a:rPr>
                      </a:br>
                      <a:endParaRPr lang="es-MX" sz="14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600" dirty="0">
                          <a:effectLst/>
                          <a:latin typeface="Century Gothic" panose="020B0502020202020204" pitchFamily="34" charset="0"/>
                        </a:rPr>
                      </a:br>
                      <a:endParaRPr lang="es-MX" sz="16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600" dirty="0">
                          <a:effectLst/>
                          <a:latin typeface="Century Gothic" panose="020B0502020202020204" pitchFamily="34" charset="0"/>
                        </a:rPr>
                      </a:br>
                      <a:endParaRPr lang="es-MX" sz="16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600" dirty="0">
                          <a:effectLst/>
                          <a:latin typeface="Century Gothic" panose="020B0502020202020204" pitchFamily="34" charset="0"/>
                        </a:rPr>
                      </a:br>
                      <a:endParaRPr lang="es-MX" sz="16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8095">
                <a:tc>
                  <a:txBody>
                    <a:bodyPr/>
                    <a:lstStyle/>
                    <a:p>
                      <a:pPr algn="ctr" rtl="0" fontAlgn="t">
                        <a:spcBef>
                          <a:spcPts val="0"/>
                        </a:spcBef>
                        <a:spcAft>
                          <a:spcPts val="0"/>
                        </a:spcAft>
                      </a:pPr>
                      <a:r>
                        <a:rPr lang="es-MX" sz="1400" b="0" i="0" u="none" strike="noStrike" kern="1200" baseline="0" dirty="0">
                          <a:solidFill>
                            <a:schemeClr val="tx1"/>
                          </a:solidFill>
                          <a:effectLst/>
                          <a:latin typeface="Century Gothic" panose="020B0502020202020204" pitchFamily="34" charset="0"/>
                          <a:ea typeface="+mn-ea"/>
                          <a:cs typeface="+mn-cs"/>
                        </a:rPr>
                        <a:t> </a:t>
                      </a:r>
                      <a:r>
                        <a:rPr lang="es-MX" sz="1400" b="0" i="0" u="none" strike="noStrike" kern="1200" dirty="0">
                          <a:solidFill>
                            <a:schemeClr val="tx1"/>
                          </a:solidFill>
                          <a:effectLst/>
                          <a:latin typeface="Century Gothic" panose="020B0502020202020204" pitchFamily="34" charset="0"/>
                          <a:ea typeface="+mn-ea"/>
                          <a:cs typeface="+mn-cs"/>
                        </a:rPr>
                        <a:t>Obtiene, registra, representa y describe información para responder dudas y ampliar su conocimiento en relación con plantas, animales y otros elementos naturales.</a:t>
                      </a:r>
                      <a:br>
                        <a:rPr lang="es-MX" sz="1400" dirty="0">
                          <a:effectLst/>
                          <a:latin typeface="Century Gothic" panose="020B0502020202020204" pitchFamily="34" charset="0"/>
                        </a:rPr>
                      </a:br>
                      <a:br>
                        <a:rPr lang="es-MX" sz="1400" dirty="0">
                          <a:effectLst/>
                          <a:latin typeface="Century Gothic" panose="020B0502020202020204" pitchFamily="34" charset="0"/>
                        </a:rPr>
                      </a:br>
                      <a:endParaRPr lang="es-MX" sz="14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17002">
                <a:tc>
                  <a:txBody>
                    <a:bodyPr/>
                    <a:lstStyle/>
                    <a:p>
                      <a:pPr algn="ctr" rtl="0" fontAlgn="t">
                        <a:spcBef>
                          <a:spcPts val="0"/>
                        </a:spcBef>
                        <a:spcAft>
                          <a:spcPts val="0"/>
                        </a:spcAft>
                      </a:pPr>
                      <a:br>
                        <a:rPr lang="es-MX" sz="1400" dirty="0">
                          <a:effectLst/>
                          <a:latin typeface="Century Gothic" panose="020B0502020202020204" pitchFamily="34" charset="0"/>
                        </a:rPr>
                      </a:br>
                      <a:r>
                        <a:rPr lang="es-MX" sz="1400" b="0" i="0" u="none" strike="noStrike" kern="1200" dirty="0">
                          <a:solidFill>
                            <a:schemeClr val="tx1"/>
                          </a:solidFill>
                          <a:effectLst/>
                          <a:latin typeface="Century Gothic" panose="020B0502020202020204" pitchFamily="34" charset="0"/>
                          <a:ea typeface="+mn-ea"/>
                          <a:cs typeface="+mn-cs"/>
                        </a:rPr>
                        <a:t>Reconoce cuando alguien necesita ayuda y la proporciona.</a:t>
                      </a:r>
                      <a:endParaRPr lang="es-MX" sz="14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a:effectLst/>
                          <a:latin typeface="Century Gothic" panose="020B0502020202020204" pitchFamily="34" charset="0"/>
                        </a:rPr>
                      </a:br>
                      <a:endParaRPr lang="es-MX" sz="12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30553">
                <a:tc>
                  <a:txBody>
                    <a:bodyPr/>
                    <a:lstStyle/>
                    <a:p>
                      <a:pPr algn="ctr" rtl="0"/>
                      <a:br>
                        <a:rPr lang="es-MX" sz="1400" dirty="0">
                          <a:effectLst/>
                          <a:latin typeface="Century Gothic" panose="020B0502020202020204" pitchFamily="34" charset="0"/>
                        </a:rPr>
                      </a:br>
                      <a:r>
                        <a:rPr lang="es-MX" sz="1400" b="0" i="0" u="none" strike="noStrike" kern="1200" dirty="0">
                          <a:solidFill>
                            <a:schemeClr val="tx1"/>
                          </a:solidFill>
                          <a:effectLst/>
                          <a:latin typeface="Century Gothic" panose="020B0502020202020204" pitchFamily="34" charset="0"/>
                          <a:ea typeface="+mn-ea"/>
                          <a:cs typeface="+mn-cs"/>
                        </a:rPr>
                        <a:t>Realiza con éxito las actividades.</a:t>
                      </a:r>
                      <a:endParaRPr lang="es-MX" sz="1400" b="0" dirty="0">
                        <a:effectLst/>
                        <a:latin typeface="Century Gothic" panose="020B0502020202020204" pitchFamily="34" charset="0"/>
                      </a:endParaRPr>
                    </a:p>
                    <a:p>
                      <a:br>
                        <a:rPr lang="es-MX" sz="1400" dirty="0">
                          <a:latin typeface="Century Gothic" panose="020B0502020202020204" pitchFamily="34" charset="0"/>
                        </a:rPr>
                      </a:br>
                      <a:endParaRPr lang="es-MX" sz="14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a:effectLst/>
                          <a:latin typeface="Century Gothic" panose="020B0502020202020204" pitchFamily="34" charset="0"/>
                        </a:rPr>
                      </a:br>
                      <a:endParaRPr lang="es-MX" sz="120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s-MX" sz="1200" dirty="0">
                          <a:effectLst/>
                          <a:latin typeface="Century Gothic" panose="020B0502020202020204" pitchFamily="34" charset="0"/>
                        </a:rPr>
                      </a:br>
                      <a:endParaRPr lang="es-MX" sz="1200" dirty="0">
                        <a:effectLst/>
                        <a:latin typeface="Century Gothic" panose="020B0502020202020204" pitchFamily="34" charset="0"/>
                      </a:endParaRPr>
                    </a:p>
                  </a:txBody>
                  <a:tcPr marL="24568" marR="24568" marT="16379" marB="1637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2"/>
          <p:cNvSpPr>
            <a:spLocks noChangeArrowheads="1"/>
          </p:cNvSpPr>
          <p:nvPr/>
        </p:nvSpPr>
        <p:spPr bwMode="auto">
          <a:xfrm>
            <a:off x="-4719037" y="1571923"/>
            <a:ext cx="393388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7" name="Rectángulo redondeado 6"/>
          <p:cNvSpPr/>
          <p:nvPr/>
        </p:nvSpPr>
        <p:spPr>
          <a:xfrm>
            <a:off x="2294465" y="410930"/>
            <a:ext cx="7603067" cy="707939"/>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2143471" y="248167"/>
            <a:ext cx="7905056" cy="923330"/>
          </a:xfrm>
          <a:prstGeom prst="rect">
            <a:avLst/>
          </a:prstGeom>
          <a:noFill/>
        </p:spPr>
        <p:txBody>
          <a:bodyPr wrap="squar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RUBRICA DE EVALUACIÓN</a:t>
            </a:r>
          </a:p>
        </p:txBody>
      </p:sp>
      <p:pic>
        <p:nvPicPr>
          <p:cNvPr id="3078" name="Picture 6" descr="Maestras animadas"/>
          <p:cNvPicPr>
            <a:picLocks noChangeAspect="1" noChangeArrowheads="1"/>
          </p:cNvPicPr>
          <p:nvPr/>
        </p:nvPicPr>
        <p:blipFill rotWithShape="1">
          <a:blip r:embed="rId3">
            <a:extLst>
              <a:ext uri="{28A0092B-C50C-407E-A947-70E740481C1C}">
                <a14:useLocalDpi xmlns:a14="http://schemas.microsoft.com/office/drawing/2010/main" val="0"/>
              </a:ext>
            </a:extLst>
          </a:blip>
          <a:srcRect l="7149" t="2636" r="4149" b="19132"/>
          <a:stretch/>
        </p:blipFill>
        <p:spPr bwMode="auto">
          <a:xfrm>
            <a:off x="10344515" y="5258712"/>
            <a:ext cx="2047007" cy="15992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n de gladys en fondos | Imagenes para maestros, Profesiones para niños,  Imagenes de maestras animadas"/>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198" b="80660" l="12381" r="87347">
                        <a14:foregroundMark x1="21769" y1="35082" x2="21769" y2="35082"/>
                        <a14:foregroundMark x1="21088" y1="35082" x2="24218" y2="33433"/>
                        <a14:foregroundMark x1="14830" y1="40330" x2="12381" y2="40330"/>
                        <a14:backgroundMark x1="15510" y1="19790" x2="26803" y2="19640"/>
                        <a14:backgroundMark x1="15918" y1="28936" x2="25442" y2="29235"/>
                        <a14:backgroundMark x1="15238" y1="37781" x2="22041" y2="28336"/>
                        <a14:backgroundMark x1="21497" y1="32684" x2="23946" y2="30285"/>
                        <a14:backgroundMark x1="26803" y1="33133" x2="30748" y2="42579"/>
                        <a14:backgroundMark x1="28980" y1="16942" x2="25850" y2="24888"/>
                        <a14:backgroundMark x1="76463" y1="15592" x2="78367" y2="31034"/>
                        <a14:backgroundMark x1="71429" y1="16192" x2="74558" y2="28636"/>
                        <a14:backgroundMark x1="23946" y1="35082" x2="25714" y2="37931"/>
                        <a14:backgroundMark x1="14286" y1="46477" x2="14966" y2="56672"/>
                        <a14:backgroundMark x1="16190" y1="43628" x2="12789" y2="45727"/>
                        <a14:backgroundMark x1="79320" y1="35382" x2="86122" y2="36582"/>
                      </a14:backgroundRemoval>
                    </a14:imgEffect>
                  </a14:imgLayer>
                </a14:imgProps>
              </a:ext>
              <a:ext uri="{28A0092B-C50C-407E-A947-70E740481C1C}">
                <a14:useLocalDpi xmlns:a14="http://schemas.microsoft.com/office/drawing/2010/main" val="0"/>
              </a:ext>
            </a:extLst>
          </a:blip>
          <a:srcRect l="10661" t="3858" r="12665" b="21513"/>
          <a:stretch/>
        </p:blipFill>
        <p:spPr bwMode="auto">
          <a:xfrm>
            <a:off x="-12557" y="0"/>
            <a:ext cx="1779643" cy="157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9577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1541</Words>
  <Application>Microsoft Office PowerPoint</Application>
  <PresentationFormat>Panorámica</PresentationFormat>
  <Paragraphs>297</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Berlin Sans FB</vt:lpstr>
      <vt:lpstr>Calibri</vt:lpstr>
      <vt:lpstr>Calibri Light</vt:lpstr>
      <vt:lpstr>Century Gothic</vt:lpstr>
      <vt:lpstr>Courier New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compensa1</dc:creator>
  <cp:lastModifiedBy>CORINA BELTRAN GARCIA</cp:lastModifiedBy>
  <cp:revision>12</cp:revision>
  <dcterms:created xsi:type="dcterms:W3CDTF">2021-05-07T23:03:03Z</dcterms:created>
  <dcterms:modified xsi:type="dcterms:W3CDTF">2021-05-08T00:42:21Z</dcterms:modified>
</cp:coreProperties>
</file>