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5" d="100"/>
          <a:sy n="55" d="100"/>
        </p:scale>
        <p:origin x="22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09/05/2021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248093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09/05/2021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144477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09/05/2021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239914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B60513-38EB-4225-A695-DCB8771B6B84}" type="datetimeFigureOut">
              <a:rPr lang="es-MX" smtClean="0"/>
              <a:t>09/05/2021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320130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EB60513-38EB-4225-A695-DCB8771B6B84}" type="datetimeFigureOut">
              <a:rPr lang="es-MX" smtClean="0"/>
              <a:t>09/05/2021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53500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EB60513-38EB-4225-A695-DCB8771B6B84}" type="datetimeFigureOut">
              <a:rPr lang="es-MX" smtClean="0"/>
              <a:t>09/05/2021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38927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EB60513-38EB-4225-A695-DCB8771B6B84}" type="datetimeFigureOut">
              <a:rPr lang="es-MX" smtClean="0"/>
              <a:t>09/05/2021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05194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EB60513-38EB-4225-A695-DCB8771B6B84}" type="datetimeFigureOut">
              <a:rPr lang="es-MX" smtClean="0"/>
              <a:t>09/05/2021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3467164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60513-38EB-4225-A695-DCB8771B6B84}" type="datetimeFigureOut">
              <a:rPr lang="es-MX" smtClean="0"/>
              <a:t>09/05/2021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912227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EB60513-38EB-4225-A695-DCB8771B6B84}" type="datetimeFigureOut">
              <a:rPr lang="es-MX" smtClean="0"/>
              <a:t>09/05/2021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105367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EB60513-38EB-4225-A695-DCB8771B6B84}" type="datetimeFigureOut">
              <a:rPr lang="es-MX" smtClean="0"/>
              <a:t>09/05/2021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D2C606-D11F-4F8F-AD29-F63B34A5BFD4}" type="slidenum">
              <a:rPr lang="es-MX" smtClean="0"/>
              <a:t>‹Nº›</a:t>
            </a:fld>
            <a:endParaRPr lang="es-MX"/>
          </a:p>
        </p:txBody>
      </p:sp>
    </p:spTree>
    <p:extLst>
      <p:ext uri="{BB962C8B-B14F-4D97-AF65-F5344CB8AC3E}">
        <p14:creationId xmlns:p14="http://schemas.microsoft.com/office/powerpoint/2010/main" val="220490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EB60513-38EB-4225-A695-DCB8771B6B84}" type="datetimeFigureOut">
              <a:rPr lang="es-MX" smtClean="0"/>
              <a:t>09/05/2021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ED2C606-D11F-4F8F-AD29-F63B34A5BFD4}" type="slidenum">
              <a:rPr lang="es-MX" smtClean="0"/>
              <a:t>‹Nº›</a:t>
            </a:fld>
            <a:endParaRPr lang="es-MX"/>
          </a:p>
        </p:txBody>
      </p:sp>
    </p:spTree>
    <p:extLst>
      <p:ext uri="{BB962C8B-B14F-4D97-AF65-F5344CB8AC3E}">
        <p14:creationId xmlns:p14="http://schemas.microsoft.com/office/powerpoint/2010/main" val="39280122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80111564-36BE-4805-A190-86568B6BEB08}"/>
              </a:ext>
            </a:extLst>
          </p:cNvPr>
          <p:cNvGrpSpPr/>
          <p:nvPr/>
        </p:nvGrpSpPr>
        <p:grpSpPr>
          <a:xfrm>
            <a:off x="0" y="0"/>
            <a:ext cx="6858000" cy="9144000"/>
            <a:chOff x="0" y="0"/>
            <a:chExt cx="6858000" cy="9144000"/>
          </a:xfrm>
        </p:grpSpPr>
        <p:pic>
          <p:nvPicPr>
            <p:cNvPr id="2" name="Imagen 1">
              <a:extLst>
                <a:ext uri="{FF2B5EF4-FFF2-40B4-BE49-F238E27FC236}">
                  <a16:creationId xmlns:a16="http://schemas.microsoft.com/office/drawing/2014/main" id="{C5F346CC-A8E2-4296-99D3-575869D35E05}"/>
                </a:ext>
              </a:extLst>
            </p:cNvPr>
            <p:cNvPicPr>
              <a:picLocks noChangeAspect="1"/>
            </p:cNvPicPr>
            <p:nvPr/>
          </p:nvPicPr>
          <p:blipFill>
            <a:blip r:embed="rId2"/>
            <a:stretch>
              <a:fillRect/>
            </a:stretch>
          </p:blipFill>
          <p:spPr>
            <a:xfrm>
              <a:off x="0" y="0"/>
              <a:ext cx="6858000" cy="9144000"/>
            </a:xfrm>
            <a:prstGeom prst="rect">
              <a:avLst/>
            </a:prstGeom>
          </p:spPr>
        </p:pic>
        <p:sp>
          <p:nvSpPr>
            <p:cNvPr id="3" name="CuadroTexto 2">
              <a:extLst>
                <a:ext uri="{FF2B5EF4-FFF2-40B4-BE49-F238E27FC236}">
                  <a16:creationId xmlns:a16="http://schemas.microsoft.com/office/drawing/2014/main" id="{88BA4F12-D495-4589-88AB-987DC1344290}"/>
                </a:ext>
              </a:extLst>
            </p:cNvPr>
            <p:cNvSpPr txBox="1"/>
            <p:nvPr/>
          </p:nvSpPr>
          <p:spPr>
            <a:xfrm>
              <a:off x="465992" y="2074985"/>
              <a:ext cx="6330462" cy="2123658"/>
            </a:xfrm>
            <a:prstGeom prst="rect">
              <a:avLst/>
            </a:prstGeom>
            <a:noFill/>
          </p:spPr>
          <p:txBody>
            <a:bodyPr wrap="square" rtlCol="0">
              <a:spAutoFit/>
            </a:bodyPr>
            <a:lstStyle/>
            <a:p>
              <a:pPr algn="ctr"/>
              <a:r>
                <a:rPr lang="es-MX" sz="6600" dirty="0">
                  <a:latin typeface="Forte" panose="03060902040502070203" pitchFamily="66" charset="0"/>
                </a:rPr>
                <a:t>Cuaderno de notas científicas </a:t>
              </a:r>
            </a:p>
          </p:txBody>
        </p:sp>
        <p:sp>
          <p:nvSpPr>
            <p:cNvPr id="4" name="CuadroTexto 3">
              <a:extLst>
                <a:ext uri="{FF2B5EF4-FFF2-40B4-BE49-F238E27FC236}">
                  <a16:creationId xmlns:a16="http://schemas.microsoft.com/office/drawing/2014/main" id="{C38F2B6C-5F58-45AE-B185-AD10554E99B1}"/>
                </a:ext>
              </a:extLst>
            </p:cNvPr>
            <p:cNvSpPr txBox="1"/>
            <p:nvPr/>
          </p:nvSpPr>
          <p:spPr>
            <a:xfrm>
              <a:off x="1143000" y="4310390"/>
              <a:ext cx="4976446" cy="523220"/>
            </a:xfrm>
            <a:prstGeom prst="rect">
              <a:avLst/>
            </a:prstGeom>
            <a:noFill/>
          </p:spPr>
          <p:txBody>
            <a:bodyPr wrap="square" rtlCol="0">
              <a:spAutoFit/>
            </a:bodyPr>
            <a:lstStyle/>
            <a:p>
              <a:pPr algn="ctr"/>
              <a:r>
                <a:rPr lang="es-MX" sz="2800" dirty="0">
                  <a:latin typeface="Franklin Gothic Demi" panose="020B0703020102020204" pitchFamily="34" charset="0"/>
                </a:rPr>
                <a:t>Primera semana de practica </a:t>
              </a:r>
            </a:p>
          </p:txBody>
        </p:sp>
        <p:sp>
          <p:nvSpPr>
            <p:cNvPr id="5" name="CuadroTexto 4">
              <a:extLst>
                <a:ext uri="{FF2B5EF4-FFF2-40B4-BE49-F238E27FC236}">
                  <a16:creationId xmlns:a16="http://schemas.microsoft.com/office/drawing/2014/main" id="{14335683-A8DA-43A5-A9AC-CE32F673F8E6}"/>
                </a:ext>
              </a:extLst>
            </p:cNvPr>
            <p:cNvSpPr txBox="1"/>
            <p:nvPr/>
          </p:nvSpPr>
          <p:spPr>
            <a:xfrm>
              <a:off x="1635369" y="4833610"/>
              <a:ext cx="4079631" cy="400110"/>
            </a:xfrm>
            <a:prstGeom prst="rect">
              <a:avLst/>
            </a:prstGeom>
            <a:noFill/>
          </p:spPr>
          <p:txBody>
            <a:bodyPr wrap="square" rtlCol="0">
              <a:spAutoFit/>
            </a:bodyPr>
            <a:lstStyle/>
            <a:p>
              <a:pPr algn="ctr"/>
              <a:r>
                <a:rPr lang="es-MX" sz="2000" dirty="0">
                  <a:latin typeface="Impact" panose="020B0806030902050204" pitchFamily="34" charset="0"/>
                  <a:cs typeface="Arial" panose="020B0604020202020204" pitchFamily="34" charset="0"/>
                </a:rPr>
                <a:t>10 al 14 de mayo del 2021</a:t>
              </a:r>
            </a:p>
          </p:txBody>
        </p:sp>
      </p:grpSp>
    </p:spTree>
    <p:extLst>
      <p:ext uri="{BB962C8B-B14F-4D97-AF65-F5344CB8AC3E}">
        <p14:creationId xmlns:p14="http://schemas.microsoft.com/office/powerpoint/2010/main" val="3856751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a:extLst>
              <a:ext uri="{FF2B5EF4-FFF2-40B4-BE49-F238E27FC236}">
                <a16:creationId xmlns:a16="http://schemas.microsoft.com/office/drawing/2014/main" id="{BD2B9C58-014F-4298-9784-F6F7C8003003}"/>
              </a:ext>
            </a:extLst>
          </p:cNvPr>
          <p:cNvGrpSpPr/>
          <p:nvPr/>
        </p:nvGrpSpPr>
        <p:grpSpPr>
          <a:xfrm>
            <a:off x="0" y="-1"/>
            <a:ext cx="6893168" cy="9144001"/>
            <a:chOff x="0" y="-1"/>
            <a:chExt cx="6893168" cy="9144001"/>
          </a:xfrm>
        </p:grpSpPr>
        <p:pic>
          <p:nvPicPr>
            <p:cNvPr id="1026" name="Picture 2" descr="Cuaderno De Papel De Fondo. La Enseñanza Del Diseño En Blanco De Papel De  Cuaderno Hoja Libreta Vacía. La Línea Objeto De Página De Documentos De  Oficina De Escritura Textura Del Papel">
              <a:extLst>
                <a:ext uri="{FF2B5EF4-FFF2-40B4-BE49-F238E27FC236}">
                  <a16:creationId xmlns:a16="http://schemas.microsoft.com/office/drawing/2014/main" id="{43355A06-33B9-4381-8BC8-50698BB949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999" t="1025" r="10514" b="2564"/>
            <a:stretch/>
          </p:blipFill>
          <p:spPr bwMode="auto">
            <a:xfrm>
              <a:off x="0" y="-1"/>
              <a:ext cx="6858000" cy="9144001"/>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6D9A34C0-8707-49E9-AC68-026039EF350C}"/>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4182" b="92743" l="3889" r="97500">
                          <a14:foregroundMark x1="36944" y1="41574" x2="49167" y2="52522"/>
                          <a14:foregroundMark x1="68750" y1="40959" x2="54306" y2="52030"/>
                          <a14:foregroundMark x1="30833" y1="74539" x2="66944" y2="76384"/>
                          <a14:foregroundMark x1="33056" y1="51169" x2="45694" y2="42066"/>
                          <a14:foregroundMark x1="54306" y1="41328" x2="67917" y2="50185"/>
                          <a14:foregroundMark x1="38194" y1="47724" x2="42500" y2="53014"/>
                        </a14:backgroundRemoval>
                      </a14:imgEffect>
                    </a14:imgLayer>
                  </a14:imgProps>
                </a:ext>
              </a:extLst>
            </a:blip>
            <a:stretch>
              <a:fillRect/>
            </a:stretch>
          </p:blipFill>
          <p:spPr>
            <a:xfrm>
              <a:off x="5081954" y="7277539"/>
              <a:ext cx="1652954" cy="1866461"/>
            </a:xfrm>
            <a:prstGeom prst="rect">
              <a:avLst/>
            </a:prstGeom>
          </p:spPr>
        </p:pic>
        <p:sp>
          <p:nvSpPr>
            <p:cNvPr id="7" name="CuadroTexto 6">
              <a:extLst>
                <a:ext uri="{FF2B5EF4-FFF2-40B4-BE49-F238E27FC236}">
                  <a16:creationId xmlns:a16="http://schemas.microsoft.com/office/drawing/2014/main" id="{4D3B475C-68EB-47B0-B205-41F72767EEEA}"/>
                </a:ext>
              </a:extLst>
            </p:cNvPr>
            <p:cNvSpPr txBox="1"/>
            <p:nvPr/>
          </p:nvSpPr>
          <p:spPr>
            <a:xfrm>
              <a:off x="773723" y="3892623"/>
              <a:ext cx="6119445" cy="2246769"/>
            </a:xfrm>
            <a:prstGeom prst="rect">
              <a:avLst/>
            </a:prstGeom>
            <a:noFill/>
          </p:spPr>
          <p:txBody>
            <a:bodyPr wrap="square">
              <a:spAutoFit/>
            </a:bodyPr>
            <a:lstStyle/>
            <a:p>
              <a:r>
                <a:rPr lang="es-MX" sz="2000" b="1" dirty="0">
                  <a:latin typeface="Arial" panose="020B0604020202020204" pitchFamily="34" charset="0"/>
                  <a:cs typeface="Arial" panose="020B0604020202020204" pitchFamily="34" charset="0"/>
                </a:rPr>
                <a:t>Medidas no convencionales para niños:</a:t>
              </a:r>
            </a:p>
            <a:p>
              <a:r>
                <a:rPr lang="es-MX" sz="2000" dirty="0">
                  <a:latin typeface="Arial" panose="020B0604020202020204" pitchFamily="34" charset="0"/>
                  <a:cs typeface="Arial" panose="020B0604020202020204" pitchFamily="34" charset="0"/>
                </a:rPr>
                <a:t>Las medidas no convencionales son las que no tienen un numerito como las reglas, las cinta de medir, etc. la medidas no convencionales son herramientas que podemos utilizar para medir como un borrador, un lápiz, un listón, palitos de madera, etc. </a:t>
              </a:r>
            </a:p>
          </p:txBody>
        </p:sp>
        <p:sp>
          <p:nvSpPr>
            <p:cNvPr id="9" name="CuadroTexto 8">
              <a:extLst>
                <a:ext uri="{FF2B5EF4-FFF2-40B4-BE49-F238E27FC236}">
                  <a16:creationId xmlns:a16="http://schemas.microsoft.com/office/drawing/2014/main" id="{9714194A-659E-46FA-9AFA-369BC2578FAE}"/>
                </a:ext>
              </a:extLst>
            </p:cNvPr>
            <p:cNvSpPr txBox="1"/>
            <p:nvPr/>
          </p:nvSpPr>
          <p:spPr>
            <a:xfrm>
              <a:off x="773723" y="1076780"/>
              <a:ext cx="5961185" cy="2246769"/>
            </a:xfrm>
            <a:prstGeom prst="rect">
              <a:avLst/>
            </a:prstGeom>
            <a:noFill/>
          </p:spPr>
          <p:txBody>
            <a:bodyPr wrap="square">
              <a:spAutoFit/>
            </a:bodyPr>
            <a:lstStyle/>
            <a:p>
              <a:r>
                <a:rPr lang="es-MX" sz="2000" b="0" i="0" dirty="0">
                  <a:solidFill>
                    <a:srgbClr val="202124"/>
                  </a:solidFill>
                  <a:effectLst/>
                  <a:latin typeface="arial" panose="020B0604020202020204" pitchFamily="34" charset="0"/>
                </a:rPr>
                <a:t>Las unidades de </a:t>
              </a:r>
              <a:r>
                <a:rPr lang="es-MX" sz="2000" b="1" i="0" dirty="0">
                  <a:solidFill>
                    <a:srgbClr val="202124"/>
                  </a:solidFill>
                  <a:effectLst/>
                  <a:latin typeface="arial" panose="020B0604020202020204" pitchFamily="34" charset="0"/>
                </a:rPr>
                <a:t>medidas no convencionales</a:t>
              </a:r>
              <a:r>
                <a:rPr lang="es-MX" sz="2000" b="0" i="0" dirty="0">
                  <a:solidFill>
                    <a:srgbClr val="202124"/>
                  </a:solidFill>
                  <a:effectLst/>
                  <a:latin typeface="arial" panose="020B0604020202020204" pitchFamily="34" charset="0"/>
                </a:rPr>
                <a:t> son las que no están en el sistema internacional de unidades Ejemplos de </a:t>
              </a:r>
              <a:r>
                <a:rPr lang="es-MX" sz="2000" b="1" i="0" dirty="0">
                  <a:solidFill>
                    <a:srgbClr val="202124"/>
                  </a:solidFill>
                  <a:effectLst/>
                  <a:latin typeface="arial" panose="020B0604020202020204" pitchFamily="34" charset="0"/>
                </a:rPr>
                <a:t>medidas no convencionales</a:t>
              </a:r>
              <a:r>
                <a:rPr lang="es-MX" sz="2000" b="0" i="0" dirty="0">
                  <a:solidFill>
                    <a:srgbClr val="202124"/>
                  </a:solidFill>
                  <a:effectLst/>
                  <a:latin typeface="arial" panose="020B0604020202020204" pitchFamily="34" charset="0"/>
                </a:rPr>
                <a:t> Para medir la longitud podemos utilizar: pasos, pies, estambre, palitos de madera, etc. ... Para medir la masa utilizamos: una balanza, las manos, etc.</a:t>
              </a:r>
              <a:endParaRPr lang="es-MX" sz="2000" dirty="0"/>
            </a:p>
          </p:txBody>
        </p:sp>
      </p:grpSp>
    </p:spTree>
    <p:extLst>
      <p:ext uri="{BB962C8B-B14F-4D97-AF65-F5344CB8AC3E}">
        <p14:creationId xmlns:p14="http://schemas.microsoft.com/office/powerpoint/2010/main" val="331871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38E1E75A-6A5C-4AD5-841C-3BF4F8A9EEC3}"/>
              </a:ext>
            </a:extLst>
          </p:cNvPr>
          <p:cNvGrpSpPr/>
          <p:nvPr/>
        </p:nvGrpSpPr>
        <p:grpSpPr>
          <a:xfrm>
            <a:off x="0" y="-1"/>
            <a:ext cx="6858000" cy="9246694"/>
            <a:chOff x="0" y="-1"/>
            <a:chExt cx="6858000" cy="9246694"/>
          </a:xfrm>
        </p:grpSpPr>
        <p:pic>
          <p:nvPicPr>
            <p:cNvPr id="1026" name="Picture 2" descr="Cuaderno De Papel De Fondo. La Enseñanza Del Diseño En Blanco De Papel De  Cuaderno Hoja Libreta Vacía. La Línea Objeto De Página De Documentos De  Oficina De Escritura Textura Del Papel">
              <a:extLst>
                <a:ext uri="{FF2B5EF4-FFF2-40B4-BE49-F238E27FC236}">
                  <a16:creationId xmlns:a16="http://schemas.microsoft.com/office/drawing/2014/main" id="{43355A06-33B9-4381-8BC8-50698BB949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999" t="1025" r="10514" b="2564"/>
            <a:stretch/>
          </p:blipFill>
          <p:spPr bwMode="auto">
            <a:xfrm>
              <a:off x="0" y="-1"/>
              <a:ext cx="6858000" cy="9144001"/>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1B1D4A9C-CF1B-4B30-AAA5-A543178109D4}"/>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4182" b="92743" l="3889" r="97500">
                          <a14:foregroundMark x1="36944" y1="41574" x2="49167" y2="52522"/>
                          <a14:foregroundMark x1="68750" y1="40959" x2="54306" y2="52030"/>
                          <a14:foregroundMark x1="30833" y1="74539" x2="66944" y2="76384"/>
                          <a14:foregroundMark x1="33056" y1="51169" x2="45694" y2="42066"/>
                          <a14:foregroundMark x1="54306" y1="41328" x2="67917" y2="50185"/>
                          <a14:foregroundMark x1="38194" y1="47724" x2="42500" y2="53014"/>
                        </a14:backgroundRemoval>
                      </a14:imgEffect>
                    </a14:imgLayer>
                  </a14:imgProps>
                </a:ext>
              </a:extLst>
            </a:blip>
            <a:stretch>
              <a:fillRect/>
            </a:stretch>
          </p:blipFill>
          <p:spPr>
            <a:xfrm>
              <a:off x="5117119" y="7380232"/>
              <a:ext cx="1652954" cy="1866461"/>
            </a:xfrm>
            <a:prstGeom prst="rect">
              <a:avLst/>
            </a:prstGeom>
          </p:spPr>
        </p:pic>
        <p:sp>
          <p:nvSpPr>
            <p:cNvPr id="5" name="CuadroTexto 4">
              <a:extLst>
                <a:ext uri="{FF2B5EF4-FFF2-40B4-BE49-F238E27FC236}">
                  <a16:creationId xmlns:a16="http://schemas.microsoft.com/office/drawing/2014/main" id="{3B23FDDF-9BB7-4CEA-B5D9-753D90ED3200}"/>
                </a:ext>
              </a:extLst>
            </p:cNvPr>
            <p:cNvSpPr txBox="1"/>
            <p:nvPr/>
          </p:nvSpPr>
          <p:spPr>
            <a:xfrm>
              <a:off x="738552" y="1139057"/>
              <a:ext cx="5838093" cy="2031325"/>
            </a:xfrm>
            <a:prstGeom prst="rect">
              <a:avLst/>
            </a:prstGeom>
            <a:noFill/>
          </p:spPr>
          <p:txBody>
            <a:bodyPr wrap="square">
              <a:spAutoFit/>
            </a:bodyPr>
            <a:lstStyle/>
            <a:p>
              <a:r>
                <a:rPr lang="es-MX" b="1" i="0" dirty="0">
                  <a:solidFill>
                    <a:srgbClr val="404040"/>
                  </a:solidFill>
                  <a:effectLst/>
                  <a:latin typeface="Arial" panose="020B0604020202020204" pitchFamily="34" charset="0"/>
                  <a:cs typeface="Arial" panose="020B0604020202020204" pitchFamily="34" charset="0"/>
                </a:rPr>
                <a:t>Oficio: </a:t>
              </a:r>
            </a:p>
            <a:p>
              <a:r>
                <a:rPr lang="es-MX" b="0" i="0" dirty="0">
                  <a:solidFill>
                    <a:srgbClr val="404040"/>
                  </a:solidFill>
                  <a:effectLst/>
                  <a:latin typeface="Arial" panose="020B0604020202020204" pitchFamily="34" charset="0"/>
                  <a:cs typeface="Arial" panose="020B0604020202020204" pitchFamily="34" charset="0"/>
                </a:rPr>
                <a:t>Un oficio es un tipo de ocupación laboral asociada a la ejecución de tareas manuales que requieren habilidades específicas.</a:t>
              </a:r>
            </a:p>
            <a:p>
              <a:r>
                <a:rPr lang="es-MX" b="0" i="0" dirty="0">
                  <a:solidFill>
                    <a:srgbClr val="404040"/>
                  </a:solidFill>
                  <a:effectLst/>
                  <a:latin typeface="Arial" panose="020B0604020202020204" pitchFamily="34" charset="0"/>
                  <a:cs typeface="Arial" panose="020B0604020202020204" pitchFamily="34" charset="0"/>
                </a:rPr>
                <a:t>un oficio se aprende con la práctica, así que no requiere educación formal, aunque sí puede implicar algún tipo de formación.</a:t>
              </a:r>
              <a:endParaRPr lang="es-MX"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8CE5DF40-50FA-4057-B3E1-F2C87C08CA3A}"/>
                </a:ext>
              </a:extLst>
            </p:cNvPr>
            <p:cNvSpPr txBox="1"/>
            <p:nvPr/>
          </p:nvSpPr>
          <p:spPr>
            <a:xfrm>
              <a:off x="738550" y="3210944"/>
              <a:ext cx="5838093" cy="1477328"/>
            </a:xfrm>
            <a:prstGeom prst="rect">
              <a:avLst/>
            </a:prstGeom>
            <a:noFill/>
          </p:spPr>
          <p:txBody>
            <a:bodyPr wrap="square">
              <a:spAutoFit/>
            </a:bodyPr>
            <a:lstStyle/>
            <a:p>
              <a:r>
                <a:rPr lang="es-MX" b="1" i="0" dirty="0">
                  <a:solidFill>
                    <a:srgbClr val="404040"/>
                  </a:solidFill>
                  <a:effectLst/>
                  <a:latin typeface="Arial" panose="020B0604020202020204" pitchFamily="34" charset="0"/>
                  <a:cs typeface="Arial" panose="020B0604020202020204" pitchFamily="34" charset="0"/>
                </a:rPr>
                <a:t>Oficio para niños: </a:t>
              </a:r>
            </a:p>
            <a:p>
              <a:r>
                <a:rPr lang="es-MX" b="0" i="0" dirty="0">
                  <a:solidFill>
                    <a:srgbClr val="404040"/>
                  </a:solidFill>
                  <a:effectLst/>
                  <a:latin typeface="Arial" panose="020B0604020202020204" pitchFamily="34" charset="0"/>
                  <a:cs typeface="Arial" panose="020B0604020202020204" pitchFamily="34" charset="0"/>
                </a:rPr>
                <a:t>Un oficio es </a:t>
              </a:r>
              <a:r>
                <a:rPr lang="es-MX" dirty="0">
                  <a:solidFill>
                    <a:srgbClr val="404040"/>
                  </a:solidFill>
                  <a:latin typeface="Arial" panose="020B0604020202020204" pitchFamily="34" charset="0"/>
                  <a:cs typeface="Arial" panose="020B0604020202020204" pitchFamily="34" charset="0"/>
                </a:rPr>
                <a:t>un trabajo donde realizas tareas manuales es decir que haces cosas con tus manos como el panadero que hace pan, el albañil construye casas y no se necesita de un estudio como la universidad </a:t>
              </a:r>
              <a:endParaRPr lang="es-MX"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E5BCD846-092E-4351-89D6-F9FE437CD202}"/>
                </a:ext>
              </a:extLst>
            </p:cNvPr>
            <p:cNvSpPr txBox="1"/>
            <p:nvPr/>
          </p:nvSpPr>
          <p:spPr>
            <a:xfrm>
              <a:off x="725362" y="4728834"/>
              <a:ext cx="5961187" cy="1754326"/>
            </a:xfrm>
            <a:prstGeom prst="rect">
              <a:avLst/>
            </a:prstGeom>
            <a:noFill/>
          </p:spPr>
          <p:txBody>
            <a:bodyPr wrap="square">
              <a:spAutoFit/>
            </a:bodyPr>
            <a:lstStyle/>
            <a:p>
              <a:r>
                <a:rPr lang="es-MX" b="1" dirty="0">
                  <a:latin typeface="Arial" panose="020B0604020202020204" pitchFamily="34" charset="0"/>
                  <a:cs typeface="Arial" panose="020B0604020202020204" pitchFamily="34" charset="0"/>
                </a:rPr>
                <a:t>Profesión: </a:t>
              </a:r>
            </a:p>
            <a:p>
              <a:r>
                <a:rPr lang="es-MX" dirty="0">
                  <a:latin typeface="Arial" panose="020B0604020202020204" pitchFamily="34" charset="0"/>
                  <a:cs typeface="Arial" panose="020B0604020202020204" pitchFamily="34" charset="0"/>
                </a:rPr>
                <a:t>Es una ocupación laboral que requiere educación formal especializada como requisito indispensable para poder ser ejercida.</a:t>
              </a:r>
            </a:p>
            <a:p>
              <a:r>
                <a:rPr lang="es-MX" b="0" i="0" dirty="0">
                  <a:effectLst/>
                  <a:latin typeface="Arial" panose="020B0604020202020204" pitchFamily="34" charset="0"/>
                  <a:cs typeface="Arial" panose="020B0604020202020204" pitchFamily="34" charset="0"/>
                </a:rPr>
                <a:t>En la mayoría de los casos se requiere estudiar en la universidad para poder estudiar una profesión</a:t>
              </a:r>
              <a:endParaRPr lang="es-MX" dirty="0">
                <a:latin typeface="Arial" panose="020B0604020202020204" pitchFamily="34" charset="0"/>
                <a:cs typeface="Arial" panose="020B0604020202020204" pitchFamily="34" charset="0"/>
              </a:endParaRPr>
            </a:p>
          </p:txBody>
        </p:sp>
        <p:sp>
          <p:nvSpPr>
            <p:cNvPr id="11" name="CuadroTexto 10">
              <a:extLst>
                <a:ext uri="{FF2B5EF4-FFF2-40B4-BE49-F238E27FC236}">
                  <a16:creationId xmlns:a16="http://schemas.microsoft.com/office/drawing/2014/main" id="{97096B9D-8BF0-4F38-8788-102FDD038161}"/>
                </a:ext>
              </a:extLst>
            </p:cNvPr>
            <p:cNvSpPr txBox="1"/>
            <p:nvPr/>
          </p:nvSpPr>
          <p:spPr>
            <a:xfrm>
              <a:off x="738550" y="6527615"/>
              <a:ext cx="5169881" cy="1477328"/>
            </a:xfrm>
            <a:prstGeom prst="rect">
              <a:avLst/>
            </a:prstGeom>
            <a:noFill/>
          </p:spPr>
          <p:txBody>
            <a:bodyPr wrap="square">
              <a:spAutoFit/>
            </a:bodyPr>
            <a:lstStyle/>
            <a:p>
              <a:r>
                <a:rPr lang="es-MX" b="1" dirty="0">
                  <a:latin typeface="Arial" panose="020B0604020202020204" pitchFamily="34" charset="0"/>
                  <a:cs typeface="Arial" panose="020B0604020202020204" pitchFamily="34" charset="0"/>
                </a:rPr>
                <a:t>P</a:t>
              </a:r>
              <a:r>
                <a:rPr lang="es-MX" b="1" i="0" dirty="0">
                  <a:effectLst/>
                  <a:latin typeface="Arial" panose="020B0604020202020204" pitchFamily="34" charset="0"/>
                  <a:cs typeface="Arial" panose="020B0604020202020204" pitchFamily="34" charset="0"/>
                </a:rPr>
                <a:t>rofesión para niños: </a:t>
              </a:r>
            </a:p>
            <a:p>
              <a:r>
                <a:rPr lang="es-MX" b="0" i="0" dirty="0">
                  <a:effectLst/>
                  <a:latin typeface="Arial" panose="020B0604020202020204" pitchFamily="34" charset="0"/>
                  <a:cs typeface="Arial" panose="020B0604020202020204" pitchFamily="34" charset="0"/>
                </a:rPr>
                <a:t>Un oficio es </a:t>
              </a:r>
              <a:r>
                <a:rPr lang="es-MX" dirty="0">
                  <a:latin typeface="Arial" panose="020B0604020202020204" pitchFamily="34" charset="0"/>
                  <a:cs typeface="Arial" panose="020B0604020202020204" pitchFamily="34" charset="0"/>
                </a:rPr>
                <a:t>un trabajo que si necesitas estudios mas avanzados ej. como un doctor que necesita muchos estudios para poder aprender y atendernos </a:t>
              </a:r>
            </a:p>
          </p:txBody>
        </p:sp>
        <p:sp>
          <p:nvSpPr>
            <p:cNvPr id="13" name="CuadroTexto 12">
              <a:extLst>
                <a:ext uri="{FF2B5EF4-FFF2-40B4-BE49-F238E27FC236}">
                  <a16:creationId xmlns:a16="http://schemas.microsoft.com/office/drawing/2014/main" id="{8AC18252-3A25-4F41-847D-AED183632260}"/>
                </a:ext>
              </a:extLst>
            </p:cNvPr>
            <p:cNvSpPr txBox="1"/>
            <p:nvPr/>
          </p:nvSpPr>
          <p:spPr>
            <a:xfrm>
              <a:off x="712174" y="431210"/>
              <a:ext cx="5987565" cy="707886"/>
            </a:xfrm>
            <a:prstGeom prst="rect">
              <a:avLst/>
            </a:prstGeom>
            <a:noFill/>
          </p:spPr>
          <p:txBody>
            <a:bodyPr wrap="square">
              <a:spAutoFit/>
            </a:bodyPr>
            <a:lstStyle/>
            <a:p>
              <a:r>
                <a:rPr lang="es-MX" sz="2000" dirty="0">
                  <a:latin typeface="Arial" panose="020B0604020202020204" pitchFamily="34" charset="0"/>
                  <a:cs typeface="Arial" panose="020B0604020202020204" pitchFamily="34" charset="0"/>
                </a:rPr>
                <a:t>Los oficios y profesiones son trabajos que realizan personas para ayudar y atender a la comunidad </a:t>
              </a:r>
            </a:p>
          </p:txBody>
        </p:sp>
      </p:grpSp>
    </p:spTree>
    <p:extLst>
      <p:ext uri="{BB962C8B-B14F-4D97-AF65-F5344CB8AC3E}">
        <p14:creationId xmlns:p14="http://schemas.microsoft.com/office/powerpoint/2010/main" val="310500243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295</Words>
  <Application>Microsoft Office PowerPoint</Application>
  <PresentationFormat>Carta (216 x 279 mm)</PresentationFormat>
  <Paragraphs>17</Paragraphs>
  <Slides>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vt:i4>
      </vt:variant>
    </vt:vector>
  </HeadingPairs>
  <TitlesOfParts>
    <vt:vector size="11" baseType="lpstr">
      <vt:lpstr>Arial</vt:lpstr>
      <vt:lpstr>Arial</vt:lpstr>
      <vt:lpstr>Calibri</vt:lpstr>
      <vt:lpstr>Calibri Light</vt:lpstr>
      <vt:lpstr>Forte</vt:lpstr>
      <vt:lpstr>Franklin Gothic Demi</vt:lpstr>
      <vt:lpstr>Impact</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COMPAQ</cp:lastModifiedBy>
  <cp:revision>4</cp:revision>
  <dcterms:created xsi:type="dcterms:W3CDTF">2021-05-09T21:21:52Z</dcterms:created>
  <dcterms:modified xsi:type="dcterms:W3CDTF">2021-05-09T22:07:06Z</dcterms:modified>
</cp:coreProperties>
</file>