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A8D0B-8DCB-4B70-A0FC-4CEC9291633A}" type="datetimeFigureOut">
              <a:rPr lang="es-MX" smtClean="0"/>
              <a:t>08/05/2021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4C1AA-12A6-4B88-97FB-95D1C7DFE46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6393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A8D0B-8DCB-4B70-A0FC-4CEC9291633A}" type="datetimeFigureOut">
              <a:rPr lang="es-MX" smtClean="0"/>
              <a:t>08/05/2021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4C1AA-12A6-4B88-97FB-95D1C7DFE46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0300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A8D0B-8DCB-4B70-A0FC-4CEC9291633A}" type="datetimeFigureOut">
              <a:rPr lang="es-MX" smtClean="0"/>
              <a:t>08/05/2021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4C1AA-12A6-4B88-97FB-95D1C7DFE46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70663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A8D0B-8DCB-4B70-A0FC-4CEC9291633A}" type="datetimeFigureOut">
              <a:rPr lang="es-MX" smtClean="0"/>
              <a:t>08/05/2021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4C1AA-12A6-4B88-97FB-95D1C7DFE46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01658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A8D0B-8DCB-4B70-A0FC-4CEC9291633A}" type="datetimeFigureOut">
              <a:rPr lang="es-MX" smtClean="0"/>
              <a:t>08/05/2021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4C1AA-12A6-4B88-97FB-95D1C7DFE46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13198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A8D0B-8DCB-4B70-A0FC-4CEC9291633A}" type="datetimeFigureOut">
              <a:rPr lang="es-MX" smtClean="0"/>
              <a:t>08/05/2021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4C1AA-12A6-4B88-97FB-95D1C7DFE46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41625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A8D0B-8DCB-4B70-A0FC-4CEC9291633A}" type="datetimeFigureOut">
              <a:rPr lang="es-MX" smtClean="0"/>
              <a:t>08/05/2021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4C1AA-12A6-4B88-97FB-95D1C7DFE46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30807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A8D0B-8DCB-4B70-A0FC-4CEC9291633A}" type="datetimeFigureOut">
              <a:rPr lang="es-MX" smtClean="0"/>
              <a:t>08/05/2021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4C1AA-12A6-4B88-97FB-95D1C7DFE46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21429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A8D0B-8DCB-4B70-A0FC-4CEC9291633A}" type="datetimeFigureOut">
              <a:rPr lang="es-MX" smtClean="0"/>
              <a:t>08/05/2021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4C1AA-12A6-4B88-97FB-95D1C7DFE46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40418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A8D0B-8DCB-4B70-A0FC-4CEC9291633A}" type="datetimeFigureOut">
              <a:rPr lang="es-MX" smtClean="0"/>
              <a:t>08/05/2021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4C1AA-12A6-4B88-97FB-95D1C7DFE46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95374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A8D0B-8DCB-4B70-A0FC-4CEC9291633A}" type="datetimeFigureOut">
              <a:rPr lang="es-MX" smtClean="0"/>
              <a:t>08/05/2021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4C1AA-12A6-4B88-97FB-95D1C7DFE46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43150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2A8D0B-8DCB-4B70-A0FC-4CEC9291633A}" type="datetimeFigureOut">
              <a:rPr lang="es-MX" smtClean="0"/>
              <a:t>08/05/2021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64C1AA-12A6-4B88-97FB-95D1C7DFE46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19341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lema.rae.es/drae/?val=resiliencia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elpradopsicologos.es/traumas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Marcos escolares, Bordes y marcos, Marcos para fotos infantil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667000" y="-2667000"/>
            <a:ext cx="6858000" cy="1219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1545464" y="2849764"/>
            <a:ext cx="9388699" cy="32060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u="sng" dirty="0" smtClean="0">
                <a:solidFill>
                  <a:srgbClr val="000000"/>
                </a:solidFill>
                <a:latin typeface="Lucida Handwriting" panose="03010101010101010101" pitchFamily="66" charset="0"/>
              </a:rPr>
              <a:t>Notas científicas </a:t>
            </a:r>
            <a:r>
              <a:rPr lang="es-MX" u="sng" dirty="0" smtClean="0">
                <a:solidFill>
                  <a:srgbClr val="000000"/>
                </a:solidFill>
                <a:latin typeface="Lucida Handwriting" panose="03010101010101010101" pitchFamily="66" charset="0"/>
              </a:rPr>
              <a:t>Jardín de Niños </a:t>
            </a:r>
            <a:r>
              <a:rPr lang="es-MX" u="sng" dirty="0" err="1" smtClean="0">
                <a:solidFill>
                  <a:srgbClr val="000000"/>
                </a:solidFill>
                <a:latin typeface="Lucida Handwriting" panose="03010101010101010101" pitchFamily="66" charset="0"/>
              </a:rPr>
              <a:t>Gpe</a:t>
            </a:r>
            <a:r>
              <a:rPr lang="es-MX" u="sng" dirty="0" smtClean="0">
                <a:solidFill>
                  <a:srgbClr val="000000"/>
                </a:solidFill>
                <a:latin typeface="Lucida Handwriting" panose="03010101010101010101" pitchFamily="66" charset="0"/>
              </a:rPr>
              <a:t> González Ortiz </a:t>
            </a:r>
          </a:p>
          <a:p>
            <a:pPr algn="ctr">
              <a:spcBef>
                <a:spcPts val="1000"/>
              </a:spcBef>
            </a:pPr>
            <a:r>
              <a:rPr lang="es-MX" b="1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Docente: </a:t>
            </a:r>
            <a:r>
              <a:rPr lang="es-MX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Dolores Patricia Segovia Gómez </a:t>
            </a:r>
          </a:p>
          <a:p>
            <a:pPr algn="ctr">
              <a:spcBef>
                <a:spcPts val="1000"/>
              </a:spcBef>
            </a:pPr>
            <a:r>
              <a:rPr lang="es-MX" b="1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Materia</a:t>
            </a:r>
            <a:r>
              <a:rPr lang="es-MX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: Trabajo docente y proyectos de mejora escolar </a:t>
            </a:r>
            <a:endParaRPr lang="es-MX" b="0" dirty="0" smtClean="0">
              <a:effectLst/>
              <a:latin typeface="Century Gothic" panose="020B0502020202020204" pitchFamily="34" charset="0"/>
            </a:endParaRPr>
          </a:p>
          <a:p>
            <a:pPr algn="ctr">
              <a:spcBef>
                <a:spcPts val="1000"/>
              </a:spcBef>
            </a:pPr>
            <a:r>
              <a:rPr lang="es-MX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Presentado por: Midori Karely Arias Sosa #1</a:t>
            </a:r>
          </a:p>
          <a:p>
            <a:pPr algn="ctr">
              <a:spcBef>
                <a:spcPts val="1000"/>
              </a:spcBef>
            </a:pPr>
            <a:r>
              <a:rPr lang="es-MX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3° “A” </a:t>
            </a:r>
          </a:p>
          <a:p>
            <a:pPr algn="r">
              <a:spcBef>
                <a:spcPts val="1000"/>
              </a:spcBef>
            </a:pPr>
            <a:endParaRPr lang="es-MX" dirty="0" smtClean="0">
              <a:latin typeface="Century Gothic" panose="020B0502020202020204" pitchFamily="34" charset="0"/>
            </a:endParaRPr>
          </a:p>
          <a:p>
            <a:pPr algn="r">
              <a:spcBef>
                <a:spcPts val="1000"/>
              </a:spcBef>
            </a:pPr>
            <a:endParaRPr lang="es-MX" dirty="0" smtClean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algn="r">
              <a:spcBef>
                <a:spcPts val="1000"/>
              </a:spcBef>
            </a:pPr>
            <a:r>
              <a:rPr lang="es-MX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Saltillo, Coahuila a 09 de Mayo de 2021</a:t>
            </a:r>
            <a:endParaRPr lang="es-MX" b="0" dirty="0" smtClean="0">
              <a:effectLst/>
              <a:latin typeface="Century Gothic" panose="020B0502020202020204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3048000" y="998478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s-MX" altLang="es-MX" dirty="0" smtClean="0">
                <a:latin typeface="Berlin Sans FB" panose="020E0602020502020306" pitchFamily="34" charset="0"/>
                <a:ea typeface="Calibri" pitchFamily="34" charset="0"/>
                <a:cs typeface="Arial" pitchFamily="34" charset="0"/>
              </a:rPr>
              <a:t>ESCUELA NORMAL DE EDUCACIÓN PREESCOLAR DEL</a:t>
            </a:r>
            <a:endParaRPr kumimoji="0" lang="es-MX" altLang="es-MX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erlin Sans FB" panose="020E0602020502020306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MX" dirty="0" smtClean="0">
                <a:latin typeface="Berlin Sans FB" panose="020E0602020502020306" pitchFamily="34" charset="0"/>
                <a:ea typeface="Calibri" pitchFamily="34" charset="0"/>
                <a:cs typeface="Arial" pitchFamily="34" charset="0"/>
              </a:rPr>
              <a:t>ESTADO DE COAHUILA DE ZARAGOZA</a:t>
            </a:r>
            <a:endParaRPr kumimoji="0" lang="es-MX" altLang="es-MX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Berlin Sans FB" panose="020E0602020502020306" pitchFamily="34" charset="0"/>
              <a:cs typeface="Arial" pitchFamily="34" charset="0"/>
            </a:endParaRPr>
          </a:p>
        </p:txBody>
      </p:sp>
      <p:pic>
        <p:nvPicPr>
          <p:cNvPr id="10" name="Imagen 9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0491" y="1644809"/>
            <a:ext cx="1687132" cy="120495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07425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Marcos escolares, Bordes y marcos, Marcos para fotos infantil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667000" y="-2667000"/>
            <a:ext cx="6858000" cy="1219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ángulo 5"/>
          <p:cNvSpPr/>
          <p:nvPr/>
        </p:nvSpPr>
        <p:spPr>
          <a:xfrm>
            <a:off x="1094705" y="2146375"/>
            <a:ext cx="10225825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000" i="0" dirty="0" smtClean="0">
                <a:effectLst/>
                <a:latin typeface="Candara" panose="020E0502030303020204" pitchFamily="34" charset="0"/>
              </a:rPr>
              <a:t>El significado de resiliencia, según la definición de la </a:t>
            </a:r>
            <a:r>
              <a:rPr lang="es-MX" sz="2000" dirty="0" smtClean="0">
                <a:effectLst/>
                <a:latin typeface="Candara" panose="020E0502030303020204" pitchFamily="34" charset="0"/>
                <a:hlinkClick r:id="rId3"/>
              </a:rPr>
              <a:t>Real Academia Española de la Lengua</a:t>
            </a:r>
            <a:r>
              <a:rPr lang="es-MX" sz="2000" dirty="0" smtClean="0">
                <a:effectLst/>
                <a:latin typeface="Candara" panose="020E0502030303020204" pitchFamily="34" charset="0"/>
              </a:rPr>
              <a:t> </a:t>
            </a:r>
            <a:r>
              <a:rPr lang="es-MX" sz="2000" i="0" dirty="0" smtClean="0">
                <a:effectLst/>
                <a:latin typeface="Candara" panose="020E0502030303020204" pitchFamily="34" charset="0"/>
              </a:rPr>
              <a:t> (RAE) es la capacidad humana de asumir con flexibilidad situaciones límite y sobreponerse a ellas, pero en psicología añadimos algo más al concepto de resiliencia: no sólo gracias a ella somos capaces de afrontar las crisis o </a:t>
            </a:r>
            <a:r>
              <a:rPr lang="es-MX" sz="2000" i="0" dirty="0" smtClean="0">
                <a:effectLst/>
                <a:latin typeface="Candara" panose="020E0502030303020204" pitchFamily="34" charset="0"/>
                <a:hlinkClick r:id="rId4"/>
              </a:rPr>
              <a:t>situaciones potencialmente traumáticas</a:t>
            </a:r>
            <a:r>
              <a:rPr lang="es-MX" sz="2000" i="0" dirty="0" smtClean="0">
                <a:effectLst/>
                <a:latin typeface="Candara" panose="020E0502030303020204" pitchFamily="34" charset="0"/>
              </a:rPr>
              <a:t> , sino que también podemos salir fortalecidos de ellas.</a:t>
            </a:r>
          </a:p>
          <a:p>
            <a:r>
              <a:rPr lang="es-MX" sz="2000" i="0" dirty="0" smtClean="0">
                <a:effectLst/>
                <a:latin typeface="Candara" panose="020E0502030303020204" pitchFamily="34" charset="0"/>
              </a:rPr>
              <a:t>La resiliencia implica reestructurar nuestros recursos psicológicos en función de las nuevas circunstancias y de nuestras necesidades. De esta manera, las personas resilientes no solo son capaces de sobreponerse a las adversidades que les ha tocado vivir, sino que van un paso más allá y utilizan esas situaciones para crecer y desarrollar al máximo su potencial.</a:t>
            </a:r>
            <a:endParaRPr lang="es-MX" sz="2000" i="0" dirty="0">
              <a:effectLst/>
              <a:latin typeface="Candara" panose="020E0502030303020204" pitchFamily="34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2735120" y="926661"/>
            <a:ext cx="651999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smtClean="0">
                <a:ln w="0"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Candara" panose="020E0502030303020204" pitchFamily="34" charset="0"/>
              </a:rPr>
              <a:t>¿Qué es la resiliencia?</a:t>
            </a:r>
            <a:endParaRPr lang="es-ES" sz="5400" dirty="0">
              <a:ln w="0">
                <a:solidFill>
                  <a:schemeClr val="tx2">
                    <a:lumMod val="75000"/>
                  </a:schemeClr>
                </a:solidFill>
              </a:ln>
              <a:solidFill>
                <a:schemeClr val="accent1">
                  <a:lumMod val="75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Candara" panose="020E0502030303020204" pitchFamily="34" charset="0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4872060" y="5305082"/>
            <a:ext cx="605396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 smtClean="0"/>
              <a:t>Referencia bibliográfica </a:t>
            </a:r>
            <a:endParaRPr lang="es-MX" dirty="0"/>
          </a:p>
          <a:p>
            <a:r>
              <a:rPr lang="es-MX" dirty="0" smtClean="0"/>
              <a:t>https://www.elpradopsicologos.es/blog/resiliencia-resilientes/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08069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Marcos escolares, Bordes y marcos, Marcos para fotos infantil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667000" y="-2667000"/>
            <a:ext cx="6858000" cy="1219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ángulo 4"/>
          <p:cNvSpPr/>
          <p:nvPr/>
        </p:nvSpPr>
        <p:spPr>
          <a:xfrm>
            <a:off x="1234225" y="2359853"/>
            <a:ext cx="972355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000" b="1" i="0" dirty="0" smtClean="0">
                <a:solidFill>
                  <a:srgbClr val="404040"/>
                </a:solidFill>
                <a:effectLst/>
                <a:latin typeface="Candara" panose="020E0502030303020204" pitchFamily="34" charset="0"/>
              </a:rPr>
              <a:t>Higiene</a:t>
            </a:r>
            <a:r>
              <a:rPr lang="es-MX" sz="2000" b="0" i="0" dirty="0" smtClean="0">
                <a:solidFill>
                  <a:srgbClr val="404040"/>
                </a:solidFill>
                <a:effectLst/>
                <a:latin typeface="Candara" panose="020E0502030303020204" pitchFamily="34" charset="0"/>
              </a:rPr>
              <a:t> se refiere a los </a:t>
            </a:r>
            <a:r>
              <a:rPr lang="es-MX" sz="2000" b="1" i="0" dirty="0" smtClean="0">
                <a:solidFill>
                  <a:srgbClr val="404040"/>
                </a:solidFill>
                <a:effectLst/>
                <a:latin typeface="Candara" panose="020E0502030303020204" pitchFamily="34" charset="0"/>
              </a:rPr>
              <a:t>cuidados, prácticas o técnicas utilizados para la conservación de la salud y la prevención de las enfermedades</a:t>
            </a:r>
            <a:r>
              <a:rPr lang="es-MX" sz="2000" b="0" i="0" dirty="0" smtClean="0">
                <a:solidFill>
                  <a:srgbClr val="404040"/>
                </a:solidFill>
                <a:effectLst/>
                <a:latin typeface="Candara" panose="020E0502030303020204" pitchFamily="34" charset="0"/>
              </a:rPr>
              <a:t>. Por extensión, higiene se relaciona con la </a:t>
            </a:r>
            <a:r>
              <a:rPr lang="es-MX" sz="2000" b="1" i="0" dirty="0" smtClean="0">
                <a:solidFill>
                  <a:srgbClr val="404040"/>
                </a:solidFill>
                <a:effectLst/>
                <a:latin typeface="Candara" panose="020E0502030303020204" pitchFamily="34" charset="0"/>
              </a:rPr>
              <a:t>limpieza y aseo</a:t>
            </a:r>
            <a:r>
              <a:rPr lang="es-MX" sz="2000" b="0" i="0" dirty="0" smtClean="0">
                <a:solidFill>
                  <a:srgbClr val="404040"/>
                </a:solidFill>
                <a:effectLst/>
                <a:latin typeface="Candara" panose="020E0502030303020204" pitchFamily="34" charset="0"/>
              </a:rPr>
              <a:t> de viviendas y lugares públicos.</a:t>
            </a:r>
            <a:endParaRPr lang="es-MX" sz="2000" dirty="0">
              <a:latin typeface="Candara" panose="020E0502030303020204" pitchFamily="34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1234225" y="3585946"/>
            <a:ext cx="936508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000" b="0" i="0" dirty="0" smtClean="0">
                <a:solidFill>
                  <a:srgbClr val="404040"/>
                </a:solidFill>
                <a:effectLst/>
                <a:latin typeface="Candara" panose="020E0502030303020204" pitchFamily="34" charset="0"/>
              </a:rPr>
              <a:t>Como </a:t>
            </a:r>
            <a:r>
              <a:rPr lang="es-MX" sz="2000" b="1" i="0" dirty="0" smtClean="0">
                <a:solidFill>
                  <a:srgbClr val="404040"/>
                </a:solidFill>
                <a:effectLst/>
                <a:latin typeface="Candara" panose="020E0502030303020204" pitchFamily="34" charset="0"/>
              </a:rPr>
              <a:t>higiene personal o individual</a:t>
            </a:r>
            <a:r>
              <a:rPr lang="es-MX" sz="2000" b="0" i="0" dirty="0" smtClean="0">
                <a:solidFill>
                  <a:srgbClr val="404040"/>
                </a:solidFill>
                <a:effectLst/>
                <a:latin typeface="Candara" panose="020E0502030303020204" pitchFamily="34" charset="0"/>
              </a:rPr>
              <a:t> se designan los </a:t>
            </a:r>
            <a:r>
              <a:rPr lang="es-MX" sz="2000" b="1" i="0" dirty="0" smtClean="0">
                <a:solidFill>
                  <a:srgbClr val="404040"/>
                </a:solidFill>
                <a:effectLst/>
                <a:latin typeface="Candara" panose="020E0502030303020204" pitchFamily="34" charset="0"/>
              </a:rPr>
              <a:t>hábitos de aseo corporal</a:t>
            </a:r>
            <a:r>
              <a:rPr lang="es-MX" sz="2000" b="0" i="0" dirty="0" smtClean="0">
                <a:solidFill>
                  <a:srgbClr val="404040"/>
                </a:solidFill>
                <a:effectLst/>
                <a:latin typeface="Candara" panose="020E0502030303020204" pitchFamily="34" charset="0"/>
              </a:rPr>
              <a:t> que cada quien práctica para prevenir enfermedades y mantenerse saludable. Entre ellos podemos mencionar la higiene bucal, el lavado de manos, la limpieza de ojos, orejas, cara, cabello, zona genital y pies, así como el corte periódico de uñas.</a:t>
            </a:r>
            <a:endParaRPr lang="es-MX" sz="2000" dirty="0">
              <a:latin typeface="Candara" panose="020E0502030303020204" pitchFamily="34" charset="0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3522218" y="1226093"/>
            <a:ext cx="51475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smtClean="0">
                <a:ln w="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</a:rPr>
              <a:t>¿Qué es higiene? </a:t>
            </a:r>
            <a:endParaRPr lang="es-ES" sz="5400" b="0" cap="none" spc="0" dirty="0">
              <a:ln w="0"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accent1">
                  <a:lumMod val="75000"/>
                </a:schemeClr>
              </a:soli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6825803" y="5298917"/>
            <a:ext cx="44410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>
                <a:latin typeface="Candara" panose="020E0502030303020204" pitchFamily="34" charset="0"/>
              </a:rPr>
              <a:t>Higiene". En: Significados.com. </a:t>
            </a:r>
            <a:r>
              <a:rPr lang="es-MX" dirty="0">
                <a:latin typeface="Candara" panose="020E0502030303020204" pitchFamily="34" charset="0"/>
              </a:rPr>
              <a:t>Disponible en: https://</a:t>
            </a:r>
            <a:r>
              <a:rPr lang="es-MX" dirty="0" smtClean="0">
                <a:latin typeface="Candara" panose="020E0502030303020204" pitchFamily="34" charset="0"/>
              </a:rPr>
              <a:t>www.significados.com/higiene</a:t>
            </a:r>
            <a:endParaRPr lang="es-MX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098777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1560</TotalTime>
  <Words>60</Words>
  <Application>Microsoft Office PowerPoint</Application>
  <PresentationFormat>Panorámica</PresentationFormat>
  <Paragraphs>19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11" baseType="lpstr">
      <vt:lpstr>Arial</vt:lpstr>
      <vt:lpstr>Berlin Sans FB</vt:lpstr>
      <vt:lpstr>Calibri</vt:lpstr>
      <vt:lpstr>Calibri Light</vt:lpstr>
      <vt:lpstr>Candara</vt:lpstr>
      <vt:lpstr>Century Gothic</vt:lpstr>
      <vt:lpstr>Lucida Handwriting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compensa1</dc:creator>
  <cp:lastModifiedBy>compensa1</cp:lastModifiedBy>
  <cp:revision>4</cp:revision>
  <dcterms:created xsi:type="dcterms:W3CDTF">2021-05-09T02:21:08Z</dcterms:created>
  <dcterms:modified xsi:type="dcterms:W3CDTF">2021-05-10T04:22:01Z</dcterms:modified>
</cp:coreProperties>
</file>