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6858000" cy="9251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23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14151"/>
            <a:ext cx="5829300" cy="3221049"/>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59416"/>
            <a:ext cx="5143500" cy="223374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08173FB-8A4D-4931-8C17-3C8D6B3DA46A}"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21931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08173FB-8A4D-4931-8C17-3C8D6B3DA46A}"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1972617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92581"/>
            <a:ext cx="1478756" cy="78406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92581"/>
            <a:ext cx="4350544" cy="78406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08173FB-8A4D-4931-8C17-3C8D6B3DA46A}"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394968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08173FB-8A4D-4931-8C17-3C8D6B3DA46A}"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236727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306565"/>
            <a:ext cx="5915025" cy="3848554"/>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91528"/>
            <a:ext cx="5915025" cy="2023863"/>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08173FB-8A4D-4931-8C17-3C8D6B3DA46A}"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747541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62903"/>
            <a:ext cx="2914650" cy="587027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62903"/>
            <a:ext cx="2914650" cy="587027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08173FB-8A4D-4931-8C17-3C8D6B3DA46A}" type="datetimeFigureOut">
              <a:rPr lang="es-MX" smtClean="0"/>
              <a:t>15/05/2021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129275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92583"/>
            <a:ext cx="5915025" cy="178828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68014"/>
            <a:ext cx="2901255" cy="1111518"/>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79532"/>
            <a:ext cx="2901255" cy="49707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68014"/>
            <a:ext cx="2915543" cy="1111518"/>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79532"/>
            <a:ext cx="2915543" cy="49707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08173FB-8A4D-4931-8C17-3C8D6B3DA46A}" type="datetimeFigureOut">
              <a:rPr lang="es-MX" smtClean="0"/>
              <a:t>15/05/2021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114435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08173FB-8A4D-4931-8C17-3C8D6B3DA46A}" type="datetimeFigureOut">
              <a:rPr lang="es-MX" smtClean="0"/>
              <a:t>15/05/2021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309918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8173FB-8A4D-4931-8C17-3C8D6B3DA46A}" type="datetimeFigureOut">
              <a:rPr lang="es-MX" smtClean="0"/>
              <a:t>15/05/2021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58235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16797"/>
            <a:ext cx="2211884" cy="2158788"/>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32112"/>
            <a:ext cx="3471863" cy="65748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75585"/>
            <a:ext cx="2211884" cy="514211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08173FB-8A4D-4931-8C17-3C8D6B3DA46A}" type="datetimeFigureOut">
              <a:rPr lang="es-MX" smtClean="0"/>
              <a:t>15/05/2021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364362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16797"/>
            <a:ext cx="2211884" cy="2158788"/>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32112"/>
            <a:ext cx="3471863" cy="65748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75585"/>
            <a:ext cx="2211884" cy="514211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08173FB-8A4D-4931-8C17-3C8D6B3DA46A}" type="datetimeFigureOut">
              <a:rPr lang="es-MX" smtClean="0"/>
              <a:t>15/05/2021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94C53A7-08B8-4865-A98F-22B3E39E0381}" type="slidenum">
              <a:rPr lang="es-MX" smtClean="0"/>
              <a:t>‹Nº›</a:t>
            </a:fld>
            <a:endParaRPr lang="es-MX"/>
          </a:p>
        </p:txBody>
      </p:sp>
    </p:spTree>
    <p:extLst>
      <p:ext uri="{BB962C8B-B14F-4D97-AF65-F5344CB8AC3E}">
        <p14:creationId xmlns:p14="http://schemas.microsoft.com/office/powerpoint/2010/main" val="3204053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92583"/>
            <a:ext cx="5915025" cy="17882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62903"/>
            <a:ext cx="5915025" cy="587027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575189"/>
            <a:ext cx="1543050" cy="492581"/>
          </a:xfrm>
          <a:prstGeom prst="rect">
            <a:avLst/>
          </a:prstGeom>
        </p:spPr>
        <p:txBody>
          <a:bodyPr vert="horz" lIns="91440" tIns="45720" rIns="91440" bIns="45720" rtlCol="0" anchor="ctr"/>
          <a:lstStyle>
            <a:lvl1pPr algn="l">
              <a:defRPr sz="900">
                <a:solidFill>
                  <a:schemeClr val="tx1">
                    <a:tint val="75000"/>
                  </a:schemeClr>
                </a:solidFill>
              </a:defRPr>
            </a:lvl1pPr>
          </a:lstStyle>
          <a:p>
            <a:fld id="{008173FB-8A4D-4931-8C17-3C8D6B3DA46A}" type="datetimeFigureOut">
              <a:rPr lang="es-MX" smtClean="0"/>
              <a:t>15/05/2021</a:t>
            </a:fld>
            <a:endParaRPr lang="es-MX"/>
          </a:p>
        </p:txBody>
      </p:sp>
      <p:sp>
        <p:nvSpPr>
          <p:cNvPr id="5" name="Footer Placeholder 4"/>
          <p:cNvSpPr>
            <a:spLocks noGrp="1"/>
          </p:cNvSpPr>
          <p:nvPr>
            <p:ph type="ftr" sz="quarter" idx="3"/>
          </p:nvPr>
        </p:nvSpPr>
        <p:spPr>
          <a:xfrm>
            <a:off x="2271713" y="8575189"/>
            <a:ext cx="2314575" cy="49258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575189"/>
            <a:ext cx="1543050" cy="492581"/>
          </a:xfrm>
          <a:prstGeom prst="rect">
            <a:avLst/>
          </a:prstGeom>
        </p:spPr>
        <p:txBody>
          <a:bodyPr vert="horz" lIns="91440" tIns="45720" rIns="91440" bIns="45720" rtlCol="0" anchor="ctr"/>
          <a:lstStyle>
            <a:lvl1pPr algn="r">
              <a:defRPr sz="900">
                <a:solidFill>
                  <a:schemeClr val="tx1">
                    <a:tint val="75000"/>
                  </a:schemeClr>
                </a:solidFill>
              </a:defRPr>
            </a:lvl1pPr>
          </a:lstStyle>
          <a:p>
            <a:fld id="{294C53A7-08B8-4865-A98F-22B3E39E0381}" type="slidenum">
              <a:rPr lang="es-MX" smtClean="0"/>
              <a:t>‹Nº›</a:t>
            </a:fld>
            <a:endParaRPr lang="es-MX"/>
          </a:p>
        </p:txBody>
      </p:sp>
    </p:spTree>
    <p:extLst>
      <p:ext uri="{BB962C8B-B14F-4D97-AF65-F5344CB8AC3E}">
        <p14:creationId xmlns:p14="http://schemas.microsoft.com/office/powerpoint/2010/main" val="21255553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AA98F24B-9CEB-4FE3-ADB8-AD0263B09B0C}"/>
              </a:ext>
            </a:extLst>
          </p:cNvPr>
          <p:cNvGrpSpPr/>
          <p:nvPr/>
        </p:nvGrpSpPr>
        <p:grpSpPr>
          <a:xfrm>
            <a:off x="0" y="0"/>
            <a:ext cx="6858000" cy="9251950"/>
            <a:chOff x="0" y="0"/>
            <a:chExt cx="6858000" cy="9144000"/>
          </a:xfrm>
        </p:grpSpPr>
        <p:pic>
          <p:nvPicPr>
            <p:cNvPr id="5" name="Imagen 4">
              <a:extLst>
                <a:ext uri="{FF2B5EF4-FFF2-40B4-BE49-F238E27FC236}">
                  <a16:creationId xmlns:a16="http://schemas.microsoft.com/office/drawing/2014/main" id="{3195336F-43E4-4FDB-883B-5161E33D1455}"/>
                </a:ext>
              </a:extLst>
            </p:cNvPr>
            <p:cNvPicPr>
              <a:picLocks noChangeAspect="1"/>
            </p:cNvPicPr>
            <p:nvPr/>
          </p:nvPicPr>
          <p:blipFill>
            <a:blip r:embed="rId2"/>
            <a:stretch>
              <a:fillRect/>
            </a:stretch>
          </p:blipFill>
          <p:spPr>
            <a:xfrm>
              <a:off x="0" y="0"/>
              <a:ext cx="6858000" cy="9144000"/>
            </a:xfrm>
            <a:prstGeom prst="rect">
              <a:avLst/>
            </a:prstGeom>
          </p:spPr>
        </p:pic>
        <p:sp>
          <p:nvSpPr>
            <p:cNvPr id="6" name="CuadroTexto 5">
              <a:extLst>
                <a:ext uri="{FF2B5EF4-FFF2-40B4-BE49-F238E27FC236}">
                  <a16:creationId xmlns:a16="http://schemas.microsoft.com/office/drawing/2014/main" id="{F536C50D-F1C7-49E7-A6EF-07C8D16DAB78}"/>
                </a:ext>
              </a:extLst>
            </p:cNvPr>
            <p:cNvSpPr txBox="1"/>
            <p:nvPr/>
          </p:nvSpPr>
          <p:spPr>
            <a:xfrm>
              <a:off x="465992" y="2074985"/>
              <a:ext cx="6330462" cy="2123658"/>
            </a:xfrm>
            <a:prstGeom prst="rect">
              <a:avLst/>
            </a:prstGeom>
            <a:noFill/>
          </p:spPr>
          <p:txBody>
            <a:bodyPr wrap="square" rtlCol="0">
              <a:spAutoFit/>
            </a:bodyPr>
            <a:lstStyle/>
            <a:p>
              <a:pPr algn="ctr"/>
              <a:r>
                <a:rPr lang="es-MX" sz="6600" dirty="0">
                  <a:latin typeface="Forte" panose="03060902040502070203" pitchFamily="66" charset="0"/>
                </a:rPr>
                <a:t>Cuaderno de notas científicas </a:t>
              </a:r>
            </a:p>
          </p:txBody>
        </p:sp>
        <p:sp>
          <p:nvSpPr>
            <p:cNvPr id="7" name="CuadroTexto 6">
              <a:extLst>
                <a:ext uri="{FF2B5EF4-FFF2-40B4-BE49-F238E27FC236}">
                  <a16:creationId xmlns:a16="http://schemas.microsoft.com/office/drawing/2014/main" id="{25F31348-8A56-4405-A462-382C99DDCEEC}"/>
                </a:ext>
              </a:extLst>
            </p:cNvPr>
            <p:cNvSpPr txBox="1"/>
            <p:nvPr/>
          </p:nvSpPr>
          <p:spPr>
            <a:xfrm>
              <a:off x="1143000" y="4310390"/>
              <a:ext cx="4976446" cy="523220"/>
            </a:xfrm>
            <a:prstGeom prst="rect">
              <a:avLst/>
            </a:prstGeom>
            <a:noFill/>
          </p:spPr>
          <p:txBody>
            <a:bodyPr wrap="square" rtlCol="0">
              <a:spAutoFit/>
            </a:bodyPr>
            <a:lstStyle/>
            <a:p>
              <a:pPr algn="ctr"/>
              <a:r>
                <a:rPr lang="es-MX" sz="2800" dirty="0">
                  <a:latin typeface="Franklin Gothic Demi" panose="020B0703020102020204" pitchFamily="34" charset="0"/>
                </a:rPr>
                <a:t>Segunda semana de practica </a:t>
              </a:r>
            </a:p>
          </p:txBody>
        </p:sp>
        <p:sp>
          <p:nvSpPr>
            <p:cNvPr id="8" name="CuadroTexto 7">
              <a:extLst>
                <a:ext uri="{FF2B5EF4-FFF2-40B4-BE49-F238E27FC236}">
                  <a16:creationId xmlns:a16="http://schemas.microsoft.com/office/drawing/2014/main" id="{6CA907B3-7A46-4DA6-A238-C7ADEB1B49FD}"/>
                </a:ext>
              </a:extLst>
            </p:cNvPr>
            <p:cNvSpPr txBox="1"/>
            <p:nvPr/>
          </p:nvSpPr>
          <p:spPr>
            <a:xfrm>
              <a:off x="1635369" y="4833610"/>
              <a:ext cx="4079631" cy="400110"/>
            </a:xfrm>
            <a:prstGeom prst="rect">
              <a:avLst/>
            </a:prstGeom>
            <a:noFill/>
          </p:spPr>
          <p:txBody>
            <a:bodyPr wrap="square" rtlCol="0">
              <a:spAutoFit/>
            </a:bodyPr>
            <a:lstStyle/>
            <a:p>
              <a:pPr algn="ctr"/>
              <a:r>
                <a:rPr lang="es-MX" sz="2000" dirty="0">
                  <a:latin typeface="Impact" panose="020B0806030902050204" pitchFamily="34" charset="0"/>
                  <a:cs typeface="Arial" panose="020B0604020202020204" pitchFamily="34" charset="0"/>
                </a:rPr>
                <a:t>17 al 21 de mayo del 2021</a:t>
              </a:r>
            </a:p>
          </p:txBody>
        </p:sp>
      </p:grpSp>
    </p:spTree>
    <p:extLst>
      <p:ext uri="{BB962C8B-B14F-4D97-AF65-F5344CB8AC3E}">
        <p14:creationId xmlns:p14="http://schemas.microsoft.com/office/powerpoint/2010/main" val="3113422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o 7">
            <a:extLst>
              <a:ext uri="{FF2B5EF4-FFF2-40B4-BE49-F238E27FC236}">
                <a16:creationId xmlns:a16="http://schemas.microsoft.com/office/drawing/2014/main" id="{ABF0ABC2-CC02-4C4F-BA5C-4F1BADFA7165}"/>
              </a:ext>
            </a:extLst>
          </p:cNvPr>
          <p:cNvGrpSpPr/>
          <p:nvPr/>
        </p:nvGrpSpPr>
        <p:grpSpPr>
          <a:xfrm>
            <a:off x="0" y="0"/>
            <a:ext cx="6858000" cy="9251950"/>
            <a:chOff x="0" y="0"/>
            <a:chExt cx="6858000" cy="9251950"/>
          </a:xfrm>
        </p:grpSpPr>
        <p:grpSp>
          <p:nvGrpSpPr>
            <p:cNvPr id="2" name="Grupo 1">
              <a:extLst>
                <a:ext uri="{FF2B5EF4-FFF2-40B4-BE49-F238E27FC236}">
                  <a16:creationId xmlns:a16="http://schemas.microsoft.com/office/drawing/2014/main" id="{1FCB524B-E965-44B9-8274-C68BD9C668F9}"/>
                </a:ext>
              </a:extLst>
            </p:cNvPr>
            <p:cNvGrpSpPr/>
            <p:nvPr/>
          </p:nvGrpSpPr>
          <p:grpSpPr>
            <a:xfrm>
              <a:off x="0" y="0"/>
              <a:ext cx="6858000" cy="9251950"/>
              <a:chOff x="0" y="-1"/>
              <a:chExt cx="6858000" cy="9144001"/>
            </a:xfrm>
          </p:grpSpPr>
          <p:pic>
            <p:nvPicPr>
              <p:cNvPr id="3" name="Picture 2" descr="Cuaderno De Papel De Fondo. La Enseñanza Del Diseño En Blanco De Papel De  Cuaderno Hoja Libreta Vacía. La Línea Objeto De Página De Documentos De  Oficina De Escritura Textura Del Papel">
                <a:extLst>
                  <a:ext uri="{FF2B5EF4-FFF2-40B4-BE49-F238E27FC236}">
                    <a16:creationId xmlns:a16="http://schemas.microsoft.com/office/drawing/2014/main" id="{979A483C-B706-4446-8F44-1402A27310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999" t="1025" r="10514" b="2564"/>
              <a:stretch/>
            </p:blipFill>
            <p:spPr bwMode="auto">
              <a:xfrm>
                <a:off x="0" y="-1"/>
                <a:ext cx="6858000" cy="9144001"/>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a:extLst>
                  <a:ext uri="{FF2B5EF4-FFF2-40B4-BE49-F238E27FC236}">
                    <a16:creationId xmlns:a16="http://schemas.microsoft.com/office/drawing/2014/main" id="{11A6A3E1-D2E1-4B32-A88E-22E105963838}"/>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4182" b="92743" l="3889" r="97500">
                            <a14:foregroundMark x1="36944" y1="41574" x2="49167" y2="52522"/>
                            <a14:foregroundMark x1="68750" y1="40959" x2="54306" y2="52030"/>
                            <a14:foregroundMark x1="30833" y1="74539" x2="66944" y2="76384"/>
                            <a14:foregroundMark x1="33056" y1="51169" x2="45694" y2="42066"/>
                            <a14:foregroundMark x1="54306" y1="41328" x2="67917" y2="50185"/>
                            <a14:foregroundMark x1="38194" y1="47724" x2="42500" y2="53014"/>
                          </a14:backgroundRemoval>
                        </a14:imgEffect>
                      </a14:imgLayer>
                    </a14:imgProps>
                  </a:ext>
                </a:extLst>
              </a:blip>
              <a:stretch>
                <a:fillRect/>
              </a:stretch>
            </p:blipFill>
            <p:spPr>
              <a:xfrm>
                <a:off x="5081954" y="7277539"/>
                <a:ext cx="1652954" cy="1866461"/>
              </a:xfrm>
              <a:prstGeom prst="rect">
                <a:avLst/>
              </a:prstGeom>
            </p:spPr>
          </p:pic>
          <p:sp>
            <p:nvSpPr>
              <p:cNvPr id="5" name="CuadroTexto 4">
                <a:extLst>
                  <a:ext uri="{FF2B5EF4-FFF2-40B4-BE49-F238E27FC236}">
                    <a16:creationId xmlns:a16="http://schemas.microsoft.com/office/drawing/2014/main" id="{473B2497-5E3F-4370-A097-CA9170270C7C}"/>
                  </a:ext>
                </a:extLst>
              </p:cNvPr>
              <p:cNvSpPr txBox="1"/>
              <p:nvPr/>
            </p:nvSpPr>
            <p:spPr>
              <a:xfrm>
                <a:off x="864576" y="4349859"/>
                <a:ext cx="5779477" cy="2220554"/>
              </a:xfrm>
              <a:prstGeom prst="rect">
                <a:avLst/>
              </a:prstGeom>
              <a:noFill/>
            </p:spPr>
            <p:txBody>
              <a:bodyPr wrap="square">
                <a:spAutoFit/>
              </a:bodyPr>
              <a:lstStyle/>
              <a:p>
                <a:r>
                  <a:rPr lang="es-MX" sz="2000" b="1" dirty="0">
                    <a:latin typeface="Arial" panose="020B0604020202020204" pitchFamily="34" charset="0"/>
                    <a:cs typeface="Arial" panose="020B0604020202020204" pitchFamily="34" charset="0"/>
                  </a:rPr>
                  <a:t>Para niños:</a:t>
                </a:r>
              </a:p>
              <a:p>
                <a:r>
                  <a:rPr lang="es-MX" sz="2000" b="0" i="0" dirty="0">
                    <a:solidFill>
                      <a:srgbClr val="333333"/>
                    </a:solidFill>
                    <a:effectLst/>
                    <a:latin typeface="Arial" panose="020B0604020202020204" pitchFamily="34" charset="0"/>
                    <a:cs typeface="Arial" panose="020B0604020202020204" pitchFamily="34" charset="0"/>
                  </a:rPr>
                  <a:t>La contaminación acústica se produce con </a:t>
                </a:r>
                <a:r>
                  <a:rPr lang="es-MX" sz="2000" b="1" i="0" dirty="0">
                    <a:solidFill>
                      <a:srgbClr val="333333"/>
                    </a:solidFill>
                    <a:effectLst/>
                    <a:latin typeface="Arial" panose="020B0604020202020204" pitchFamily="34" charset="0"/>
                    <a:cs typeface="Arial" panose="020B0604020202020204" pitchFamily="34" charset="0"/>
                  </a:rPr>
                  <a:t>cualquier ruido excesivo</a:t>
                </a:r>
                <a:r>
                  <a:rPr lang="es-MX" sz="2000" b="0" i="0" dirty="0">
                    <a:solidFill>
                      <a:srgbClr val="333333"/>
                    </a:solidFill>
                    <a:effectLst/>
                    <a:latin typeface="Arial" panose="020B0604020202020204" pitchFamily="34" charset="0"/>
                    <a:cs typeface="Arial" panose="020B0604020202020204" pitchFamily="34" charset="0"/>
                  </a:rPr>
                  <a:t> ya sea en proporción, tono, volumen o ritmo.</a:t>
                </a:r>
              </a:p>
              <a:p>
                <a:r>
                  <a:rPr lang="es-MX" sz="2000" b="0" i="0" dirty="0">
                    <a:solidFill>
                      <a:srgbClr val="333333"/>
                    </a:solidFill>
                    <a:effectLst/>
                    <a:latin typeface="Arial" panose="020B0604020202020204" pitchFamily="34" charset="0"/>
                    <a:cs typeface="Arial" panose="020B0604020202020204" pitchFamily="34" charset="0"/>
                  </a:rPr>
                  <a:t>Además de ser muy molesto, puede provocarnos estrés, trastornos del sueño y pérdida de audición</a:t>
                </a:r>
              </a:p>
            </p:txBody>
          </p:sp>
          <p:sp>
            <p:nvSpPr>
              <p:cNvPr id="6" name="CuadroTexto 5">
                <a:extLst>
                  <a:ext uri="{FF2B5EF4-FFF2-40B4-BE49-F238E27FC236}">
                    <a16:creationId xmlns:a16="http://schemas.microsoft.com/office/drawing/2014/main" id="{0F7C7269-3987-446D-8937-A43C9C3FB877}"/>
                  </a:ext>
                </a:extLst>
              </p:cNvPr>
              <p:cNvSpPr txBox="1"/>
              <p:nvPr/>
            </p:nvSpPr>
            <p:spPr>
              <a:xfrm>
                <a:off x="773723" y="1593227"/>
                <a:ext cx="5961185" cy="2220554"/>
              </a:xfrm>
              <a:prstGeom prst="rect">
                <a:avLst/>
              </a:prstGeom>
              <a:noFill/>
            </p:spPr>
            <p:txBody>
              <a:bodyPr wrap="square">
                <a:spAutoFit/>
              </a:bodyPr>
              <a:lstStyle/>
              <a:p>
                <a:r>
                  <a:rPr lang="es-MX" sz="2000" b="0" i="0" dirty="0">
                    <a:solidFill>
                      <a:srgbClr val="202124"/>
                    </a:solidFill>
                    <a:effectLst/>
                    <a:latin typeface="arial" panose="020B0604020202020204" pitchFamily="34" charset="0"/>
                  </a:rPr>
                  <a:t>La </a:t>
                </a:r>
                <a:r>
                  <a:rPr lang="es-MX" sz="2000" b="1" i="0" dirty="0">
                    <a:solidFill>
                      <a:srgbClr val="202124"/>
                    </a:solidFill>
                    <a:effectLst/>
                    <a:latin typeface="arial" panose="020B0604020202020204" pitchFamily="34" charset="0"/>
                  </a:rPr>
                  <a:t>contaminación acústica</a:t>
                </a:r>
                <a:r>
                  <a:rPr lang="es-MX" sz="2000" b="0" i="0" dirty="0">
                    <a:solidFill>
                      <a:srgbClr val="202124"/>
                    </a:solidFill>
                    <a:effectLst/>
                    <a:latin typeface="arial" panose="020B0604020202020204" pitchFamily="34" charset="0"/>
                  </a:rPr>
                  <a:t> es la presencia en el ambiente de ruidos o vibraciones, cualquiera que sea la fuente o emisor </a:t>
                </a:r>
                <a:r>
                  <a:rPr lang="es-MX" sz="2000" b="1" i="0" dirty="0">
                    <a:solidFill>
                      <a:srgbClr val="202124"/>
                    </a:solidFill>
                    <a:effectLst/>
                    <a:latin typeface="arial" panose="020B0604020202020204" pitchFamily="34" charset="0"/>
                  </a:rPr>
                  <a:t>acústico</a:t>
                </a:r>
                <a:r>
                  <a:rPr lang="es-MX" sz="2000" b="0" i="0" dirty="0">
                    <a:solidFill>
                      <a:srgbClr val="202124"/>
                    </a:solidFill>
                    <a:effectLst/>
                    <a:latin typeface="arial" panose="020B0604020202020204" pitchFamily="34" charset="0"/>
                  </a:rPr>
                  <a:t> que los origine, que implique molestia, riesgo o daño para las personas, para el desarrollo de sus actividades o para los bienes de cualquier naturaleza, o que cause efectos significativos .</a:t>
                </a:r>
                <a:endParaRPr lang="es-MX" sz="2000" b="0" i="0" dirty="0">
                  <a:solidFill>
                    <a:srgbClr val="4D5156"/>
                  </a:solidFill>
                  <a:effectLst/>
                  <a:latin typeface="arial" panose="020B0604020202020204" pitchFamily="34" charset="0"/>
                </a:endParaRPr>
              </a:p>
            </p:txBody>
          </p:sp>
        </p:grpSp>
        <p:sp>
          <p:nvSpPr>
            <p:cNvPr id="7" name="CuadroTexto 6">
              <a:extLst>
                <a:ext uri="{FF2B5EF4-FFF2-40B4-BE49-F238E27FC236}">
                  <a16:creationId xmlns:a16="http://schemas.microsoft.com/office/drawing/2014/main" id="{537B1627-4FD2-4F50-897F-99C7B6BC4334}"/>
                </a:ext>
              </a:extLst>
            </p:cNvPr>
            <p:cNvSpPr txBox="1"/>
            <p:nvPr/>
          </p:nvSpPr>
          <p:spPr>
            <a:xfrm>
              <a:off x="1758461" y="634953"/>
              <a:ext cx="3810000" cy="461665"/>
            </a:xfrm>
            <a:prstGeom prst="rect">
              <a:avLst/>
            </a:prstGeom>
            <a:noFill/>
          </p:spPr>
          <p:txBody>
            <a:bodyPr wrap="square" rtlCol="0">
              <a:spAutoFit/>
            </a:bodyPr>
            <a:lstStyle/>
            <a:p>
              <a:pPr algn="ctr"/>
              <a:r>
                <a:rPr lang="es-MX" sz="2400" b="1" dirty="0">
                  <a:latin typeface="Arial" panose="020B0604020202020204" pitchFamily="34" charset="0"/>
                  <a:cs typeface="Arial" panose="020B0604020202020204" pitchFamily="34" charset="0"/>
                </a:rPr>
                <a:t>Contaminación acústica </a:t>
              </a:r>
            </a:p>
          </p:txBody>
        </p:sp>
      </p:grpSp>
    </p:spTree>
    <p:extLst>
      <p:ext uri="{BB962C8B-B14F-4D97-AF65-F5344CB8AC3E}">
        <p14:creationId xmlns:p14="http://schemas.microsoft.com/office/powerpoint/2010/main" val="2542434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A037F277-C121-4FE0-8AFD-EA2698EF85ED}"/>
              </a:ext>
            </a:extLst>
          </p:cNvPr>
          <p:cNvGrpSpPr/>
          <p:nvPr/>
        </p:nvGrpSpPr>
        <p:grpSpPr>
          <a:xfrm>
            <a:off x="0" y="0"/>
            <a:ext cx="6858000" cy="9251950"/>
            <a:chOff x="0" y="-1"/>
            <a:chExt cx="6858000" cy="9144001"/>
          </a:xfrm>
        </p:grpSpPr>
        <p:pic>
          <p:nvPicPr>
            <p:cNvPr id="3" name="Picture 2" descr="Cuaderno De Papel De Fondo. La Enseñanza Del Diseño En Blanco De Papel De  Cuaderno Hoja Libreta Vacía. La Línea Objeto De Página De Documentos De  Oficina De Escritura Textura Del Papel">
              <a:extLst>
                <a:ext uri="{FF2B5EF4-FFF2-40B4-BE49-F238E27FC236}">
                  <a16:creationId xmlns:a16="http://schemas.microsoft.com/office/drawing/2014/main" id="{C640E3D5-12F9-46AA-B557-CBD50EA5AD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999" t="1025" r="10514" b="2564"/>
            <a:stretch/>
          </p:blipFill>
          <p:spPr bwMode="auto">
            <a:xfrm>
              <a:off x="0" y="-1"/>
              <a:ext cx="6858000" cy="9144001"/>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a:extLst>
                <a:ext uri="{FF2B5EF4-FFF2-40B4-BE49-F238E27FC236}">
                  <a16:creationId xmlns:a16="http://schemas.microsoft.com/office/drawing/2014/main" id="{DBC9FF7D-BA10-4DAD-A2F1-7978E433FB43}"/>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4182" b="92743" l="3889" r="97500">
                          <a14:foregroundMark x1="36944" y1="41574" x2="49167" y2="52522"/>
                          <a14:foregroundMark x1="68750" y1="40959" x2="54306" y2="52030"/>
                          <a14:foregroundMark x1="30833" y1="74539" x2="66944" y2="76384"/>
                          <a14:foregroundMark x1="33056" y1="51169" x2="45694" y2="42066"/>
                          <a14:foregroundMark x1="54306" y1="41328" x2="67917" y2="50185"/>
                          <a14:foregroundMark x1="38194" y1="47724" x2="42500" y2="53014"/>
                        </a14:backgroundRemoval>
                      </a14:imgEffect>
                    </a14:imgLayer>
                  </a14:imgProps>
                </a:ext>
              </a:extLst>
            </a:blip>
            <a:stretch>
              <a:fillRect/>
            </a:stretch>
          </p:blipFill>
          <p:spPr>
            <a:xfrm>
              <a:off x="5081954" y="7277539"/>
              <a:ext cx="1652954" cy="1866461"/>
            </a:xfrm>
            <a:prstGeom prst="rect">
              <a:avLst/>
            </a:prstGeom>
          </p:spPr>
        </p:pic>
        <p:sp>
          <p:nvSpPr>
            <p:cNvPr id="5" name="CuadroTexto 4">
              <a:extLst>
                <a:ext uri="{FF2B5EF4-FFF2-40B4-BE49-F238E27FC236}">
                  <a16:creationId xmlns:a16="http://schemas.microsoft.com/office/drawing/2014/main" id="{052D20D4-64AE-4EFB-863A-02A39165F891}"/>
                </a:ext>
              </a:extLst>
            </p:cNvPr>
            <p:cNvSpPr txBox="1"/>
            <p:nvPr/>
          </p:nvSpPr>
          <p:spPr>
            <a:xfrm>
              <a:off x="773723" y="4228825"/>
              <a:ext cx="5779477" cy="1612183"/>
            </a:xfrm>
            <a:prstGeom prst="rect">
              <a:avLst/>
            </a:prstGeom>
            <a:noFill/>
          </p:spPr>
          <p:txBody>
            <a:bodyPr wrap="square">
              <a:spAutoFit/>
            </a:bodyPr>
            <a:lstStyle/>
            <a:p>
              <a:r>
                <a:rPr lang="es-MX" sz="2000" b="1" dirty="0">
                  <a:latin typeface="Arial" panose="020B0604020202020204" pitchFamily="34" charset="0"/>
                  <a:cs typeface="Arial" panose="020B0604020202020204" pitchFamily="34" charset="0"/>
                </a:rPr>
                <a:t>Para niños:</a:t>
              </a:r>
            </a:p>
            <a:p>
              <a:r>
                <a:rPr lang="es-MX" sz="2000" dirty="0">
                  <a:latin typeface="Arial" panose="020B0604020202020204" pitchFamily="34" charset="0"/>
                  <a:cs typeface="Arial" panose="020B0604020202020204" pitchFamily="34" charset="0"/>
                </a:rPr>
                <a:t>Una colección es un grupo de cosas que se relacionan, es decir que son del mismo tipo, por ejemplo una colección de tijeras, una colección de zapatos.  </a:t>
              </a:r>
            </a:p>
          </p:txBody>
        </p:sp>
        <p:sp>
          <p:nvSpPr>
            <p:cNvPr id="6" name="CuadroTexto 5">
              <a:extLst>
                <a:ext uri="{FF2B5EF4-FFF2-40B4-BE49-F238E27FC236}">
                  <a16:creationId xmlns:a16="http://schemas.microsoft.com/office/drawing/2014/main" id="{021C7AAE-177A-4F84-B692-98DC066FF9C7}"/>
                </a:ext>
              </a:extLst>
            </p:cNvPr>
            <p:cNvSpPr txBox="1"/>
            <p:nvPr/>
          </p:nvSpPr>
          <p:spPr>
            <a:xfrm>
              <a:off x="773723" y="1711367"/>
              <a:ext cx="5961185" cy="1916368"/>
            </a:xfrm>
            <a:prstGeom prst="rect">
              <a:avLst/>
            </a:prstGeom>
            <a:noFill/>
          </p:spPr>
          <p:txBody>
            <a:bodyPr wrap="square">
              <a:spAutoFit/>
            </a:bodyPr>
            <a:lstStyle/>
            <a:p>
              <a:r>
                <a:rPr lang="es-MX" sz="2000" b="1" i="0" dirty="0">
                  <a:solidFill>
                    <a:srgbClr val="202124"/>
                  </a:solidFill>
                  <a:effectLst/>
                  <a:latin typeface="arial" panose="020B0604020202020204" pitchFamily="34" charset="0"/>
                </a:rPr>
                <a:t>Colección</a:t>
              </a:r>
              <a:r>
                <a:rPr lang="es-MX" sz="2000" b="0" i="0" dirty="0">
                  <a:solidFill>
                    <a:srgbClr val="202124"/>
                  </a:solidFill>
                  <a:effectLst/>
                  <a:latin typeface="arial" panose="020B0604020202020204" pitchFamily="34" charset="0"/>
                </a:rPr>
                <a:t> es un término que procede del vocablo latino collectĭo y que hace mención al conjunto de cosas de una misma clase que se reúnen por su valor o por el interés que despiertan. La persona que desarrolla u organiza una </a:t>
              </a:r>
              <a:r>
                <a:rPr lang="es-MX" sz="2000" b="1" i="0" dirty="0">
                  <a:solidFill>
                    <a:srgbClr val="202124"/>
                  </a:solidFill>
                  <a:effectLst/>
                  <a:latin typeface="arial" panose="020B0604020202020204" pitchFamily="34" charset="0"/>
                </a:rPr>
                <a:t>colección</a:t>
              </a:r>
              <a:r>
                <a:rPr lang="es-MX" sz="2000" b="0" i="0" dirty="0">
                  <a:solidFill>
                    <a:srgbClr val="202124"/>
                  </a:solidFill>
                  <a:effectLst/>
                  <a:latin typeface="arial" panose="020B0604020202020204" pitchFamily="34" charset="0"/>
                </a:rPr>
                <a:t> se conoce como coleccionista.</a:t>
              </a:r>
              <a:endParaRPr lang="es-MX" sz="2000" b="0" i="0" dirty="0">
                <a:solidFill>
                  <a:srgbClr val="4D5156"/>
                </a:solidFill>
                <a:effectLst/>
                <a:latin typeface="arial" panose="020B0604020202020204" pitchFamily="34" charset="0"/>
              </a:endParaRPr>
            </a:p>
          </p:txBody>
        </p:sp>
      </p:grpSp>
      <p:sp>
        <p:nvSpPr>
          <p:cNvPr id="7" name="CuadroTexto 6">
            <a:extLst>
              <a:ext uri="{FF2B5EF4-FFF2-40B4-BE49-F238E27FC236}">
                <a16:creationId xmlns:a16="http://schemas.microsoft.com/office/drawing/2014/main" id="{0907FE4E-25EB-4B78-8395-1B504DCC6176}"/>
              </a:ext>
            </a:extLst>
          </p:cNvPr>
          <p:cNvSpPr txBox="1"/>
          <p:nvPr/>
        </p:nvSpPr>
        <p:spPr>
          <a:xfrm>
            <a:off x="1758461" y="634953"/>
            <a:ext cx="3810000" cy="461665"/>
          </a:xfrm>
          <a:prstGeom prst="rect">
            <a:avLst/>
          </a:prstGeom>
          <a:noFill/>
        </p:spPr>
        <p:txBody>
          <a:bodyPr wrap="square" rtlCol="0">
            <a:spAutoFit/>
          </a:bodyPr>
          <a:lstStyle/>
          <a:p>
            <a:pPr algn="ctr"/>
            <a:r>
              <a:rPr lang="es-MX" sz="2400" b="1" dirty="0">
                <a:latin typeface="Arial" panose="020B0604020202020204" pitchFamily="34" charset="0"/>
                <a:cs typeface="Arial" panose="020B0604020202020204" pitchFamily="34" charset="0"/>
              </a:rPr>
              <a:t>Que son las colecciones </a:t>
            </a:r>
          </a:p>
        </p:txBody>
      </p:sp>
    </p:spTree>
    <p:extLst>
      <p:ext uri="{BB962C8B-B14F-4D97-AF65-F5344CB8AC3E}">
        <p14:creationId xmlns:p14="http://schemas.microsoft.com/office/powerpoint/2010/main" val="134320589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TotalTime>
  <Words>200</Words>
  <Application>Microsoft Office PowerPoint</Application>
  <PresentationFormat>Personalizado</PresentationFormat>
  <Paragraphs>12</Paragraphs>
  <Slides>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vt:i4>
      </vt:variant>
    </vt:vector>
  </HeadingPairs>
  <TitlesOfParts>
    <vt:vector size="11" baseType="lpstr">
      <vt:lpstr>Arial</vt:lpstr>
      <vt:lpstr>Arial</vt:lpstr>
      <vt:lpstr>Calibri</vt:lpstr>
      <vt:lpstr>Calibri Light</vt:lpstr>
      <vt:lpstr>Forte</vt:lpstr>
      <vt:lpstr>Franklin Gothic Demi</vt:lpstr>
      <vt:lpstr>Impact</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COMPAQ</dc:creator>
  <cp:lastModifiedBy>COMPAQ</cp:lastModifiedBy>
  <cp:revision>3</cp:revision>
  <dcterms:created xsi:type="dcterms:W3CDTF">2021-05-15T19:58:05Z</dcterms:created>
  <dcterms:modified xsi:type="dcterms:W3CDTF">2021-05-15T20:39:37Z</dcterms:modified>
</cp:coreProperties>
</file>