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6" r:id="rId4"/>
    <p:sldId id="257" r:id="rId5"/>
    <p:sldId id="258"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59" r:id="rId26"/>
    <p:sldId id="289" r:id="rId27"/>
    <p:sldId id="290" r:id="rId28"/>
    <p:sldId id="291" r:id="rId29"/>
    <p:sldId id="292" r:id="rId30"/>
    <p:sldId id="293" r:id="rId31"/>
    <p:sldId id="261" r:id="rId32"/>
    <p:sldId id="262" r:id="rId33"/>
    <p:sldId id="263" r:id="rId34"/>
    <p:sldId id="264" r:id="rId35"/>
    <p:sldId id="265" r:id="rId36"/>
    <p:sldId id="266" r:id="rId37"/>
    <p:sldId id="267" r:id="rId38"/>
    <p:sldId id="268" r:id="rId39"/>
    <p:sldId id="269" r:id="rId4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ECF4C64-3E16-42AF-B0A2-278E16624E4D}" type="datetimeFigureOut">
              <a:rPr lang="es-MX" smtClean="0"/>
              <a:t>15/05/2021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DA504AD-9042-40D7-9372-E830AB2729BC}" type="slidenum">
              <a:rPr lang="es-MX" smtClean="0"/>
              <a:t>‹Nº›</a:t>
            </a:fld>
            <a:endParaRPr lang="es-MX"/>
          </a:p>
        </p:txBody>
      </p:sp>
    </p:spTree>
    <p:extLst>
      <p:ext uri="{BB962C8B-B14F-4D97-AF65-F5344CB8AC3E}">
        <p14:creationId xmlns:p14="http://schemas.microsoft.com/office/powerpoint/2010/main" val="413726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ECF4C64-3E16-42AF-B0A2-278E16624E4D}" type="datetimeFigureOut">
              <a:rPr lang="es-MX" smtClean="0"/>
              <a:t>15/05/2021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DA504AD-9042-40D7-9372-E830AB2729BC}" type="slidenum">
              <a:rPr lang="es-MX" smtClean="0"/>
              <a:t>‹Nº›</a:t>
            </a:fld>
            <a:endParaRPr lang="es-MX"/>
          </a:p>
        </p:txBody>
      </p:sp>
    </p:spTree>
    <p:extLst>
      <p:ext uri="{BB962C8B-B14F-4D97-AF65-F5344CB8AC3E}">
        <p14:creationId xmlns:p14="http://schemas.microsoft.com/office/powerpoint/2010/main" val="335566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ECF4C64-3E16-42AF-B0A2-278E16624E4D}" type="datetimeFigureOut">
              <a:rPr lang="es-MX" smtClean="0"/>
              <a:t>15/05/2021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DA504AD-9042-40D7-9372-E830AB2729BC}" type="slidenum">
              <a:rPr lang="es-MX" smtClean="0"/>
              <a:t>‹Nº›</a:t>
            </a:fld>
            <a:endParaRPr lang="es-MX"/>
          </a:p>
        </p:txBody>
      </p:sp>
    </p:spTree>
    <p:extLst>
      <p:ext uri="{BB962C8B-B14F-4D97-AF65-F5344CB8AC3E}">
        <p14:creationId xmlns:p14="http://schemas.microsoft.com/office/powerpoint/2010/main" val="1051454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C0D42F8-31F1-454A-965A-8B56D7B4A1F9}" type="datetimeFigureOut">
              <a:rPr lang="es-MX" smtClean="0">
                <a:solidFill>
                  <a:prstClr val="black">
                    <a:tint val="75000"/>
                  </a:prstClr>
                </a:solidFill>
              </a:rPr>
              <a:pPr/>
              <a:t>15/05/2021</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09C17E-0D0D-48A8-B5C1-11E25E320BE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131503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0D42F8-31F1-454A-965A-8B56D7B4A1F9}" type="datetimeFigureOut">
              <a:rPr lang="es-MX" smtClean="0">
                <a:solidFill>
                  <a:prstClr val="black">
                    <a:tint val="75000"/>
                  </a:prstClr>
                </a:solidFill>
              </a:rPr>
              <a:pPr/>
              <a:t>15/05/2021</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09C17E-0D0D-48A8-B5C1-11E25E320BE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100438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0D42F8-31F1-454A-965A-8B56D7B4A1F9}" type="datetimeFigureOut">
              <a:rPr lang="es-MX" smtClean="0">
                <a:solidFill>
                  <a:prstClr val="black">
                    <a:tint val="75000"/>
                  </a:prstClr>
                </a:solidFill>
              </a:rPr>
              <a:pPr/>
              <a:t>15/05/2021</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09C17E-0D0D-48A8-B5C1-11E25E320BE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842464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C0D42F8-31F1-454A-965A-8B56D7B4A1F9}" type="datetimeFigureOut">
              <a:rPr lang="es-MX" smtClean="0">
                <a:solidFill>
                  <a:prstClr val="black">
                    <a:tint val="75000"/>
                  </a:prstClr>
                </a:solidFill>
              </a:rPr>
              <a:pPr/>
              <a:t>15/05/2021</a:t>
            </a:fld>
            <a:endParaRPr lang="es-MX"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MX"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09C17E-0D0D-48A8-B5C1-11E25E320BE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11970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C0D42F8-31F1-454A-965A-8B56D7B4A1F9}" type="datetimeFigureOut">
              <a:rPr lang="es-MX" smtClean="0">
                <a:solidFill>
                  <a:prstClr val="black">
                    <a:tint val="75000"/>
                  </a:prstClr>
                </a:solidFill>
              </a:rPr>
              <a:pPr/>
              <a:t>15/05/2021</a:t>
            </a:fld>
            <a:endParaRPr lang="es-MX"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s-MX"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D09C17E-0D0D-48A8-B5C1-11E25E320BE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547873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0D42F8-31F1-454A-965A-8B56D7B4A1F9}" type="datetimeFigureOut">
              <a:rPr lang="es-MX" smtClean="0">
                <a:solidFill>
                  <a:prstClr val="black">
                    <a:tint val="75000"/>
                  </a:prstClr>
                </a:solidFill>
              </a:rPr>
              <a:pPr/>
              <a:t>15/05/2021</a:t>
            </a:fld>
            <a:endParaRPr lang="es-MX"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s-MX"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D09C17E-0D0D-48A8-B5C1-11E25E320BE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846863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D42F8-31F1-454A-965A-8B56D7B4A1F9}" type="datetimeFigureOut">
              <a:rPr lang="es-MX" smtClean="0">
                <a:solidFill>
                  <a:prstClr val="black">
                    <a:tint val="75000"/>
                  </a:prstClr>
                </a:solidFill>
              </a:rPr>
              <a:pPr/>
              <a:t>15/05/2021</a:t>
            </a:fld>
            <a:endParaRPr lang="es-MX"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MX"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D09C17E-0D0D-48A8-B5C1-11E25E320BE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409120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0D42F8-31F1-454A-965A-8B56D7B4A1F9}" type="datetimeFigureOut">
              <a:rPr lang="es-MX" smtClean="0">
                <a:solidFill>
                  <a:prstClr val="black">
                    <a:tint val="75000"/>
                  </a:prstClr>
                </a:solidFill>
              </a:rPr>
              <a:pPr/>
              <a:t>15/05/2021</a:t>
            </a:fld>
            <a:endParaRPr lang="es-MX"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MX"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09C17E-0D0D-48A8-B5C1-11E25E320BE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5249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ECF4C64-3E16-42AF-B0A2-278E16624E4D}" type="datetimeFigureOut">
              <a:rPr lang="es-MX" smtClean="0"/>
              <a:t>15/05/2021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DA504AD-9042-40D7-9372-E830AB2729BC}" type="slidenum">
              <a:rPr lang="es-MX" smtClean="0"/>
              <a:t>‹Nº›</a:t>
            </a:fld>
            <a:endParaRPr lang="es-MX"/>
          </a:p>
        </p:txBody>
      </p:sp>
    </p:spTree>
    <p:extLst>
      <p:ext uri="{BB962C8B-B14F-4D97-AF65-F5344CB8AC3E}">
        <p14:creationId xmlns:p14="http://schemas.microsoft.com/office/powerpoint/2010/main" val="3842089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0D42F8-31F1-454A-965A-8B56D7B4A1F9}" type="datetimeFigureOut">
              <a:rPr lang="es-MX" smtClean="0">
                <a:solidFill>
                  <a:prstClr val="black">
                    <a:tint val="75000"/>
                  </a:prstClr>
                </a:solidFill>
              </a:rPr>
              <a:pPr/>
              <a:t>15/05/2021</a:t>
            </a:fld>
            <a:endParaRPr lang="es-MX"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MX"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09C17E-0D0D-48A8-B5C1-11E25E320BE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55967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0D42F8-31F1-454A-965A-8B56D7B4A1F9}" type="datetimeFigureOut">
              <a:rPr lang="es-MX" smtClean="0">
                <a:solidFill>
                  <a:prstClr val="black">
                    <a:tint val="75000"/>
                  </a:prstClr>
                </a:solidFill>
              </a:rPr>
              <a:pPr/>
              <a:t>15/05/2021</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09C17E-0D0D-48A8-B5C1-11E25E320BE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77012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0D42F8-31F1-454A-965A-8B56D7B4A1F9}" type="datetimeFigureOut">
              <a:rPr lang="es-MX" smtClean="0">
                <a:solidFill>
                  <a:prstClr val="black">
                    <a:tint val="75000"/>
                  </a:prstClr>
                </a:solidFill>
              </a:rPr>
              <a:pPr/>
              <a:t>15/05/2021</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09C17E-0D0D-48A8-B5C1-11E25E320BE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44746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ECF4C64-3E16-42AF-B0A2-278E16624E4D}" type="datetimeFigureOut">
              <a:rPr lang="es-MX" smtClean="0"/>
              <a:t>15/05/2021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DA504AD-9042-40D7-9372-E830AB2729BC}" type="slidenum">
              <a:rPr lang="es-MX" smtClean="0"/>
              <a:t>‹Nº›</a:t>
            </a:fld>
            <a:endParaRPr lang="es-MX"/>
          </a:p>
        </p:txBody>
      </p:sp>
    </p:spTree>
    <p:extLst>
      <p:ext uri="{BB962C8B-B14F-4D97-AF65-F5344CB8AC3E}">
        <p14:creationId xmlns:p14="http://schemas.microsoft.com/office/powerpoint/2010/main" val="49680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ECF4C64-3E16-42AF-B0A2-278E16624E4D}" type="datetimeFigureOut">
              <a:rPr lang="es-MX" smtClean="0"/>
              <a:t>15/05/2021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DA504AD-9042-40D7-9372-E830AB2729BC}" type="slidenum">
              <a:rPr lang="es-MX" smtClean="0"/>
              <a:t>‹Nº›</a:t>
            </a:fld>
            <a:endParaRPr lang="es-MX"/>
          </a:p>
        </p:txBody>
      </p:sp>
    </p:spTree>
    <p:extLst>
      <p:ext uri="{BB962C8B-B14F-4D97-AF65-F5344CB8AC3E}">
        <p14:creationId xmlns:p14="http://schemas.microsoft.com/office/powerpoint/2010/main" val="189767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ECF4C64-3E16-42AF-B0A2-278E16624E4D}" type="datetimeFigureOut">
              <a:rPr lang="es-MX" smtClean="0"/>
              <a:t>15/05/2021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DA504AD-9042-40D7-9372-E830AB2729BC}" type="slidenum">
              <a:rPr lang="es-MX" smtClean="0"/>
              <a:t>‹Nº›</a:t>
            </a:fld>
            <a:endParaRPr lang="es-MX"/>
          </a:p>
        </p:txBody>
      </p:sp>
    </p:spTree>
    <p:extLst>
      <p:ext uri="{BB962C8B-B14F-4D97-AF65-F5344CB8AC3E}">
        <p14:creationId xmlns:p14="http://schemas.microsoft.com/office/powerpoint/2010/main" val="103686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ECF4C64-3E16-42AF-B0A2-278E16624E4D}" type="datetimeFigureOut">
              <a:rPr lang="es-MX" smtClean="0"/>
              <a:t>15/05/2021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DA504AD-9042-40D7-9372-E830AB2729BC}" type="slidenum">
              <a:rPr lang="es-MX" smtClean="0"/>
              <a:t>‹Nº›</a:t>
            </a:fld>
            <a:endParaRPr lang="es-MX"/>
          </a:p>
        </p:txBody>
      </p:sp>
    </p:spTree>
    <p:extLst>
      <p:ext uri="{BB962C8B-B14F-4D97-AF65-F5344CB8AC3E}">
        <p14:creationId xmlns:p14="http://schemas.microsoft.com/office/powerpoint/2010/main" val="121750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CF4C64-3E16-42AF-B0A2-278E16624E4D}" type="datetimeFigureOut">
              <a:rPr lang="es-MX" smtClean="0"/>
              <a:t>15/05/2021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DA504AD-9042-40D7-9372-E830AB2729BC}" type="slidenum">
              <a:rPr lang="es-MX" smtClean="0"/>
              <a:t>‹Nº›</a:t>
            </a:fld>
            <a:endParaRPr lang="es-MX"/>
          </a:p>
        </p:txBody>
      </p:sp>
    </p:spTree>
    <p:extLst>
      <p:ext uri="{BB962C8B-B14F-4D97-AF65-F5344CB8AC3E}">
        <p14:creationId xmlns:p14="http://schemas.microsoft.com/office/powerpoint/2010/main" val="208836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CF4C64-3E16-42AF-B0A2-278E16624E4D}" type="datetimeFigureOut">
              <a:rPr lang="es-MX" smtClean="0"/>
              <a:t>15/05/2021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DA504AD-9042-40D7-9372-E830AB2729BC}" type="slidenum">
              <a:rPr lang="es-MX" smtClean="0"/>
              <a:t>‹Nº›</a:t>
            </a:fld>
            <a:endParaRPr lang="es-MX"/>
          </a:p>
        </p:txBody>
      </p:sp>
    </p:spTree>
    <p:extLst>
      <p:ext uri="{BB962C8B-B14F-4D97-AF65-F5344CB8AC3E}">
        <p14:creationId xmlns:p14="http://schemas.microsoft.com/office/powerpoint/2010/main" val="74016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CF4C64-3E16-42AF-B0A2-278E16624E4D}" type="datetimeFigureOut">
              <a:rPr lang="es-MX" smtClean="0"/>
              <a:t>15/05/2021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DA504AD-9042-40D7-9372-E830AB2729BC}" type="slidenum">
              <a:rPr lang="es-MX" smtClean="0"/>
              <a:t>‹Nº›</a:t>
            </a:fld>
            <a:endParaRPr lang="es-MX"/>
          </a:p>
        </p:txBody>
      </p:sp>
    </p:spTree>
    <p:extLst>
      <p:ext uri="{BB962C8B-B14F-4D97-AF65-F5344CB8AC3E}">
        <p14:creationId xmlns:p14="http://schemas.microsoft.com/office/powerpoint/2010/main" val="216293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F4C64-3E16-42AF-B0A2-278E16624E4D}" type="datetimeFigureOut">
              <a:rPr lang="es-MX" smtClean="0"/>
              <a:t>15/05/2021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504AD-9042-40D7-9372-E830AB2729BC}" type="slidenum">
              <a:rPr lang="es-MX" smtClean="0"/>
              <a:t>‹Nº›</a:t>
            </a:fld>
            <a:endParaRPr lang="es-MX"/>
          </a:p>
        </p:txBody>
      </p:sp>
    </p:spTree>
    <p:extLst>
      <p:ext uri="{BB962C8B-B14F-4D97-AF65-F5344CB8AC3E}">
        <p14:creationId xmlns:p14="http://schemas.microsoft.com/office/powerpoint/2010/main" val="222049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8000" b="-4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C0D42F8-31F1-454A-965A-8B56D7B4A1F9}" type="datetimeFigureOut">
              <a:rPr lang="es-MX" smtClean="0">
                <a:solidFill>
                  <a:prstClr val="black">
                    <a:tint val="75000"/>
                  </a:prstClr>
                </a:solidFill>
              </a:rPr>
              <a:pPr defTabSz="457200"/>
              <a:t>15/05/2021</a:t>
            </a:fld>
            <a:endParaRPr lang="es-MX"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MX"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09C17E-0D0D-48A8-B5C1-11E25E320BE6}" type="slidenum">
              <a:rPr lang="es-MX" smtClean="0">
                <a:solidFill>
                  <a:prstClr val="black">
                    <a:tint val="75000"/>
                  </a:prstClr>
                </a:solidFill>
              </a:rPr>
              <a:pPr defTabSz="457200"/>
              <a:t>‹Nº›</a:t>
            </a:fld>
            <a:endParaRPr lang="es-MX" dirty="0">
              <a:solidFill>
                <a:prstClr val="black">
                  <a:tint val="75000"/>
                </a:prstClr>
              </a:solidFill>
            </a:endParaRPr>
          </a:p>
        </p:txBody>
      </p:sp>
    </p:spTree>
    <p:extLst>
      <p:ext uri="{BB962C8B-B14F-4D97-AF65-F5344CB8AC3E}">
        <p14:creationId xmlns:p14="http://schemas.microsoft.com/office/powerpoint/2010/main" val="1569336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TnHZwILk04Y"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0" y="0"/>
            <a:ext cx="9144000" cy="6858000"/>
          </a:xfrm>
          <a:prstGeom prst="rect">
            <a:avLst/>
          </a:prstGeom>
        </p:spPr>
      </p:pic>
      <p:sp>
        <p:nvSpPr>
          <p:cNvPr id="5" name="Rectángulo 4"/>
          <p:cNvSpPr/>
          <p:nvPr/>
        </p:nvSpPr>
        <p:spPr>
          <a:xfrm>
            <a:off x="179614" y="1266726"/>
            <a:ext cx="8784772" cy="5591274"/>
          </a:xfrm>
          <a:prstGeom prst="rect">
            <a:avLst/>
          </a:prstGeom>
        </p:spPr>
        <p:txBody>
          <a:bodyPr wrap="square">
            <a:spAutoFit/>
          </a:bodyPr>
          <a:lstStyle/>
          <a:p>
            <a:pPr algn="ctr">
              <a:spcBef>
                <a:spcPts val="1000"/>
              </a:spcBef>
            </a:pPr>
            <a:endParaRPr lang="es-MX" sz="2000" b="1" i="0" u="none" strike="noStrike" dirty="0" smtClean="0">
              <a:solidFill>
                <a:srgbClr val="000000"/>
              </a:solidFill>
              <a:effectLst/>
              <a:latin typeface="Arial" panose="020B0604020202020204" pitchFamily="34" charset="0"/>
              <a:cs typeface="Arial" panose="020B0604020202020204" pitchFamily="34" charset="0"/>
            </a:endParaRPr>
          </a:p>
          <a:p>
            <a:pPr algn="ctr">
              <a:spcBef>
                <a:spcPts val="1000"/>
              </a:spcBef>
            </a:pPr>
            <a:r>
              <a:rPr lang="es-MX" sz="2000" b="1" i="0" u="none" strike="noStrike" dirty="0" smtClean="0">
                <a:solidFill>
                  <a:srgbClr val="000000"/>
                </a:solidFill>
                <a:effectLst/>
                <a:latin typeface="Arial" panose="020B0604020202020204" pitchFamily="34" charset="0"/>
                <a:cs typeface="Arial" panose="020B0604020202020204" pitchFamily="34" charset="0"/>
              </a:rPr>
              <a:t>Ciclo escolar 2020-2021  </a:t>
            </a:r>
          </a:p>
          <a:p>
            <a:pPr algn="ctr">
              <a:spcBef>
                <a:spcPts val="1000"/>
              </a:spcBef>
            </a:pPr>
            <a:r>
              <a:rPr lang="es-ES" sz="2000" b="1" dirty="0" smtClean="0">
                <a:solidFill>
                  <a:srgbClr val="000000"/>
                </a:solidFill>
                <a:latin typeface="Arial" panose="020B0604020202020204" pitchFamily="34" charset="0"/>
                <a:cs typeface="Arial" panose="020B0604020202020204" pitchFamily="34" charset="0"/>
              </a:rPr>
              <a:t>Periodo de práctica: </a:t>
            </a:r>
            <a:r>
              <a:rPr lang="es-ES" sz="2000" b="1" dirty="0" smtClean="0">
                <a:solidFill>
                  <a:srgbClr val="000000"/>
                </a:solidFill>
                <a:latin typeface="Arial" panose="020B0604020202020204" pitchFamily="34" charset="0"/>
                <a:cs typeface="Arial" panose="020B0604020202020204" pitchFamily="34" charset="0"/>
              </a:rPr>
              <a:t>17 </a:t>
            </a:r>
            <a:r>
              <a:rPr lang="es-ES" sz="2000" b="1" dirty="0" smtClean="0">
                <a:solidFill>
                  <a:srgbClr val="000000"/>
                </a:solidFill>
                <a:latin typeface="Arial" panose="020B0604020202020204" pitchFamily="34" charset="0"/>
                <a:cs typeface="Arial" panose="020B0604020202020204" pitchFamily="34" charset="0"/>
              </a:rPr>
              <a:t>al </a:t>
            </a:r>
            <a:r>
              <a:rPr lang="es-ES" sz="2000" b="1" dirty="0" smtClean="0">
                <a:solidFill>
                  <a:srgbClr val="000000"/>
                </a:solidFill>
                <a:latin typeface="Arial" panose="020B0604020202020204" pitchFamily="34" charset="0"/>
                <a:cs typeface="Arial" panose="020B0604020202020204" pitchFamily="34" charset="0"/>
              </a:rPr>
              <a:t>21</a:t>
            </a:r>
            <a:r>
              <a:rPr lang="es-ES" sz="2000" b="1" dirty="0" smtClean="0">
                <a:solidFill>
                  <a:srgbClr val="000000"/>
                </a:solidFill>
                <a:latin typeface="Arial" panose="020B0604020202020204" pitchFamily="34" charset="0"/>
                <a:cs typeface="Arial" panose="020B0604020202020204" pitchFamily="34" charset="0"/>
              </a:rPr>
              <a:t> </a:t>
            </a:r>
            <a:r>
              <a:rPr lang="es-ES" sz="2000" b="1" dirty="0" smtClean="0">
                <a:solidFill>
                  <a:srgbClr val="000000"/>
                </a:solidFill>
                <a:latin typeface="Arial" panose="020B0604020202020204" pitchFamily="34" charset="0"/>
                <a:cs typeface="Arial" panose="020B0604020202020204" pitchFamily="34" charset="0"/>
              </a:rPr>
              <a:t>de Mayo</a:t>
            </a:r>
            <a:endParaRPr lang="es-MX" sz="2000" b="1" i="0" u="none" strike="noStrike" dirty="0" smtClean="0">
              <a:solidFill>
                <a:srgbClr val="000000"/>
              </a:solidFill>
              <a:effectLst/>
              <a:latin typeface="Arial" panose="020B0604020202020204" pitchFamily="34" charset="0"/>
              <a:cs typeface="Arial" panose="020B0604020202020204" pitchFamily="34" charset="0"/>
            </a:endParaRPr>
          </a:p>
          <a:p>
            <a:pPr algn="ctr">
              <a:spcBef>
                <a:spcPts val="1000"/>
              </a:spcBef>
            </a:pPr>
            <a:endParaRPr lang="es-MX" sz="2000" b="1" dirty="0" smtClean="0">
              <a:effectLst/>
              <a:latin typeface="Arial" panose="020B0604020202020204" pitchFamily="34" charset="0"/>
              <a:cs typeface="Arial" panose="020B0604020202020204" pitchFamily="34" charset="0"/>
            </a:endParaRPr>
          </a:p>
          <a:p>
            <a:pPr algn="ctr">
              <a:spcBef>
                <a:spcPts val="1000"/>
              </a:spcBef>
            </a:pPr>
            <a:r>
              <a:rPr lang="es-MX" sz="2000" b="1" i="0" u="none" strike="noStrike" dirty="0" smtClean="0">
                <a:solidFill>
                  <a:srgbClr val="000000"/>
                </a:solidFill>
                <a:effectLst/>
                <a:latin typeface="Arial" panose="020B0604020202020204" pitchFamily="34" charset="0"/>
                <a:cs typeface="Arial" panose="020B0604020202020204" pitchFamily="34" charset="0"/>
              </a:rPr>
              <a:t>JARDIN DE NIÑOS “INSURGENTES DE  1810”</a:t>
            </a:r>
            <a:endParaRPr lang="es-MX" sz="2000" b="1" dirty="0" smtClean="0">
              <a:effectLst/>
              <a:latin typeface="Arial" panose="020B0604020202020204" pitchFamily="34" charset="0"/>
              <a:cs typeface="Arial" panose="020B0604020202020204" pitchFamily="34" charset="0"/>
            </a:endParaRPr>
          </a:p>
          <a:p>
            <a:pPr algn="ctr">
              <a:spcBef>
                <a:spcPts val="1000"/>
              </a:spcBef>
            </a:pPr>
            <a:r>
              <a:rPr lang="es-MX" sz="2000" b="1" i="0" u="none" strike="noStrike" dirty="0" smtClean="0">
                <a:solidFill>
                  <a:srgbClr val="000000"/>
                </a:solidFill>
                <a:effectLst/>
                <a:latin typeface="Arial" panose="020B0604020202020204" pitchFamily="34" charset="0"/>
                <a:cs typeface="Arial" panose="020B0604020202020204" pitchFamily="34" charset="0"/>
              </a:rPr>
              <a:t>CLAVE. 05DJN0037P  Z.E. 111</a:t>
            </a:r>
            <a:r>
              <a:rPr lang="es-MX" sz="2000" b="1" dirty="0" smtClean="0">
                <a:effectLst/>
                <a:latin typeface="Arial" panose="020B0604020202020204" pitchFamily="34" charset="0"/>
                <a:cs typeface="Arial" panose="020B0604020202020204" pitchFamily="34" charset="0"/>
              </a:rPr>
              <a:t/>
            </a:r>
            <a:br>
              <a:rPr lang="es-MX" sz="2000" b="1" dirty="0" smtClean="0">
                <a:effectLst/>
                <a:latin typeface="Arial" panose="020B0604020202020204" pitchFamily="34" charset="0"/>
                <a:cs typeface="Arial" panose="020B0604020202020204" pitchFamily="34" charset="0"/>
              </a:rPr>
            </a:br>
            <a:r>
              <a:rPr lang="es-MX" sz="2000" b="1" i="0" u="none" strike="noStrike" dirty="0" smtClean="0">
                <a:solidFill>
                  <a:srgbClr val="000000"/>
                </a:solidFill>
                <a:effectLst/>
                <a:latin typeface="Arial" panose="020B0604020202020204" pitchFamily="34" charset="0"/>
                <a:cs typeface="Arial" panose="020B0604020202020204" pitchFamily="34" charset="0"/>
              </a:rPr>
              <a:t>           </a:t>
            </a:r>
          </a:p>
          <a:p>
            <a:pPr algn="ctr">
              <a:spcBef>
                <a:spcPts val="1000"/>
              </a:spcBef>
            </a:pPr>
            <a:r>
              <a:rPr lang="es-MX" sz="2000" b="1" i="0" u="none" strike="noStrike" dirty="0" smtClean="0">
                <a:solidFill>
                  <a:srgbClr val="000000"/>
                </a:solidFill>
                <a:effectLst/>
                <a:latin typeface="Arial" panose="020B0604020202020204" pitchFamily="34" charset="0"/>
                <a:cs typeface="Arial" panose="020B0604020202020204" pitchFamily="34" charset="0"/>
              </a:rPr>
              <a:t>             </a:t>
            </a:r>
            <a:r>
              <a:rPr lang="es-MX" sz="2000" b="1" i="0" u="none" strike="noStrike" dirty="0" smtClean="0">
                <a:solidFill>
                  <a:srgbClr val="000000"/>
                </a:solidFill>
                <a:effectLst/>
                <a:latin typeface="Arial" panose="020B0604020202020204" pitchFamily="34" charset="0"/>
                <a:cs typeface="Arial" panose="020B0604020202020204" pitchFamily="34" charset="0"/>
              </a:rPr>
              <a:t> </a:t>
            </a:r>
            <a:r>
              <a:rPr lang="es-MX" sz="2000" b="1" i="0" u="none" strike="noStrike" dirty="0" smtClean="0">
                <a:solidFill>
                  <a:srgbClr val="000000"/>
                </a:solidFill>
                <a:effectLst/>
                <a:latin typeface="Arial" panose="020B0604020202020204" pitchFamily="34" charset="0"/>
                <a:cs typeface="Arial" panose="020B0604020202020204" pitchFamily="34" charset="0"/>
              </a:rPr>
              <a:t>   Educadora</a:t>
            </a:r>
            <a:r>
              <a:rPr lang="es-MX" sz="2000" b="1" i="0" u="none" strike="noStrike" dirty="0" smtClean="0">
                <a:solidFill>
                  <a:srgbClr val="000000"/>
                </a:solidFill>
                <a:effectLst/>
                <a:latin typeface="Arial" panose="020B0604020202020204" pitchFamily="34" charset="0"/>
                <a:cs typeface="Arial" panose="020B0604020202020204" pitchFamily="34" charset="0"/>
              </a:rPr>
              <a:t>: Maria Cristina Alviso Martínez</a:t>
            </a:r>
          </a:p>
          <a:p>
            <a:pPr algn="ctr">
              <a:spcBef>
                <a:spcPts val="1000"/>
              </a:spcBef>
            </a:pPr>
            <a:r>
              <a:rPr lang="es-MX" sz="2000" b="1" dirty="0" smtClean="0">
                <a:solidFill>
                  <a:srgbClr val="000000"/>
                </a:solidFill>
                <a:latin typeface="Arial" panose="020B0604020202020204" pitchFamily="34" charset="0"/>
                <a:cs typeface="Arial" panose="020B0604020202020204" pitchFamily="34" charset="0"/>
              </a:rPr>
              <a:t>  </a:t>
            </a:r>
            <a:r>
              <a:rPr lang="es-MX" sz="2000" b="1" dirty="0" smtClean="0">
                <a:solidFill>
                  <a:srgbClr val="000000"/>
                </a:solidFill>
                <a:latin typeface="Arial" panose="020B0604020202020204" pitchFamily="34" charset="0"/>
                <a:cs typeface="Arial" panose="020B0604020202020204" pitchFamily="34" charset="0"/>
              </a:rPr>
              <a:t>              Alumna </a:t>
            </a:r>
            <a:r>
              <a:rPr lang="es-MX" sz="2000" b="1" dirty="0" smtClean="0">
                <a:solidFill>
                  <a:srgbClr val="000000"/>
                </a:solidFill>
                <a:latin typeface="Arial" panose="020B0604020202020204" pitchFamily="34" charset="0"/>
                <a:cs typeface="Arial" panose="020B0604020202020204" pitchFamily="34" charset="0"/>
              </a:rPr>
              <a:t>practicante:</a:t>
            </a:r>
            <a:r>
              <a:rPr lang="es-MX" sz="2000" b="1" i="0" u="none" strike="noStrike" dirty="0" smtClean="0">
                <a:solidFill>
                  <a:srgbClr val="000000"/>
                </a:solidFill>
                <a:effectLst/>
                <a:latin typeface="Arial" panose="020B0604020202020204" pitchFamily="34" charset="0"/>
                <a:cs typeface="Arial" panose="020B0604020202020204" pitchFamily="34" charset="0"/>
              </a:rPr>
              <a:t> Paulina Flores Dávila</a:t>
            </a:r>
          </a:p>
          <a:p>
            <a:pPr algn="ctr">
              <a:spcBef>
                <a:spcPts val="1000"/>
              </a:spcBef>
            </a:pPr>
            <a:r>
              <a:rPr lang="es-ES" sz="2000" b="1" dirty="0">
                <a:solidFill>
                  <a:srgbClr val="000000"/>
                </a:solidFill>
                <a:latin typeface="Arial" panose="020B0604020202020204" pitchFamily="34" charset="0"/>
                <a:cs typeface="Arial" panose="020B0604020202020204" pitchFamily="34" charset="0"/>
              </a:rPr>
              <a:t> </a:t>
            </a:r>
            <a:r>
              <a:rPr lang="es-ES" sz="2000" b="1" dirty="0" smtClean="0">
                <a:solidFill>
                  <a:srgbClr val="000000"/>
                </a:solidFill>
                <a:latin typeface="Arial" panose="020B0604020202020204" pitchFamily="34" charset="0"/>
                <a:cs typeface="Arial" panose="020B0604020202020204" pitchFamily="34" charset="0"/>
              </a:rPr>
              <a:t>  Grupo: 1 “A”</a:t>
            </a:r>
            <a:endParaRPr lang="es-MX" sz="2000" b="1" i="0" u="none" strike="noStrike" dirty="0" smtClean="0">
              <a:solidFill>
                <a:srgbClr val="000000"/>
              </a:solidFill>
              <a:effectLst/>
              <a:latin typeface="Arial" panose="020B0604020202020204" pitchFamily="34" charset="0"/>
              <a:cs typeface="Arial" panose="020B0604020202020204" pitchFamily="34" charset="0"/>
            </a:endParaRPr>
          </a:p>
          <a:p>
            <a:pPr>
              <a:spcBef>
                <a:spcPts val="1000"/>
              </a:spcBef>
            </a:pPr>
            <a:r>
              <a:rPr lang="es-MX" sz="2000" b="1" i="0" u="none" strike="noStrike" dirty="0" smtClean="0">
                <a:solidFill>
                  <a:srgbClr val="000000"/>
                </a:solidFill>
                <a:effectLst/>
                <a:latin typeface="Arial" panose="020B0604020202020204" pitchFamily="34" charset="0"/>
                <a:cs typeface="Arial" panose="020B0604020202020204" pitchFamily="34" charset="0"/>
              </a:rPr>
              <a:t> </a:t>
            </a:r>
          </a:p>
          <a:p>
            <a:pPr algn="just">
              <a:spcBef>
                <a:spcPts val="1000"/>
              </a:spcBef>
            </a:pPr>
            <a:endParaRPr lang="es-MX" b="0" dirty="0" smtClean="0">
              <a:effectLst/>
            </a:endParaRPr>
          </a:p>
          <a:p>
            <a:r>
              <a:rPr lang="es-MX" dirty="0" smtClean="0"/>
              <a:t/>
            </a:r>
            <a:br>
              <a:rPr lang="es-MX" dirty="0" smtClean="0"/>
            </a:br>
            <a:endParaRPr lang="es-MX" dirty="0"/>
          </a:p>
        </p:txBody>
      </p:sp>
      <p:sp>
        <p:nvSpPr>
          <p:cNvPr id="7" name="CuadroTexto 6"/>
          <p:cNvSpPr txBox="1"/>
          <p:nvPr/>
        </p:nvSpPr>
        <p:spPr>
          <a:xfrm>
            <a:off x="1979712" y="1228776"/>
            <a:ext cx="5470073" cy="461665"/>
          </a:xfrm>
          <a:prstGeom prst="rect">
            <a:avLst/>
          </a:prstGeom>
          <a:noFill/>
        </p:spPr>
        <p:txBody>
          <a:bodyPr wrap="square" rtlCol="0">
            <a:spAutoFit/>
          </a:bodyPr>
          <a:lstStyle/>
          <a:p>
            <a:pPr algn="ctr"/>
            <a:r>
              <a:rPr lang="es-ES" sz="2400" dirty="0" smtClean="0">
                <a:latin typeface="Eras Bold ITC" panose="020B0907030504020204" pitchFamily="34" charset="0"/>
              </a:rPr>
              <a:t>“PLAN DE TRABAJO SEMANAL”</a:t>
            </a:r>
            <a:endParaRPr lang="es-MX" sz="2400" dirty="0">
              <a:latin typeface="Eras Bold ITC" panose="020B0907030504020204" pitchFamily="34" charset="0"/>
            </a:endParaRPr>
          </a:p>
        </p:txBody>
      </p:sp>
    </p:spTree>
    <p:extLst>
      <p:ext uri="{BB962C8B-B14F-4D97-AF65-F5344CB8AC3E}">
        <p14:creationId xmlns:p14="http://schemas.microsoft.com/office/powerpoint/2010/main" val="1335129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1C86A787-35DB-4370-83A3-147C36CC3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876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5">
            <a:extLst>
              <a:ext uri="{FF2B5EF4-FFF2-40B4-BE49-F238E27FC236}">
                <a16:creationId xmlns="" xmlns:a16="http://schemas.microsoft.com/office/drawing/2014/main" id="{08A551BF-BCAF-4660-A2A1-5F15A2BA0E6A}"/>
              </a:ext>
            </a:extLst>
          </p:cNvPr>
          <p:cNvGraphicFramePr>
            <a:graphicFrameLocks noGrp="1"/>
          </p:cNvGraphicFramePr>
          <p:nvPr>
            <p:extLst>
              <p:ext uri="{D42A27DB-BD31-4B8C-83A1-F6EECF244321}">
                <p14:modId xmlns:p14="http://schemas.microsoft.com/office/powerpoint/2010/main" val="2831091482"/>
              </p:ext>
            </p:extLst>
          </p:nvPr>
        </p:nvGraphicFramePr>
        <p:xfrm>
          <a:off x="39334" y="2322247"/>
          <a:ext cx="2804474" cy="3736010"/>
        </p:xfrm>
        <a:graphic>
          <a:graphicData uri="http://schemas.openxmlformats.org/drawingml/2006/table">
            <a:tbl>
              <a:tblPr firstRow="1" bandRow="1">
                <a:tableStyleId>{5940675A-B579-460E-94D1-54222C63F5DA}</a:tableStyleId>
              </a:tblPr>
              <a:tblGrid>
                <a:gridCol w="1393710">
                  <a:extLst>
                    <a:ext uri="{9D8B030D-6E8A-4147-A177-3AD203B41FA5}">
                      <a16:colId xmlns="" xmlns:a16="http://schemas.microsoft.com/office/drawing/2014/main" val="1336490420"/>
                    </a:ext>
                  </a:extLst>
                </a:gridCol>
                <a:gridCol w="1410764">
                  <a:extLst>
                    <a:ext uri="{9D8B030D-6E8A-4147-A177-3AD203B41FA5}">
                      <a16:colId xmlns="" xmlns:a16="http://schemas.microsoft.com/office/drawing/2014/main" val="2334155967"/>
                    </a:ext>
                  </a:extLst>
                </a:gridCol>
              </a:tblGrid>
              <a:tr h="1297610">
                <a:tc>
                  <a:txBody>
                    <a:bodyPr/>
                    <a:lstStyle/>
                    <a:p>
                      <a:pPr algn="ctr"/>
                      <a:endParaRPr lang="es-ES" sz="1200" b="1" dirty="0" smtClean="0">
                        <a:solidFill>
                          <a:schemeClr val="tx1"/>
                        </a:solidFill>
                        <a:effectLst/>
                        <a:latin typeface="Arial" pitchFamily="34" charset="0"/>
                        <a:cs typeface="Arial" pitchFamily="34" charset="0"/>
                      </a:endParaRPr>
                    </a:p>
                    <a:p>
                      <a:pPr algn="ctr"/>
                      <a:r>
                        <a:rPr lang="es-ES" sz="1200" b="1" dirty="0" smtClean="0">
                          <a:solidFill>
                            <a:schemeClr val="tx1"/>
                          </a:solidFill>
                          <a:effectLst/>
                          <a:latin typeface="Arial" pitchFamily="34" charset="0"/>
                          <a:cs typeface="Arial" pitchFamily="34" charset="0"/>
                        </a:rPr>
                        <a:t>NOMBRE</a:t>
                      </a:r>
                      <a:r>
                        <a:rPr lang="es-ES" sz="1200" b="1" baseline="0" dirty="0" smtClean="0">
                          <a:solidFill>
                            <a:schemeClr val="tx1"/>
                          </a:solidFill>
                          <a:effectLst/>
                          <a:latin typeface="Arial" pitchFamily="34" charset="0"/>
                          <a:cs typeface="Arial" pitchFamily="34" charset="0"/>
                        </a:rPr>
                        <a:t> DE LA ACTIVIDAD.</a:t>
                      </a:r>
                      <a:endParaRPr lang="es-MX" sz="1200" b="1" dirty="0">
                        <a:solidFill>
                          <a:schemeClr val="tx1"/>
                        </a:solidFill>
                        <a:effectLst/>
                        <a:latin typeface="Arial" pitchFamily="34" charset="0"/>
                        <a:cs typeface="Arial" pitchFamily="34" charset="0"/>
                      </a:endParaRPr>
                    </a:p>
                  </a:txBody>
                  <a:tcPr>
                    <a:solidFill>
                      <a:schemeClr val="accent4">
                        <a:lumMod val="40000"/>
                        <a:lumOff val="60000"/>
                      </a:schemeClr>
                    </a:solidFill>
                  </a:tcPr>
                </a:tc>
                <a:tc>
                  <a:txBody>
                    <a:bodyPr/>
                    <a:lstStyle/>
                    <a:p>
                      <a:pPr algn="ctr"/>
                      <a:r>
                        <a:rPr lang="es-MX" sz="1400" dirty="0" smtClean="0">
                          <a:latin typeface="Arial" pitchFamily="34" charset="0"/>
                          <a:cs typeface="Arial" pitchFamily="34" charset="0"/>
                        </a:rPr>
                        <a:t> ¿Cuántos</a:t>
                      </a:r>
                      <a:r>
                        <a:rPr lang="es-MX" sz="1400" baseline="0" dirty="0" smtClean="0">
                          <a:latin typeface="Arial" pitchFamily="34" charset="0"/>
                          <a:cs typeface="Arial" pitchFamily="34" charset="0"/>
                        </a:rPr>
                        <a:t> faltan para…?</a:t>
                      </a:r>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2169965362"/>
                  </a:ext>
                </a:extLst>
              </a:tr>
              <a:tr h="2032030">
                <a:tc>
                  <a:txBody>
                    <a:bodyPr/>
                    <a:lstStyle/>
                    <a:p>
                      <a:pPr algn="ctr"/>
                      <a:r>
                        <a:rPr lang="es-ES" sz="1200" b="1" dirty="0" smtClean="0">
                          <a:solidFill>
                            <a:schemeClr val="tx1"/>
                          </a:solidFill>
                          <a:effectLst/>
                          <a:latin typeface="Arial" pitchFamily="34" charset="0"/>
                          <a:cs typeface="Arial" pitchFamily="34" charset="0"/>
                        </a:rPr>
                        <a:t>MATERIALES.</a:t>
                      </a:r>
                      <a:endParaRPr lang="es-MX" sz="1200" b="1" dirty="0">
                        <a:solidFill>
                          <a:schemeClr val="tx1"/>
                        </a:solidFill>
                        <a:effectLst/>
                        <a:latin typeface="Arial" pitchFamily="34" charset="0"/>
                        <a:cs typeface="Arial" pitchFamily="34" charset="0"/>
                      </a:endParaRPr>
                    </a:p>
                  </a:txBody>
                  <a:tcPr anchor="ctr">
                    <a:solidFill>
                      <a:srgbClr val="FFFF00"/>
                    </a:solidFill>
                  </a:tcPr>
                </a:tc>
                <a:tc>
                  <a:txBody>
                    <a:bodyPr/>
                    <a:lstStyle/>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Crayolas y lápices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Pelota</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Círculos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Tarjetas con números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Fichas o semillas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Hojas de trabajo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sz="1400" b="1" baseline="0" dirty="0" smtClean="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3296772600"/>
                  </a:ext>
                </a:extLst>
              </a:tr>
            </a:tbl>
          </a:graphicData>
        </a:graphic>
      </p:graphicFrame>
      <p:sp>
        <p:nvSpPr>
          <p:cNvPr id="5"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
        <p:nvSpPr>
          <p:cNvPr id="6" name="5 Rectángulo"/>
          <p:cNvSpPr/>
          <p:nvPr/>
        </p:nvSpPr>
        <p:spPr>
          <a:xfrm>
            <a:off x="179512" y="306789"/>
            <a:ext cx="2304256" cy="523220"/>
          </a:xfrm>
          <a:prstGeom prst="rect">
            <a:avLst/>
          </a:prstGeom>
        </p:spPr>
        <p:txBody>
          <a:bodyPr wrap="square">
            <a:spAutoFit/>
          </a:bodyPr>
          <a:lstStyle/>
          <a:p>
            <a:r>
              <a:rPr lang="es-MX" sz="2800" b="1" dirty="0" smtClean="0">
                <a:latin typeface="Arial Rounded MT Bold" pitchFamily="34" charset="0"/>
                <a:cs typeface="Aharoni" pitchFamily="2" charset="-79"/>
              </a:rPr>
              <a:t>Martes</a:t>
            </a:r>
            <a:endParaRPr lang="es-MX" sz="2800" dirty="0"/>
          </a:p>
        </p:txBody>
      </p:sp>
      <p:sp>
        <p:nvSpPr>
          <p:cNvPr id="8" name="7 Rectángulo redondeado"/>
          <p:cNvSpPr/>
          <p:nvPr/>
        </p:nvSpPr>
        <p:spPr>
          <a:xfrm>
            <a:off x="2915816" y="1700808"/>
            <a:ext cx="6007562" cy="49703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3049757" y="2204864"/>
            <a:ext cx="5863547" cy="4201150"/>
          </a:xfrm>
          <a:prstGeom prst="rect">
            <a:avLst/>
          </a:prstGeom>
        </p:spPr>
        <p:txBody>
          <a:bodyPr wrap="square">
            <a:spAutoFit/>
          </a:bodyPr>
          <a:lstStyle/>
          <a:p>
            <a:r>
              <a:rPr lang="es-MX" sz="1100" dirty="0" smtClean="0">
                <a:latin typeface="Arial" pitchFamily="34" charset="0"/>
                <a:cs typeface="Arial" pitchFamily="34" charset="0"/>
              </a:rPr>
              <a:t>Después de observar la programación, conseguir al alumno crayolas y lápices, preguntar ¿Son la misma cantidad de crayolas y lápices? ¿Cómo lo puedes saber?  Pedir al alumno que cuente primero las crayolas y después los lápices ¿De cuál hay más? ¿Hay más crayolas o más lápices? ¿Cuántos crayones necesitas para tener la misma cantidad de crayones que de lápices? Para saber cuántos crayones faltan colocar primero los colores en fila y después colocar las crayolas en otra fila debajo de cada uno de los lápices. </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Para esta actividad se necesita una pelota y 3 círculos o cestos de diferente color y tamaño, deben de tener un número cada uno. Conseguir semillas, frijoles o lentejas, lanzar la pelota para ver en que circulo cae, observar el numero y tomar la cantidad de fichas o semillas para igualar el número y la cantidad. Pedir a la familia que se integre al juego y responder: ¿Quien obtuvo la mayor cantidad? ¿Quien obtuvo la menor cantidad? Comparar con algún miembro de la familia ¿Cuántas fichas necesitas para tener la misma cantidad que mamá? </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Esta actividad fue para comparar colecciones y saber quien tiene mas, quien tiene menos e igual cantidad. ¿Te divertiste?¿algo se dificulto? </a:t>
            </a:r>
          </a:p>
          <a:p>
            <a:endParaRPr lang="es-MX" sz="1100" dirty="0">
              <a:latin typeface="Arial" pitchFamily="34" charset="0"/>
              <a:cs typeface="Arial" pitchFamily="34" charset="0"/>
            </a:endParaRPr>
          </a:p>
          <a:p>
            <a:r>
              <a:rPr lang="es-MX" sz="1100" b="1" dirty="0" smtClean="0">
                <a:latin typeface="Arial" pitchFamily="34" charset="0"/>
                <a:cs typeface="Arial" pitchFamily="34" charset="0"/>
              </a:rPr>
              <a:t> ACT. DE SEGUIMIENTO O REALIMENTACIÓN AL LOGRO DE LOS A.E.</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Realizar video llamadas a 7 alumnos, trabajar sobre los visto en el programa en relación a la actividades.</a:t>
            </a:r>
          </a:p>
          <a:p>
            <a:r>
              <a:rPr lang="es-MX" sz="1100" dirty="0" smtClean="0">
                <a:latin typeface="Arial" pitchFamily="34" charset="0"/>
                <a:cs typeface="Arial" pitchFamily="34" charset="0"/>
              </a:rPr>
              <a:t>.2.  Recibir fotos y videos de las actividades del día de hoy y describir lo que observo.</a:t>
            </a:r>
          </a:p>
          <a:p>
            <a:endParaRPr lang="es-MX" sz="1400" dirty="0"/>
          </a:p>
        </p:txBody>
      </p:sp>
      <p:sp>
        <p:nvSpPr>
          <p:cNvPr id="12" name="11 Rectángulo"/>
          <p:cNvSpPr/>
          <p:nvPr/>
        </p:nvSpPr>
        <p:spPr>
          <a:xfrm>
            <a:off x="3851920" y="1856912"/>
            <a:ext cx="3490764" cy="307777"/>
          </a:xfrm>
          <a:prstGeom prst="rect">
            <a:avLst/>
          </a:prstGeom>
        </p:spPr>
        <p:txBody>
          <a:bodyPr wrap="none">
            <a:spAutoFit/>
          </a:bodyPr>
          <a:lstStyle/>
          <a:p>
            <a:r>
              <a:rPr lang="es-MX" sz="1400" b="1" dirty="0" smtClean="0">
                <a:latin typeface="Arial" pitchFamily="34" charset="0"/>
                <a:cs typeface="Arial" pitchFamily="34" charset="0"/>
              </a:rPr>
              <a:t>ACTIVIDADES PARA TODO EL GRUPO</a:t>
            </a:r>
            <a:endParaRPr lang="es-MX" sz="1400" b="1"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777" y="-15861"/>
            <a:ext cx="2214079" cy="226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3994337426"/>
              </p:ext>
            </p:extLst>
          </p:nvPr>
        </p:nvGraphicFramePr>
        <p:xfrm>
          <a:off x="5597302" y="109808"/>
          <a:ext cx="3286538" cy="1440401"/>
        </p:xfrm>
        <a:graphic>
          <a:graphicData uri="http://schemas.openxmlformats.org/drawingml/2006/table">
            <a:tbl>
              <a:tblPr firstRow="1" firstCol="1" bandRow="1"/>
              <a:tblGrid>
                <a:gridCol w="1285460"/>
                <a:gridCol w="2001078"/>
              </a:tblGrid>
              <a:tr h="482252">
                <a:tc>
                  <a:txBody>
                    <a:body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Campo / Área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r>
              <a:tr h="958149">
                <a:tc>
                  <a:txBody>
                    <a:bodyPr/>
                    <a:lstStyle/>
                    <a:p>
                      <a:pPr algn="ctr">
                        <a:lnSpc>
                          <a:spcPct val="107000"/>
                        </a:lnSpc>
                        <a:spcAft>
                          <a:spcPts val="800"/>
                        </a:spcAft>
                      </a:pPr>
                      <a:r>
                        <a:rPr lang="es-MX" sz="1000" dirty="0">
                          <a:effectLst/>
                          <a:latin typeface="Century Gothic" panose="020B0502020202020204" pitchFamily="34" charset="0"/>
                          <a:ea typeface="Calibri" panose="020F0502020204030204" pitchFamily="34" charset="0"/>
                          <a:cs typeface="Times New Roman" panose="02020603050405020304" pitchFamily="18" charset="0"/>
                        </a:rPr>
                        <a:t> Pensamiento matemático </a:t>
                      </a: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000" dirty="0">
                          <a:latin typeface="Century Gothic" panose="020B0502020202020204" pitchFamily="34" charset="0"/>
                        </a:rPr>
                        <a:t>Compara, iguala y clasifica colecciones con base en la cantidad de elementos. </a:t>
                      </a:r>
                      <a:endParaRPr lang="es-ES" sz="10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6908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35B59AE-EBCD-4581-A84A-12AA13B63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08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37E5DE27-19C6-4316-B8FB-64B2DA9BF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995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5">
            <a:extLst>
              <a:ext uri="{FF2B5EF4-FFF2-40B4-BE49-F238E27FC236}">
                <a16:creationId xmlns="" xmlns:a16="http://schemas.microsoft.com/office/drawing/2014/main" id="{08A551BF-BCAF-4660-A2A1-5F15A2BA0E6A}"/>
              </a:ext>
            </a:extLst>
          </p:cNvPr>
          <p:cNvGraphicFramePr>
            <a:graphicFrameLocks noGrp="1"/>
          </p:cNvGraphicFramePr>
          <p:nvPr>
            <p:extLst>
              <p:ext uri="{D42A27DB-BD31-4B8C-83A1-F6EECF244321}">
                <p14:modId xmlns:p14="http://schemas.microsoft.com/office/powerpoint/2010/main" val="1327307351"/>
              </p:ext>
            </p:extLst>
          </p:nvPr>
        </p:nvGraphicFramePr>
        <p:xfrm>
          <a:off x="39334" y="2322247"/>
          <a:ext cx="2804474" cy="3329640"/>
        </p:xfrm>
        <a:graphic>
          <a:graphicData uri="http://schemas.openxmlformats.org/drawingml/2006/table">
            <a:tbl>
              <a:tblPr firstRow="1" bandRow="1">
                <a:tableStyleId>{5940675A-B579-460E-94D1-54222C63F5DA}</a:tableStyleId>
              </a:tblPr>
              <a:tblGrid>
                <a:gridCol w="1393710">
                  <a:extLst>
                    <a:ext uri="{9D8B030D-6E8A-4147-A177-3AD203B41FA5}">
                      <a16:colId xmlns="" xmlns:a16="http://schemas.microsoft.com/office/drawing/2014/main" val="1336490420"/>
                    </a:ext>
                  </a:extLst>
                </a:gridCol>
                <a:gridCol w="1410764">
                  <a:extLst>
                    <a:ext uri="{9D8B030D-6E8A-4147-A177-3AD203B41FA5}">
                      <a16:colId xmlns="" xmlns:a16="http://schemas.microsoft.com/office/drawing/2014/main" val="2334155967"/>
                    </a:ext>
                  </a:extLst>
                </a:gridCol>
              </a:tblGrid>
              <a:tr h="1297610">
                <a:tc>
                  <a:txBody>
                    <a:bodyPr/>
                    <a:lstStyle/>
                    <a:p>
                      <a:pPr algn="ctr"/>
                      <a:endParaRPr lang="es-ES" sz="1200" b="1" dirty="0" smtClean="0">
                        <a:solidFill>
                          <a:schemeClr val="tx1"/>
                        </a:solidFill>
                        <a:effectLst/>
                        <a:latin typeface="Arial" pitchFamily="34" charset="0"/>
                        <a:cs typeface="Arial" pitchFamily="34" charset="0"/>
                      </a:endParaRPr>
                    </a:p>
                    <a:p>
                      <a:pPr algn="ctr"/>
                      <a:r>
                        <a:rPr lang="es-ES" sz="1200" b="1" dirty="0" smtClean="0">
                          <a:solidFill>
                            <a:schemeClr val="tx1"/>
                          </a:solidFill>
                          <a:effectLst/>
                          <a:latin typeface="Arial" pitchFamily="34" charset="0"/>
                          <a:cs typeface="Arial" pitchFamily="34" charset="0"/>
                        </a:rPr>
                        <a:t>NOMBRE</a:t>
                      </a:r>
                      <a:r>
                        <a:rPr lang="es-ES" sz="1200" b="1" baseline="0" dirty="0" smtClean="0">
                          <a:solidFill>
                            <a:schemeClr val="tx1"/>
                          </a:solidFill>
                          <a:effectLst/>
                          <a:latin typeface="Arial" pitchFamily="34" charset="0"/>
                          <a:cs typeface="Arial" pitchFamily="34" charset="0"/>
                        </a:rPr>
                        <a:t> DE LA ACTIVIDAD.</a:t>
                      </a:r>
                      <a:endParaRPr lang="es-MX" sz="1200" b="1" dirty="0">
                        <a:solidFill>
                          <a:schemeClr val="tx1"/>
                        </a:solidFill>
                        <a:effectLst/>
                        <a:latin typeface="Arial" pitchFamily="34" charset="0"/>
                        <a:cs typeface="Arial" pitchFamily="34" charset="0"/>
                      </a:endParaRPr>
                    </a:p>
                  </a:txBody>
                  <a:tcPr>
                    <a:solidFill>
                      <a:schemeClr val="accent4">
                        <a:lumMod val="40000"/>
                        <a:lumOff val="60000"/>
                      </a:schemeClr>
                    </a:solidFill>
                  </a:tcPr>
                </a:tc>
                <a:tc>
                  <a:txBody>
                    <a:bodyPr/>
                    <a:lstStyle/>
                    <a:p>
                      <a:pPr algn="ctr"/>
                      <a:r>
                        <a:rPr lang="es-MX" sz="1400" dirty="0" smtClean="0">
                          <a:latin typeface="Arial" pitchFamily="34" charset="0"/>
                          <a:cs typeface="Arial" pitchFamily="34" charset="0"/>
                        </a:rPr>
                        <a:t> Recitemos</a:t>
                      </a:r>
                      <a:r>
                        <a:rPr lang="es-MX" sz="1400" baseline="0" dirty="0" smtClean="0">
                          <a:latin typeface="Arial" pitchFamily="34" charset="0"/>
                          <a:cs typeface="Arial" pitchFamily="34" charset="0"/>
                        </a:rPr>
                        <a:t> poemas</a:t>
                      </a:r>
                      <a:endParaRPr lang="es-MX" sz="1400" dirty="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2169965362"/>
                  </a:ext>
                </a:extLst>
              </a:tr>
              <a:tr h="2032030">
                <a:tc>
                  <a:txBody>
                    <a:bodyPr/>
                    <a:lstStyle/>
                    <a:p>
                      <a:pPr algn="ctr"/>
                      <a:r>
                        <a:rPr lang="es-ES" sz="1200" b="1" dirty="0" smtClean="0">
                          <a:solidFill>
                            <a:schemeClr val="tx1"/>
                          </a:solidFill>
                          <a:effectLst/>
                          <a:latin typeface="Arial" pitchFamily="34" charset="0"/>
                          <a:cs typeface="Arial" pitchFamily="34" charset="0"/>
                        </a:rPr>
                        <a:t>MATERIALES.</a:t>
                      </a:r>
                      <a:endParaRPr lang="es-MX" sz="1200" b="1" dirty="0">
                        <a:solidFill>
                          <a:schemeClr val="tx1"/>
                        </a:solidFill>
                        <a:effectLst/>
                        <a:latin typeface="Arial" pitchFamily="34" charset="0"/>
                        <a:cs typeface="Arial" pitchFamily="34" charset="0"/>
                      </a:endParaRPr>
                    </a:p>
                  </a:txBody>
                  <a:tcPr anchor="ctr">
                    <a:solidFill>
                      <a:srgbClr val="FFFF00"/>
                    </a:solidFill>
                  </a:tcPr>
                </a:tc>
                <a:tc>
                  <a:txBody>
                    <a:bodyPr/>
                    <a:lstStyle/>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Hojas o cartulina</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Tijeras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Colores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Video</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Hojas de trabajo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sz="1400" b="0" baseline="0" dirty="0" smtClean="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3296772600"/>
                  </a:ext>
                </a:extLst>
              </a:tr>
            </a:tbl>
          </a:graphicData>
        </a:graphic>
      </p:graphicFrame>
      <p:sp>
        <p:nvSpPr>
          <p:cNvPr id="5"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
        <p:nvSpPr>
          <p:cNvPr id="6" name="5 Rectángulo"/>
          <p:cNvSpPr/>
          <p:nvPr/>
        </p:nvSpPr>
        <p:spPr>
          <a:xfrm>
            <a:off x="179512" y="306789"/>
            <a:ext cx="2304256" cy="523220"/>
          </a:xfrm>
          <a:prstGeom prst="rect">
            <a:avLst/>
          </a:prstGeom>
        </p:spPr>
        <p:txBody>
          <a:bodyPr wrap="square">
            <a:spAutoFit/>
          </a:bodyPr>
          <a:lstStyle/>
          <a:p>
            <a:r>
              <a:rPr lang="es-MX" sz="2800" b="1" dirty="0" smtClean="0">
                <a:latin typeface="Arial Rounded MT Bold" pitchFamily="34" charset="0"/>
                <a:cs typeface="Aharoni" pitchFamily="2" charset="-79"/>
              </a:rPr>
              <a:t>Miércoles </a:t>
            </a:r>
            <a:endParaRPr lang="es-MX" sz="2800" dirty="0"/>
          </a:p>
        </p:txBody>
      </p:sp>
      <p:sp>
        <p:nvSpPr>
          <p:cNvPr id="8" name="7 Rectángulo redondeado"/>
          <p:cNvSpPr/>
          <p:nvPr/>
        </p:nvSpPr>
        <p:spPr>
          <a:xfrm>
            <a:off x="2915816" y="1700808"/>
            <a:ext cx="6007562" cy="49703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3049757" y="2204864"/>
            <a:ext cx="5863547" cy="4031873"/>
          </a:xfrm>
          <a:prstGeom prst="rect">
            <a:avLst/>
          </a:prstGeom>
        </p:spPr>
        <p:txBody>
          <a:bodyPr wrap="square">
            <a:spAutoFit/>
          </a:bodyPr>
          <a:lstStyle/>
          <a:p>
            <a:r>
              <a:rPr lang="es-MX" sz="1100" dirty="0" smtClean="0">
                <a:latin typeface="Arial" pitchFamily="34" charset="0"/>
                <a:cs typeface="Arial" pitchFamily="34" charset="0"/>
              </a:rPr>
              <a:t>Después de observar al programación comentar con el alumno: Juguemos a los poetas ¿Quién es un poeta? ¿Los niños pueden ser portas? Platicar con el alumno acerca de la diferencia de mirar e imaginar, pedir que describa un objeto y explicar su significado al describirlo. Comentar que los poetas utilizan su imaginación como si usaran lentes para ver lo que no es realidad.</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Elaborar unos lentes de cartulina o de hojas blancas y mirar los objetos que describió utilizando la imaginación. Posteriormente observar el siguiente video llamado “Poemas cortos a mamá” https://www.youtube.com/watch?v=uC1NGGaBn94 </a:t>
            </a:r>
          </a:p>
          <a:p>
            <a:r>
              <a:rPr lang="es-MX" sz="1100" dirty="0" smtClean="0">
                <a:latin typeface="Arial" pitchFamily="34" charset="0"/>
                <a:cs typeface="Arial" pitchFamily="34" charset="0"/>
              </a:rPr>
              <a:t>Sentar al alumno en algún lugar cómodo para escuchar y observar el video y al finalizar pedir que explique lo que observo. Pedir que cree un poema para mamá y recitarlo al resto de la familia</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Observa las siguiente pagina del libro mi álbum (2° pág. 37, 3° pág. 7) y escribe un poema con ayuda de los personajes.</a:t>
            </a:r>
          </a:p>
          <a:p>
            <a:r>
              <a:rPr lang="es-MX" sz="1100" dirty="0" smtClean="0">
                <a:latin typeface="Arial" pitchFamily="34" charset="0"/>
                <a:cs typeface="Arial" pitchFamily="34" charset="0"/>
              </a:rPr>
              <a:t>Repetir en coro el poema y practicarlo para decirlo en un video corto</a:t>
            </a:r>
          </a:p>
          <a:p>
            <a:endParaRPr lang="es-MX" sz="1100" dirty="0">
              <a:latin typeface="Arial" pitchFamily="34" charset="0"/>
              <a:cs typeface="Arial" pitchFamily="34" charset="0"/>
            </a:endParaRPr>
          </a:p>
          <a:p>
            <a:r>
              <a:rPr lang="es-MX" sz="1100" b="1" dirty="0" smtClean="0">
                <a:latin typeface="Arial" pitchFamily="34" charset="0"/>
                <a:cs typeface="Arial" pitchFamily="34" charset="0"/>
              </a:rPr>
              <a:t> ACT. DE SEGUIMIENTO O REALIMENTACIÓN AL LOGRO DE LOS A.E.</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Realizar video llamadas a 7 alumnos, trabajar sobre los visto en el programa en relación a la actividades.</a:t>
            </a:r>
          </a:p>
          <a:p>
            <a:r>
              <a:rPr lang="es-MX" sz="1100" dirty="0" smtClean="0">
                <a:latin typeface="Arial" pitchFamily="34" charset="0"/>
                <a:cs typeface="Arial" pitchFamily="34" charset="0"/>
              </a:rPr>
              <a:t>.2.  Recibir fotos y videos de las actividades del día de hoy y describir lo que observo.</a:t>
            </a:r>
          </a:p>
          <a:p>
            <a:endParaRPr lang="es-MX" sz="1400" dirty="0"/>
          </a:p>
        </p:txBody>
      </p:sp>
      <p:sp>
        <p:nvSpPr>
          <p:cNvPr id="12" name="11 Rectángulo"/>
          <p:cNvSpPr/>
          <p:nvPr/>
        </p:nvSpPr>
        <p:spPr>
          <a:xfrm>
            <a:off x="3851920" y="1856912"/>
            <a:ext cx="3490764" cy="307777"/>
          </a:xfrm>
          <a:prstGeom prst="rect">
            <a:avLst/>
          </a:prstGeom>
        </p:spPr>
        <p:txBody>
          <a:bodyPr wrap="none">
            <a:spAutoFit/>
          </a:bodyPr>
          <a:lstStyle/>
          <a:p>
            <a:r>
              <a:rPr lang="es-MX" sz="1400" b="1" dirty="0" smtClean="0">
                <a:latin typeface="Arial" pitchFamily="34" charset="0"/>
                <a:cs typeface="Arial" pitchFamily="34" charset="0"/>
              </a:rPr>
              <a:t>ACTIVIDADES PARA TODO EL GRUPO</a:t>
            </a:r>
            <a:endParaRPr lang="es-MX" sz="1400" b="1"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248" y="46178"/>
            <a:ext cx="1880099" cy="2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883080286"/>
              </p:ext>
            </p:extLst>
          </p:nvPr>
        </p:nvGraphicFramePr>
        <p:xfrm>
          <a:off x="5636840" y="109808"/>
          <a:ext cx="3286538" cy="1440401"/>
        </p:xfrm>
        <a:graphic>
          <a:graphicData uri="http://schemas.openxmlformats.org/drawingml/2006/table">
            <a:tbl>
              <a:tblPr firstRow="1" firstCol="1" bandRow="1"/>
              <a:tblGrid>
                <a:gridCol w="1285460"/>
                <a:gridCol w="2001078"/>
              </a:tblGrid>
              <a:tr h="48225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Campo / Área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r>
              <a:tr h="95814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dirty="0">
                          <a:effectLst/>
                          <a:latin typeface="Century Gothic" panose="020B0502020202020204" pitchFamily="34" charset="0"/>
                          <a:ea typeface="Calibri" panose="020F0502020204030204" pitchFamily="34" charset="0"/>
                          <a:cs typeface="Times New Roman" panose="02020603050405020304" pitchFamily="18" charset="0"/>
                        </a:rPr>
                        <a:t> Lenguaje y comunicación </a:t>
                      </a: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000" dirty="0">
                          <a:latin typeface="Century Gothic" panose="020B0502020202020204" pitchFamily="34" charset="0"/>
                        </a:rPr>
                        <a:t>Aprende poemas y los dice frente a otras personas. </a:t>
                      </a:r>
                      <a:endParaRPr lang="es-ES" sz="10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2989918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9C7DDD2E-12E4-4281-BD8F-1EB793468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097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B458C02-58F9-4F5E-A47D-C61BF8B4D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576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5">
            <a:extLst>
              <a:ext uri="{FF2B5EF4-FFF2-40B4-BE49-F238E27FC236}">
                <a16:creationId xmlns="" xmlns:a16="http://schemas.microsoft.com/office/drawing/2014/main" id="{08A551BF-BCAF-4660-A2A1-5F15A2BA0E6A}"/>
              </a:ext>
            </a:extLst>
          </p:cNvPr>
          <p:cNvGraphicFramePr>
            <a:graphicFrameLocks noGrp="1"/>
          </p:cNvGraphicFramePr>
          <p:nvPr>
            <p:extLst>
              <p:ext uri="{D42A27DB-BD31-4B8C-83A1-F6EECF244321}">
                <p14:modId xmlns:p14="http://schemas.microsoft.com/office/powerpoint/2010/main" val="1436438752"/>
              </p:ext>
            </p:extLst>
          </p:nvPr>
        </p:nvGraphicFramePr>
        <p:xfrm>
          <a:off x="39334" y="2322247"/>
          <a:ext cx="2804474" cy="3329640"/>
        </p:xfrm>
        <a:graphic>
          <a:graphicData uri="http://schemas.openxmlformats.org/drawingml/2006/table">
            <a:tbl>
              <a:tblPr firstRow="1" bandRow="1">
                <a:tableStyleId>{5940675A-B579-460E-94D1-54222C63F5DA}</a:tableStyleId>
              </a:tblPr>
              <a:tblGrid>
                <a:gridCol w="1393710">
                  <a:extLst>
                    <a:ext uri="{9D8B030D-6E8A-4147-A177-3AD203B41FA5}">
                      <a16:colId xmlns="" xmlns:a16="http://schemas.microsoft.com/office/drawing/2014/main" val="1336490420"/>
                    </a:ext>
                  </a:extLst>
                </a:gridCol>
                <a:gridCol w="1410764">
                  <a:extLst>
                    <a:ext uri="{9D8B030D-6E8A-4147-A177-3AD203B41FA5}">
                      <a16:colId xmlns="" xmlns:a16="http://schemas.microsoft.com/office/drawing/2014/main" val="2334155967"/>
                    </a:ext>
                  </a:extLst>
                </a:gridCol>
              </a:tblGrid>
              <a:tr h="1297610">
                <a:tc>
                  <a:txBody>
                    <a:bodyPr/>
                    <a:lstStyle/>
                    <a:p>
                      <a:pPr algn="ctr"/>
                      <a:endParaRPr lang="es-ES" sz="1200" b="1" dirty="0" smtClean="0">
                        <a:solidFill>
                          <a:schemeClr val="tx1"/>
                        </a:solidFill>
                        <a:effectLst/>
                        <a:latin typeface="Arial" pitchFamily="34" charset="0"/>
                        <a:cs typeface="Arial" pitchFamily="34" charset="0"/>
                      </a:endParaRPr>
                    </a:p>
                    <a:p>
                      <a:pPr algn="ctr"/>
                      <a:r>
                        <a:rPr lang="es-ES" sz="1200" b="1" dirty="0" smtClean="0">
                          <a:solidFill>
                            <a:schemeClr val="tx1"/>
                          </a:solidFill>
                          <a:effectLst/>
                          <a:latin typeface="Arial" pitchFamily="34" charset="0"/>
                          <a:cs typeface="Arial" pitchFamily="34" charset="0"/>
                        </a:rPr>
                        <a:t>NOMBRE</a:t>
                      </a:r>
                      <a:r>
                        <a:rPr lang="es-ES" sz="1200" b="1" baseline="0" dirty="0" smtClean="0">
                          <a:solidFill>
                            <a:schemeClr val="tx1"/>
                          </a:solidFill>
                          <a:effectLst/>
                          <a:latin typeface="Arial" pitchFamily="34" charset="0"/>
                          <a:cs typeface="Arial" pitchFamily="34" charset="0"/>
                        </a:rPr>
                        <a:t> DE LA ACTIVIDAD.</a:t>
                      </a:r>
                      <a:endParaRPr lang="es-MX" sz="1200" b="1" dirty="0">
                        <a:solidFill>
                          <a:schemeClr val="tx1"/>
                        </a:solidFill>
                        <a:effectLst/>
                        <a:latin typeface="Arial" pitchFamily="34" charset="0"/>
                        <a:cs typeface="Arial" pitchFamily="34" charset="0"/>
                      </a:endParaRPr>
                    </a:p>
                  </a:txBody>
                  <a:tcPr>
                    <a:solidFill>
                      <a:schemeClr val="accent4">
                        <a:lumMod val="40000"/>
                        <a:lumOff val="60000"/>
                      </a:schemeClr>
                    </a:solidFill>
                  </a:tcPr>
                </a:tc>
                <a:tc>
                  <a:txBody>
                    <a:bodyPr/>
                    <a:lstStyle/>
                    <a:p>
                      <a:pPr algn="ctr"/>
                      <a:r>
                        <a:rPr lang="es-MX" sz="1400" dirty="0" smtClean="0">
                          <a:latin typeface="Arial" pitchFamily="34" charset="0"/>
                          <a:cs typeface="Arial" pitchFamily="34" charset="0"/>
                        </a:rPr>
                        <a:t> Detectives de números</a:t>
                      </a:r>
                      <a:endParaRPr lang="es-MX" sz="1400" dirty="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2169965362"/>
                  </a:ext>
                </a:extLst>
              </a:tr>
              <a:tr h="2032030">
                <a:tc>
                  <a:txBody>
                    <a:bodyPr/>
                    <a:lstStyle/>
                    <a:p>
                      <a:pPr algn="ctr"/>
                      <a:r>
                        <a:rPr lang="es-ES" sz="1200" b="1" dirty="0" smtClean="0">
                          <a:solidFill>
                            <a:schemeClr val="tx1"/>
                          </a:solidFill>
                          <a:effectLst/>
                          <a:latin typeface="Arial" pitchFamily="34" charset="0"/>
                          <a:cs typeface="Arial" pitchFamily="34" charset="0"/>
                        </a:rPr>
                        <a:t>MATERIALES.</a:t>
                      </a:r>
                      <a:endParaRPr lang="es-MX" sz="1200" b="1" dirty="0">
                        <a:solidFill>
                          <a:schemeClr val="tx1"/>
                        </a:solidFill>
                        <a:effectLst/>
                        <a:latin typeface="Arial" pitchFamily="34" charset="0"/>
                        <a:cs typeface="Arial" pitchFamily="34" charset="0"/>
                      </a:endParaRPr>
                    </a:p>
                  </a:txBody>
                  <a:tcPr anchor="ctr">
                    <a:solidFill>
                      <a:srgbClr val="FFFF00"/>
                    </a:solidFill>
                  </a:tcPr>
                </a:tc>
                <a:tc>
                  <a:txBody>
                    <a:bodyPr/>
                    <a:lstStyle/>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Video</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Lamina</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Cuaderno</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Colores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Hojas de trabajo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sz="1400" b="0" baseline="0" dirty="0" smtClean="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3296772600"/>
                  </a:ext>
                </a:extLst>
              </a:tr>
            </a:tbl>
          </a:graphicData>
        </a:graphic>
      </p:graphicFrame>
      <p:sp>
        <p:nvSpPr>
          <p:cNvPr id="5"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
        <p:nvSpPr>
          <p:cNvPr id="6" name="5 Rectángulo"/>
          <p:cNvSpPr/>
          <p:nvPr/>
        </p:nvSpPr>
        <p:spPr>
          <a:xfrm>
            <a:off x="179512" y="306789"/>
            <a:ext cx="2304256" cy="523220"/>
          </a:xfrm>
          <a:prstGeom prst="rect">
            <a:avLst/>
          </a:prstGeom>
        </p:spPr>
        <p:txBody>
          <a:bodyPr wrap="square">
            <a:spAutoFit/>
          </a:bodyPr>
          <a:lstStyle/>
          <a:p>
            <a:r>
              <a:rPr lang="es-MX" sz="2800" b="1" dirty="0" smtClean="0">
                <a:latin typeface="Arial Rounded MT Bold" pitchFamily="34" charset="0"/>
                <a:cs typeface="Aharoni" pitchFamily="2" charset="-79"/>
              </a:rPr>
              <a:t>Jueves</a:t>
            </a:r>
            <a:endParaRPr lang="es-MX" sz="2800" dirty="0"/>
          </a:p>
        </p:txBody>
      </p:sp>
      <p:sp>
        <p:nvSpPr>
          <p:cNvPr id="8" name="7 Rectángulo redondeado"/>
          <p:cNvSpPr/>
          <p:nvPr/>
        </p:nvSpPr>
        <p:spPr>
          <a:xfrm>
            <a:off x="2915816" y="1700808"/>
            <a:ext cx="6007562" cy="49703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3049757" y="2204864"/>
            <a:ext cx="5863547" cy="4508927"/>
          </a:xfrm>
          <a:prstGeom prst="rect">
            <a:avLst/>
          </a:prstGeom>
        </p:spPr>
        <p:txBody>
          <a:bodyPr wrap="square">
            <a:spAutoFit/>
          </a:bodyPr>
          <a:lstStyle/>
          <a:p>
            <a:r>
              <a:rPr lang="es-MX" sz="1050" dirty="0" smtClean="0">
                <a:latin typeface="Arial" pitchFamily="34" charset="0"/>
                <a:cs typeface="Arial" pitchFamily="34" charset="0"/>
              </a:rPr>
              <a:t>Después de observar la programación observar el siguiente video llamado “Uso de los números en la vida cotidiana” https://www.youtube.com/watch?v=LtLbhQnMA2g  hay números por todas partes, y cada uno indica o dice cierta información.</a:t>
            </a:r>
          </a:p>
          <a:p>
            <a:endParaRPr lang="es-MX" sz="1050" dirty="0" smtClean="0">
              <a:latin typeface="Arial" pitchFamily="34" charset="0"/>
              <a:cs typeface="Arial" pitchFamily="34" charset="0"/>
            </a:endParaRPr>
          </a:p>
          <a:p>
            <a:r>
              <a:rPr lang="es-MX" sz="1050" dirty="0" smtClean="0">
                <a:latin typeface="Arial" pitchFamily="34" charset="0"/>
                <a:cs typeface="Arial" pitchFamily="34" charset="0"/>
              </a:rPr>
              <a:t>Observar con atención la siguiente lamina anexa a este material y responder las siguientes preguntas:</a:t>
            </a:r>
          </a:p>
          <a:p>
            <a:pPr marL="171450" indent="-171450">
              <a:buFont typeface="Arial" pitchFamily="34" charset="0"/>
              <a:buChar char="•"/>
            </a:pPr>
            <a:r>
              <a:rPr lang="es-MX" sz="1050" dirty="0" smtClean="0">
                <a:latin typeface="Arial" pitchFamily="34" charset="0"/>
                <a:cs typeface="Arial" pitchFamily="34" charset="0"/>
              </a:rPr>
              <a:t>¿Qué observas en esta imagen?</a:t>
            </a:r>
          </a:p>
          <a:p>
            <a:pPr marL="171450" indent="-171450">
              <a:buFont typeface="Arial" pitchFamily="34" charset="0"/>
              <a:buChar char="•"/>
            </a:pPr>
            <a:r>
              <a:rPr lang="es-MX" sz="1050" dirty="0" smtClean="0">
                <a:latin typeface="Arial" pitchFamily="34" charset="0"/>
                <a:cs typeface="Arial" pitchFamily="34" charset="0"/>
              </a:rPr>
              <a:t>¿reconoces algún o algunos números?¿Cuáles son?</a:t>
            </a:r>
          </a:p>
          <a:p>
            <a:pPr marL="171450" indent="-171450">
              <a:buFont typeface="Arial" pitchFamily="34" charset="0"/>
              <a:buChar char="•"/>
            </a:pPr>
            <a:r>
              <a:rPr lang="es-MX" sz="1050" dirty="0" smtClean="0">
                <a:latin typeface="Arial" pitchFamily="34" charset="0"/>
                <a:cs typeface="Arial" pitchFamily="34" charset="0"/>
              </a:rPr>
              <a:t>¿Qué crees que indican esos números?</a:t>
            </a:r>
          </a:p>
          <a:p>
            <a:pPr marL="171450" indent="-171450">
              <a:buFont typeface="Arial" pitchFamily="34" charset="0"/>
              <a:buChar char="•"/>
            </a:pPr>
            <a:r>
              <a:rPr lang="es-MX" sz="1050" dirty="0" smtClean="0">
                <a:latin typeface="Arial" pitchFamily="34" charset="0"/>
                <a:cs typeface="Arial" pitchFamily="34" charset="0"/>
              </a:rPr>
              <a:t>¿en que numero de casa cosen ropa? ¿Qué precio tienen los huevos?</a:t>
            </a:r>
          </a:p>
          <a:p>
            <a:pPr marL="171450" indent="-171450">
              <a:buFont typeface="Arial" pitchFamily="34" charset="0"/>
              <a:buChar char="•"/>
            </a:pPr>
            <a:r>
              <a:rPr lang="es-MX" sz="1050" dirty="0" smtClean="0">
                <a:latin typeface="Arial" pitchFamily="34" charset="0"/>
                <a:cs typeface="Arial" pitchFamily="34" charset="0"/>
              </a:rPr>
              <a:t>¿Cuántos litros de agua tiene el garrafón pequeño?</a:t>
            </a:r>
          </a:p>
          <a:p>
            <a:pPr marL="171450" indent="-171450">
              <a:buFont typeface="Arial" pitchFamily="34" charset="0"/>
              <a:buChar char="•"/>
            </a:pPr>
            <a:r>
              <a:rPr lang="es-MX" sz="1050" dirty="0" smtClean="0">
                <a:latin typeface="Arial" pitchFamily="34" charset="0"/>
                <a:cs typeface="Arial" pitchFamily="34" charset="0"/>
              </a:rPr>
              <a:t>¿Qué numero es el banderín que tiene la bicicleta del niño?</a:t>
            </a:r>
          </a:p>
          <a:p>
            <a:pPr marL="171450" indent="-171450">
              <a:buFont typeface="Arial" pitchFamily="34" charset="0"/>
              <a:buChar char="•"/>
            </a:pPr>
            <a:r>
              <a:rPr lang="es-MX" sz="1050" dirty="0" smtClean="0">
                <a:latin typeface="Arial" pitchFamily="34" charset="0"/>
                <a:cs typeface="Arial" pitchFamily="34" charset="0"/>
              </a:rPr>
              <a:t>¿Qué números marcan las manecillas del reloj? </a:t>
            </a:r>
          </a:p>
          <a:p>
            <a:pPr marL="171450" indent="-171450">
              <a:buFont typeface="Arial" pitchFamily="34" charset="0"/>
              <a:buChar char="•"/>
            </a:pPr>
            <a:r>
              <a:rPr lang="es-MX" sz="1050" dirty="0" smtClean="0">
                <a:latin typeface="Arial" pitchFamily="34" charset="0"/>
                <a:cs typeface="Arial" pitchFamily="34" charset="0"/>
              </a:rPr>
              <a:t>¿Qué numero de casa tiene afuera una vaca?</a:t>
            </a:r>
          </a:p>
          <a:p>
            <a:r>
              <a:rPr lang="es-MX" sz="1050" dirty="0" smtClean="0">
                <a:latin typeface="Arial" pitchFamily="34" charset="0"/>
                <a:cs typeface="Arial" pitchFamily="34" charset="0"/>
              </a:rPr>
              <a:t>Escribir las preguntas en el cuaderno y permitir que el alumno escribe los números de cada respuesta</a:t>
            </a:r>
          </a:p>
          <a:p>
            <a:endParaRPr lang="es-MX" sz="1050" dirty="0" smtClean="0">
              <a:latin typeface="Arial" pitchFamily="34" charset="0"/>
              <a:cs typeface="Arial" pitchFamily="34" charset="0"/>
            </a:endParaRPr>
          </a:p>
          <a:p>
            <a:r>
              <a:rPr lang="es-MX" sz="1050" dirty="0" smtClean="0">
                <a:latin typeface="Arial" pitchFamily="34" charset="0"/>
                <a:cs typeface="Arial" pitchFamily="34" charset="0"/>
              </a:rPr>
              <a:t>Por ultimo y con ayuda de un adulto, realizar una ficha de identificación del alumno para colocar algunos datos: fecha de nacimiento, edad, teléfono, numero de casa, talla, estatura, peso. De igual manera dejar que el alumno vaya escribiendo los números en cada apartado. </a:t>
            </a:r>
          </a:p>
          <a:p>
            <a:endParaRPr lang="es-MX" sz="1050" dirty="0">
              <a:latin typeface="Arial" pitchFamily="34" charset="0"/>
              <a:cs typeface="Arial" pitchFamily="34" charset="0"/>
            </a:endParaRPr>
          </a:p>
          <a:p>
            <a:r>
              <a:rPr lang="es-MX" sz="1050" b="1" dirty="0" smtClean="0">
                <a:latin typeface="Arial" pitchFamily="34" charset="0"/>
                <a:cs typeface="Arial" pitchFamily="34" charset="0"/>
              </a:rPr>
              <a:t> ACT. DE SEGUIMIENTO O REALIMENTACIÓN AL LOGRO DE LOS A.E.</a:t>
            </a:r>
          </a:p>
          <a:p>
            <a:endParaRPr lang="es-MX" sz="1050" dirty="0" smtClean="0">
              <a:latin typeface="Arial" pitchFamily="34" charset="0"/>
              <a:cs typeface="Arial" pitchFamily="34" charset="0"/>
            </a:endParaRPr>
          </a:p>
          <a:p>
            <a:r>
              <a:rPr lang="es-MX" sz="1050" dirty="0" smtClean="0">
                <a:latin typeface="Arial" pitchFamily="34" charset="0"/>
                <a:cs typeface="Arial" pitchFamily="34" charset="0"/>
              </a:rPr>
              <a:t>Realizar video llamadas a 7 alumnos, trabajar sobre los visto en el programa en relación a la actividades.</a:t>
            </a:r>
          </a:p>
          <a:p>
            <a:r>
              <a:rPr lang="es-MX" sz="1050" dirty="0" smtClean="0">
                <a:latin typeface="Arial" pitchFamily="34" charset="0"/>
                <a:cs typeface="Arial" pitchFamily="34" charset="0"/>
              </a:rPr>
              <a:t>.2.  Recibir fotos y videos de las actividades del día de hoy y describir lo que observo.</a:t>
            </a:r>
          </a:p>
          <a:p>
            <a:endParaRPr lang="es-MX" sz="1400" dirty="0"/>
          </a:p>
        </p:txBody>
      </p:sp>
      <p:sp>
        <p:nvSpPr>
          <p:cNvPr id="12" name="11 Rectángulo"/>
          <p:cNvSpPr/>
          <p:nvPr/>
        </p:nvSpPr>
        <p:spPr>
          <a:xfrm>
            <a:off x="3851920" y="1856912"/>
            <a:ext cx="3490764" cy="307777"/>
          </a:xfrm>
          <a:prstGeom prst="rect">
            <a:avLst/>
          </a:prstGeom>
        </p:spPr>
        <p:txBody>
          <a:bodyPr wrap="none">
            <a:spAutoFit/>
          </a:bodyPr>
          <a:lstStyle/>
          <a:p>
            <a:r>
              <a:rPr lang="es-MX" sz="1400" b="1" dirty="0" smtClean="0">
                <a:latin typeface="Arial" pitchFamily="34" charset="0"/>
                <a:cs typeface="Arial" pitchFamily="34" charset="0"/>
              </a:rPr>
              <a:t>ACTIVIDADES PARA TODO EL GRUPO</a:t>
            </a:r>
            <a:endParaRPr lang="es-MX" sz="1400" b="1"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2266"/>
            <a:ext cx="2160239" cy="234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2622342531"/>
              </p:ext>
            </p:extLst>
          </p:nvPr>
        </p:nvGraphicFramePr>
        <p:xfrm>
          <a:off x="5636840" y="109808"/>
          <a:ext cx="3286538" cy="1440401"/>
        </p:xfrm>
        <a:graphic>
          <a:graphicData uri="http://schemas.openxmlformats.org/drawingml/2006/table">
            <a:tbl>
              <a:tblPr firstRow="1" firstCol="1" bandRow="1"/>
              <a:tblGrid>
                <a:gridCol w="1285460"/>
                <a:gridCol w="2001078"/>
              </a:tblGrid>
              <a:tr h="48225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Campo / Área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r>
              <a:tr h="95814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dirty="0">
                          <a:effectLst/>
                          <a:latin typeface="Century Gothic" panose="020B0502020202020204" pitchFamily="34" charset="0"/>
                          <a:ea typeface="Calibri" panose="020F0502020204030204" pitchFamily="34" charset="0"/>
                          <a:cs typeface="Times New Roman" panose="02020603050405020304" pitchFamily="18" charset="0"/>
                        </a:rPr>
                        <a:t>Pensamiento matemático  </a:t>
                      </a: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000" dirty="0">
                          <a:latin typeface="Century Gothic" panose="020B0502020202020204" pitchFamily="34" charset="0"/>
                        </a:rPr>
                        <a:t>Identifica algunos usos de los números en la vida cotidiana y entiende qué significan.</a:t>
                      </a:r>
                      <a:endParaRPr lang="es-ES" sz="10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389652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47A4362D-C5DD-47CB-8798-A5DBAA0E0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460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ECEC40F4-A72E-4665-A101-BC69A3FDA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480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70/6e/b1/706eb14ea8063ec3ed7104c4d74301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1"/>
            <a:ext cx="9144000" cy="6831969"/>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rotWithShape="1">
          <a:blip r:embed="rId3">
            <a:extLst>
              <a:ext uri="{28A0092B-C50C-407E-A947-70E740481C1C}">
                <a14:useLocalDpi xmlns:a14="http://schemas.microsoft.com/office/drawing/2010/main" val="0"/>
              </a:ext>
            </a:extLst>
          </a:blip>
          <a:srcRect l="28663" t="21605" r="15603" b="49767"/>
          <a:stretch/>
        </p:blipFill>
        <p:spPr bwMode="auto">
          <a:xfrm>
            <a:off x="827584" y="1378456"/>
            <a:ext cx="7488832" cy="2194560"/>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203" y="3573016"/>
            <a:ext cx="748883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051720" y="902258"/>
            <a:ext cx="5565947" cy="369332"/>
          </a:xfrm>
          <a:prstGeom prst="rect">
            <a:avLst/>
          </a:prstGeom>
        </p:spPr>
        <p:txBody>
          <a:bodyPr wrap="none">
            <a:spAutoFit/>
          </a:bodyPr>
          <a:lstStyle/>
          <a:p>
            <a:r>
              <a:rPr lang="es-MX" b="1" dirty="0" smtClean="0">
                <a:latin typeface="Comic Sans MS" pitchFamily="66" charset="0"/>
              </a:rPr>
              <a:t>APRENDIZAJES ESPERADOS Y ACTIVIDADES</a:t>
            </a:r>
            <a:endParaRPr lang="es-MX" b="1" dirty="0">
              <a:latin typeface="Comic Sans MS" pitchFamily="66" charset="0"/>
            </a:endParaRPr>
          </a:p>
        </p:txBody>
      </p:sp>
    </p:spTree>
    <p:extLst>
      <p:ext uri="{BB962C8B-B14F-4D97-AF65-F5344CB8AC3E}">
        <p14:creationId xmlns:p14="http://schemas.microsoft.com/office/powerpoint/2010/main" val="1501561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5">
            <a:extLst>
              <a:ext uri="{FF2B5EF4-FFF2-40B4-BE49-F238E27FC236}">
                <a16:creationId xmlns="" xmlns:a16="http://schemas.microsoft.com/office/drawing/2014/main" id="{08A551BF-BCAF-4660-A2A1-5F15A2BA0E6A}"/>
              </a:ext>
            </a:extLst>
          </p:cNvPr>
          <p:cNvGraphicFramePr>
            <a:graphicFrameLocks noGrp="1"/>
          </p:cNvGraphicFramePr>
          <p:nvPr>
            <p:extLst>
              <p:ext uri="{D42A27DB-BD31-4B8C-83A1-F6EECF244321}">
                <p14:modId xmlns:p14="http://schemas.microsoft.com/office/powerpoint/2010/main" val="2401647115"/>
              </p:ext>
            </p:extLst>
          </p:nvPr>
        </p:nvGraphicFramePr>
        <p:xfrm>
          <a:off x="39334" y="2322247"/>
          <a:ext cx="2804474" cy="3329640"/>
        </p:xfrm>
        <a:graphic>
          <a:graphicData uri="http://schemas.openxmlformats.org/drawingml/2006/table">
            <a:tbl>
              <a:tblPr firstRow="1" bandRow="1">
                <a:tableStyleId>{5940675A-B579-460E-94D1-54222C63F5DA}</a:tableStyleId>
              </a:tblPr>
              <a:tblGrid>
                <a:gridCol w="1393710">
                  <a:extLst>
                    <a:ext uri="{9D8B030D-6E8A-4147-A177-3AD203B41FA5}">
                      <a16:colId xmlns="" xmlns:a16="http://schemas.microsoft.com/office/drawing/2014/main" val="1336490420"/>
                    </a:ext>
                  </a:extLst>
                </a:gridCol>
                <a:gridCol w="1410764">
                  <a:extLst>
                    <a:ext uri="{9D8B030D-6E8A-4147-A177-3AD203B41FA5}">
                      <a16:colId xmlns="" xmlns:a16="http://schemas.microsoft.com/office/drawing/2014/main" val="2334155967"/>
                    </a:ext>
                  </a:extLst>
                </a:gridCol>
              </a:tblGrid>
              <a:tr h="1297610">
                <a:tc>
                  <a:txBody>
                    <a:bodyPr/>
                    <a:lstStyle/>
                    <a:p>
                      <a:pPr algn="ctr"/>
                      <a:endParaRPr lang="es-ES" sz="1200" b="1" dirty="0" smtClean="0">
                        <a:solidFill>
                          <a:schemeClr val="tx1"/>
                        </a:solidFill>
                        <a:effectLst/>
                        <a:latin typeface="Arial" pitchFamily="34" charset="0"/>
                        <a:cs typeface="Arial" pitchFamily="34" charset="0"/>
                      </a:endParaRPr>
                    </a:p>
                    <a:p>
                      <a:pPr algn="ctr"/>
                      <a:r>
                        <a:rPr lang="es-ES" sz="1200" b="1" dirty="0" smtClean="0">
                          <a:solidFill>
                            <a:schemeClr val="tx1"/>
                          </a:solidFill>
                          <a:effectLst/>
                          <a:latin typeface="Arial" pitchFamily="34" charset="0"/>
                          <a:cs typeface="Arial" pitchFamily="34" charset="0"/>
                        </a:rPr>
                        <a:t>NOMBRE</a:t>
                      </a:r>
                      <a:r>
                        <a:rPr lang="es-ES" sz="1200" b="1" baseline="0" dirty="0" smtClean="0">
                          <a:solidFill>
                            <a:schemeClr val="tx1"/>
                          </a:solidFill>
                          <a:effectLst/>
                          <a:latin typeface="Arial" pitchFamily="34" charset="0"/>
                          <a:cs typeface="Arial" pitchFamily="34" charset="0"/>
                        </a:rPr>
                        <a:t> DE LA ACTIVIDAD.</a:t>
                      </a:r>
                      <a:endParaRPr lang="es-MX" sz="1200" b="1" dirty="0">
                        <a:solidFill>
                          <a:schemeClr val="tx1"/>
                        </a:solidFill>
                        <a:effectLst/>
                        <a:latin typeface="Arial" pitchFamily="34" charset="0"/>
                        <a:cs typeface="Arial" pitchFamily="34" charset="0"/>
                      </a:endParaRPr>
                    </a:p>
                  </a:txBody>
                  <a:tcPr>
                    <a:solidFill>
                      <a:schemeClr val="accent4">
                        <a:lumMod val="40000"/>
                        <a:lumOff val="60000"/>
                      </a:schemeClr>
                    </a:solidFill>
                  </a:tcPr>
                </a:tc>
                <a:tc>
                  <a:txBody>
                    <a:bodyPr/>
                    <a:lstStyle/>
                    <a:p>
                      <a:pPr algn="ctr"/>
                      <a:r>
                        <a:rPr lang="es-MX" sz="1400" dirty="0" smtClean="0">
                          <a:latin typeface="Arial" pitchFamily="34" charset="0"/>
                          <a:cs typeface="Arial" pitchFamily="34" charset="0"/>
                        </a:rPr>
                        <a:t> Escribo mi nombre</a:t>
                      </a:r>
                      <a:endParaRPr lang="es-MX" sz="1400" dirty="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2169965362"/>
                  </a:ext>
                </a:extLst>
              </a:tr>
              <a:tr h="2032030">
                <a:tc>
                  <a:txBody>
                    <a:bodyPr/>
                    <a:lstStyle/>
                    <a:p>
                      <a:pPr algn="ctr"/>
                      <a:r>
                        <a:rPr lang="es-ES" sz="1200" b="1" dirty="0" smtClean="0">
                          <a:solidFill>
                            <a:schemeClr val="tx1"/>
                          </a:solidFill>
                          <a:effectLst/>
                          <a:latin typeface="Arial" pitchFamily="34" charset="0"/>
                          <a:cs typeface="Arial" pitchFamily="34" charset="0"/>
                        </a:rPr>
                        <a:t>MATERIALES.</a:t>
                      </a:r>
                      <a:endParaRPr lang="es-MX" sz="1200" b="1" dirty="0">
                        <a:solidFill>
                          <a:schemeClr val="tx1"/>
                        </a:solidFill>
                        <a:effectLst/>
                        <a:latin typeface="Arial" pitchFamily="34" charset="0"/>
                        <a:cs typeface="Arial" pitchFamily="34" charset="0"/>
                      </a:endParaRPr>
                    </a:p>
                  </a:txBody>
                  <a:tcPr anchor="ctr">
                    <a:solidFill>
                      <a:srgbClr val="FFFF00"/>
                    </a:solidFill>
                  </a:tcPr>
                </a:tc>
                <a:tc>
                  <a:txBody>
                    <a:bodyPr/>
                    <a:lstStyle/>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Hojas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Colores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Tijeras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Caja, bolsa o bote</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Hojas de trabajo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sz="1400" b="0" baseline="0" dirty="0" smtClean="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3296772600"/>
                  </a:ext>
                </a:extLst>
              </a:tr>
            </a:tbl>
          </a:graphicData>
        </a:graphic>
      </p:graphicFrame>
      <p:sp>
        <p:nvSpPr>
          <p:cNvPr id="5"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
        <p:nvSpPr>
          <p:cNvPr id="6" name="5 Rectángulo"/>
          <p:cNvSpPr/>
          <p:nvPr/>
        </p:nvSpPr>
        <p:spPr>
          <a:xfrm>
            <a:off x="179512" y="306789"/>
            <a:ext cx="2304256" cy="523220"/>
          </a:xfrm>
          <a:prstGeom prst="rect">
            <a:avLst/>
          </a:prstGeom>
        </p:spPr>
        <p:txBody>
          <a:bodyPr wrap="square">
            <a:spAutoFit/>
          </a:bodyPr>
          <a:lstStyle/>
          <a:p>
            <a:r>
              <a:rPr lang="es-MX" sz="2800" b="1" dirty="0" smtClean="0">
                <a:latin typeface="Arial Rounded MT Bold" pitchFamily="34" charset="0"/>
                <a:cs typeface="Aharoni" pitchFamily="2" charset="-79"/>
              </a:rPr>
              <a:t>Jueves</a:t>
            </a:r>
            <a:endParaRPr lang="es-MX" sz="2800" dirty="0"/>
          </a:p>
        </p:txBody>
      </p:sp>
      <p:sp>
        <p:nvSpPr>
          <p:cNvPr id="8" name="7 Rectángulo redondeado"/>
          <p:cNvSpPr/>
          <p:nvPr/>
        </p:nvSpPr>
        <p:spPr>
          <a:xfrm>
            <a:off x="2915816" y="1700808"/>
            <a:ext cx="6007562" cy="49703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3049757" y="2204864"/>
            <a:ext cx="5863547" cy="4201150"/>
          </a:xfrm>
          <a:prstGeom prst="rect">
            <a:avLst/>
          </a:prstGeom>
        </p:spPr>
        <p:txBody>
          <a:bodyPr wrap="square">
            <a:spAutoFit/>
          </a:bodyPr>
          <a:lstStyle/>
          <a:p>
            <a:r>
              <a:rPr lang="es-MX" sz="1100" dirty="0" smtClean="0">
                <a:latin typeface="Arial" pitchFamily="34" charset="0"/>
                <a:cs typeface="Arial" pitchFamily="34" charset="0"/>
              </a:rPr>
              <a:t>Después de observar la programación, comentar al alumno que vamos a trabajar en el reforzamiento e identificación de su nombre. Comentar que hay nombres cortos y nombres largos. Vamos a identificar en que categoría se encuentra su nombre.</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En una hoja escribir el nombre del alumno y pedir que mencione su primer letra, relacionarla con algún objeto, ahora pedir que identifique la ultima letra de su nombre y pedir que lo relacione con el nombre de algún animal. En otras hojas escribir varios nombres de los integrantes de la familia y pedir que identifique el suyo. Ahora recortar cada letra (se puede utilizar uno o dos nombres) colocar cada letra dentro de una caja, bolsa o bote, revolver y proporcionarlos al alumno, pedir que acomode cada una de las letras para formar nuevamente su nombre.</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Pide a un adulto cercano que te escriba las letras de tu nombre en un papel y búscalas por toda la casa! Cuando encuentres una letra, cópiala y busca las demás, hasta que logres formar tu nombre. Busca en las etiquetas de comida, en envases, latas, botellas, bolsas, en revistas, periódicos o en cualquier papel que esté a tu alcance. Si ya sabes escribir tu nombre, intenta con el nombre de alguien más.</a:t>
            </a:r>
          </a:p>
          <a:p>
            <a:endParaRPr lang="es-MX" sz="1100" dirty="0">
              <a:latin typeface="Arial" pitchFamily="34" charset="0"/>
              <a:cs typeface="Arial" pitchFamily="34" charset="0"/>
            </a:endParaRPr>
          </a:p>
          <a:p>
            <a:r>
              <a:rPr lang="es-MX" sz="1100" b="1" dirty="0" smtClean="0">
                <a:latin typeface="Arial" pitchFamily="34" charset="0"/>
                <a:cs typeface="Arial" pitchFamily="34" charset="0"/>
              </a:rPr>
              <a:t> ACT. DE SEGUIMIENTO O REALIMENTACIÓN AL LOGRO DE LOS A.E.</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Realizar video llamadas a 7 alumnos, trabajar sobre los visto en el programa en relación a la actividades.</a:t>
            </a:r>
          </a:p>
          <a:p>
            <a:r>
              <a:rPr lang="es-MX" sz="1100" dirty="0" smtClean="0">
                <a:latin typeface="Arial" pitchFamily="34" charset="0"/>
                <a:cs typeface="Arial" pitchFamily="34" charset="0"/>
              </a:rPr>
              <a:t>.2.  Recibir fotos y videos de las actividades del día de hoy y describir lo que observo.</a:t>
            </a:r>
          </a:p>
          <a:p>
            <a:endParaRPr lang="es-MX" sz="1400" dirty="0"/>
          </a:p>
        </p:txBody>
      </p:sp>
      <p:sp>
        <p:nvSpPr>
          <p:cNvPr id="12" name="11 Rectángulo"/>
          <p:cNvSpPr/>
          <p:nvPr/>
        </p:nvSpPr>
        <p:spPr>
          <a:xfrm>
            <a:off x="3851920" y="1856912"/>
            <a:ext cx="3490764" cy="307777"/>
          </a:xfrm>
          <a:prstGeom prst="rect">
            <a:avLst/>
          </a:prstGeom>
        </p:spPr>
        <p:txBody>
          <a:bodyPr wrap="none">
            <a:spAutoFit/>
          </a:bodyPr>
          <a:lstStyle/>
          <a:p>
            <a:r>
              <a:rPr lang="es-MX" sz="1400" b="1" dirty="0" smtClean="0">
                <a:latin typeface="Arial" pitchFamily="34" charset="0"/>
                <a:cs typeface="Arial" pitchFamily="34" charset="0"/>
              </a:rPr>
              <a:t>ACTIVIDADES PARA TODO EL GRUPO</a:t>
            </a:r>
            <a:endParaRPr lang="es-MX" sz="1400" b="1"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119"/>
            <a:ext cx="1824145" cy="233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4247031126"/>
              </p:ext>
            </p:extLst>
          </p:nvPr>
        </p:nvGraphicFramePr>
        <p:xfrm>
          <a:off x="5699415" y="109808"/>
          <a:ext cx="3286538" cy="1440401"/>
        </p:xfrm>
        <a:graphic>
          <a:graphicData uri="http://schemas.openxmlformats.org/drawingml/2006/table">
            <a:tbl>
              <a:tblPr firstRow="1" firstCol="1" bandRow="1"/>
              <a:tblGrid>
                <a:gridCol w="1285460"/>
                <a:gridCol w="2001078"/>
              </a:tblGrid>
              <a:tr h="482252">
                <a:tc>
                  <a:txBody>
                    <a:body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Campo / Área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r>
              <a:tr h="958149">
                <a:tc>
                  <a:txBody>
                    <a:bodyPr/>
                    <a:lstStyle/>
                    <a:p>
                      <a:pPr algn="ctr">
                        <a:lnSpc>
                          <a:spcPct val="107000"/>
                        </a:lnSpc>
                        <a:spcAft>
                          <a:spcPts val="800"/>
                        </a:spcAft>
                      </a:pPr>
                      <a:r>
                        <a:rPr lang="es-MX" sz="1000" dirty="0">
                          <a:effectLst/>
                          <a:latin typeface="Century Gothic" panose="020B0502020202020204" pitchFamily="34" charset="0"/>
                          <a:ea typeface="Calibri" panose="020F0502020204030204" pitchFamily="34" charset="0"/>
                          <a:cs typeface="Times New Roman" panose="02020603050405020304" pitchFamily="18" charset="0"/>
                        </a:rPr>
                        <a:t> Lenguaje y comunicación </a:t>
                      </a: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000" dirty="0">
                          <a:latin typeface="Century Gothic" panose="020B0502020202020204" pitchFamily="34" charset="0"/>
                        </a:rPr>
                        <a:t>Escribe su nombre con diversos propósitos e identifica el de algunos compañeros. </a:t>
                      </a:r>
                      <a:endParaRPr lang="es-ES" sz="10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88746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144626F6-EAE7-468F-AD6D-F0566A633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9581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C22DB3EE-CB5B-4EE7-8EFF-9A6292018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29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AD9E425-4C88-4C3E-98A4-F62894B44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018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5400" b="1" dirty="0" smtClean="0"/>
              <a:t>Viernes</a:t>
            </a:r>
            <a:endParaRPr lang="es-MX" b="1" dirty="0"/>
          </a:p>
        </p:txBody>
      </p:sp>
      <p:sp>
        <p:nvSpPr>
          <p:cNvPr id="3" name="2 Marcador de contenido"/>
          <p:cNvSpPr>
            <a:spLocks noGrp="1"/>
          </p:cNvSpPr>
          <p:nvPr>
            <p:ph idx="1"/>
          </p:nvPr>
        </p:nvSpPr>
        <p:spPr/>
        <p:txBody>
          <a:bodyPr>
            <a:noAutofit/>
          </a:bodyPr>
          <a:lstStyle/>
          <a:p>
            <a:pPr algn="ctr"/>
            <a:r>
              <a:rPr lang="es-MX" sz="9600" b="1" dirty="0" smtClean="0"/>
              <a:t>Consejo Técnico Escolar</a:t>
            </a:r>
            <a:endParaRPr lang="es-MX" sz="9600" b="1" dirty="0"/>
          </a:p>
        </p:txBody>
      </p:sp>
      <p:sp>
        <p:nvSpPr>
          <p:cNvPr id="4"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842501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xmlns="" id="{F09282C5-3815-4CAA-891D-6B43952AD586}"/>
              </a:ext>
            </a:extLst>
          </p:cNvPr>
          <p:cNvSpPr/>
          <p:nvPr/>
        </p:nvSpPr>
        <p:spPr>
          <a:xfrm>
            <a:off x="3893072" y="43026"/>
            <a:ext cx="4831308" cy="942268"/>
          </a:xfrm>
          <a:prstGeom prst="roundRect">
            <a:avLst/>
          </a:prstGeom>
          <a:solidFill>
            <a:srgbClr val="FFC000">
              <a:alpha val="62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xmlns="" id="{7865C8E4-ABA9-40A4-A9E0-5ED4C8DCC036}"/>
              </a:ext>
            </a:extLst>
          </p:cNvPr>
          <p:cNvSpPr txBox="1"/>
          <p:nvPr/>
        </p:nvSpPr>
        <p:spPr>
          <a:xfrm>
            <a:off x="3805130" y="98661"/>
            <a:ext cx="500719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Rounded MT Bold" pitchFamily="34" charset="0"/>
              </a:rPr>
              <a:t>EVALUACIÓN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Rounded MT Bold" pitchFamily="34" charset="0"/>
              </a:rPr>
              <a:t>Lenguaje y comunicación </a:t>
            </a:r>
          </a:p>
        </p:txBody>
      </p:sp>
      <p:pic>
        <p:nvPicPr>
          <p:cNvPr id="17" name="Imagen 16">
            <a:extLst>
              <a:ext uri="{FF2B5EF4-FFF2-40B4-BE49-F238E27FC236}">
                <a16:creationId xmlns:a16="http://schemas.microsoft.com/office/drawing/2014/main" xmlns="" id="{F76776BE-9D21-4873-AA8A-695676229377}"/>
              </a:ext>
            </a:extLst>
          </p:cNvPr>
          <p:cNvPicPr>
            <a:picLocks noChangeAspect="1"/>
          </p:cNvPicPr>
          <p:nvPr/>
        </p:nvPicPr>
        <p:blipFill rotWithShape="1">
          <a:blip r:embed="rId2">
            <a:clrChange>
              <a:clrFrom>
                <a:srgbClr val="FFFFFF"/>
              </a:clrFrom>
              <a:clrTo>
                <a:srgbClr val="FFFFFF">
                  <a:alpha val="0"/>
                </a:srgbClr>
              </a:clrTo>
            </a:clrChange>
          </a:blip>
          <a:srcRect l="25821" t="26572" r="25806" b="12370"/>
          <a:stretch/>
        </p:blipFill>
        <p:spPr>
          <a:xfrm>
            <a:off x="331679" y="0"/>
            <a:ext cx="3154882" cy="1801503"/>
          </a:xfrm>
          <a:prstGeom prst="rect">
            <a:avLst/>
          </a:prstGeom>
        </p:spPr>
      </p:pic>
      <p:graphicFrame>
        <p:nvGraphicFramePr>
          <p:cNvPr id="18" name="Tabla 17">
            <a:extLst>
              <a:ext uri="{FF2B5EF4-FFF2-40B4-BE49-F238E27FC236}">
                <a16:creationId xmlns:a16="http://schemas.microsoft.com/office/drawing/2014/main" xmlns="" id="{86FFFCB9-AD8A-4C65-B852-3101F6F36346}"/>
              </a:ext>
            </a:extLst>
          </p:cNvPr>
          <p:cNvGraphicFramePr>
            <a:graphicFrameLocks noGrp="1"/>
          </p:cNvGraphicFramePr>
          <p:nvPr>
            <p:extLst>
              <p:ext uri="{D42A27DB-BD31-4B8C-83A1-F6EECF244321}">
                <p14:modId xmlns:p14="http://schemas.microsoft.com/office/powerpoint/2010/main" val="2970882072"/>
              </p:ext>
            </p:extLst>
          </p:nvPr>
        </p:nvGraphicFramePr>
        <p:xfrm>
          <a:off x="217908" y="1143427"/>
          <a:ext cx="8708183" cy="2438129"/>
        </p:xfrm>
        <a:graphic>
          <a:graphicData uri="http://schemas.openxmlformats.org/drawingml/2006/table">
            <a:tbl>
              <a:tblPr firstRow="1" firstCol="1" bandRow="1"/>
              <a:tblGrid>
                <a:gridCol w="1751864">
                  <a:extLst>
                    <a:ext uri="{9D8B030D-6E8A-4147-A177-3AD203B41FA5}">
                      <a16:colId xmlns:a16="http://schemas.microsoft.com/office/drawing/2014/main" xmlns="" val="2966124108"/>
                    </a:ext>
                  </a:extLst>
                </a:gridCol>
                <a:gridCol w="1727196">
                  <a:extLst>
                    <a:ext uri="{9D8B030D-6E8A-4147-A177-3AD203B41FA5}">
                      <a16:colId xmlns:a16="http://schemas.microsoft.com/office/drawing/2014/main" xmlns="" val="2024508603"/>
                    </a:ext>
                  </a:extLst>
                </a:gridCol>
                <a:gridCol w="1743041">
                  <a:extLst>
                    <a:ext uri="{9D8B030D-6E8A-4147-A177-3AD203B41FA5}">
                      <a16:colId xmlns:a16="http://schemas.microsoft.com/office/drawing/2014/main" xmlns="" val="1807768840"/>
                    </a:ext>
                  </a:extLst>
                </a:gridCol>
                <a:gridCol w="1743041">
                  <a:extLst>
                    <a:ext uri="{9D8B030D-6E8A-4147-A177-3AD203B41FA5}">
                      <a16:colId xmlns:a16="http://schemas.microsoft.com/office/drawing/2014/main" xmlns="" val="2550881799"/>
                    </a:ext>
                  </a:extLst>
                </a:gridCol>
                <a:gridCol w="1743041">
                  <a:extLst>
                    <a:ext uri="{9D8B030D-6E8A-4147-A177-3AD203B41FA5}">
                      <a16:colId xmlns:a16="http://schemas.microsoft.com/office/drawing/2014/main" xmlns="" val="2141810609"/>
                    </a:ext>
                  </a:extLst>
                </a:gridCol>
              </a:tblGrid>
              <a:tr h="400679">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Aprendizaje esperado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Sobresaliente</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Satisfactorio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Básico</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lnSpc>
                          <a:spcPct val="100000"/>
                        </a:lnSpc>
                        <a:spcAft>
                          <a:spcPts val="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Insuficiente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xmlns="" val="2810284686"/>
                  </a:ext>
                </a:extLst>
              </a:tr>
              <a:tr h="1981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Arial" panose="020B0604020202020204" pitchFamily="34" charset="0"/>
                        </a:rPr>
                        <a:t>Aprende poemas y los dice frente a otras personas </a:t>
                      </a: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Aprende poemas de memoria y los dice frente a otras personas con seguridad, confianza y con un tono de voz adecuado que le permite ser escuchado por los demás.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Aprende algunos poemas y los dice frente a otras personas con un tono de voz adecuado que le permite ser escuchado por la mayoría de sus compañeros.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dirty="0">
                          <a:latin typeface="Century Gothic" panose="020B0502020202020204" pitchFamily="34" charset="0"/>
                        </a:rPr>
                        <a:t>Aprende algunos poemas y los dice frente a otras personas, mostrándose un poco tímido y su tono de voz permite ser escuchado por algunos compañeros.</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Repite poemas con ayuda de la educadora, su tono de voz es bajo y no capta la atención de sus compañeros.</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30262813"/>
                  </a:ext>
                </a:extLst>
              </a:tr>
            </a:tbl>
          </a:graphicData>
        </a:graphic>
      </p:graphicFrame>
      <p:graphicFrame>
        <p:nvGraphicFramePr>
          <p:cNvPr id="20" name="Tabla 19">
            <a:extLst>
              <a:ext uri="{FF2B5EF4-FFF2-40B4-BE49-F238E27FC236}">
                <a16:creationId xmlns:a16="http://schemas.microsoft.com/office/drawing/2014/main" xmlns="" id="{3C9FB0E6-5569-4508-A5DE-E87410C814AC}"/>
              </a:ext>
            </a:extLst>
          </p:cNvPr>
          <p:cNvGraphicFramePr>
            <a:graphicFrameLocks noGrp="1"/>
          </p:cNvGraphicFramePr>
          <p:nvPr>
            <p:extLst>
              <p:ext uri="{D42A27DB-BD31-4B8C-83A1-F6EECF244321}">
                <p14:modId xmlns:p14="http://schemas.microsoft.com/office/powerpoint/2010/main" val="3191531347"/>
              </p:ext>
            </p:extLst>
          </p:nvPr>
        </p:nvGraphicFramePr>
        <p:xfrm>
          <a:off x="217908" y="4771468"/>
          <a:ext cx="8708183" cy="1732407"/>
        </p:xfrm>
        <a:graphic>
          <a:graphicData uri="http://schemas.openxmlformats.org/drawingml/2006/table">
            <a:tbl>
              <a:tblPr firstRow="1" firstCol="1" bandRow="1"/>
              <a:tblGrid>
                <a:gridCol w="1751864">
                  <a:extLst>
                    <a:ext uri="{9D8B030D-6E8A-4147-A177-3AD203B41FA5}">
                      <a16:colId xmlns:a16="http://schemas.microsoft.com/office/drawing/2014/main" xmlns="" val="2966124108"/>
                    </a:ext>
                  </a:extLst>
                </a:gridCol>
                <a:gridCol w="1727196">
                  <a:extLst>
                    <a:ext uri="{9D8B030D-6E8A-4147-A177-3AD203B41FA5}">
                      <a16:colId xmlns:a16="http://schemas.microsoft.com/office/drawing/2014/main" xmlns="" val="2024508603"/>
                    </a:ext>
                  </a:extLst>
                </a:gridCol>
                <a:gridCol w="1743041">
                  <a:extLst>
                    <a:ext uri="{9D8B030D-6E8A-4147-A177-3AD203B41FA5}">
                      <a16:colId xmlns:a16="http://schemas.microsoft.com/office/drawing/2014/main" xmlns="" val="1807768840"/>
                    </a:ext>
                  </a:extLst>
                </a:gridCol>
                <a:gridCol w="1743041">
                  <a:extLst>
                    <a:ext uri="{9D8B030D-6E8A-4147-A177-3AD203B41FA5}">
                      <a16:colId xmlns:a16="http://schemas.microsoft.com/office/drawing/2014/main" xmlns="" val="2550881799"/>
                    </a:ext>
                  </a:extLst>
                </a:gridCol>
                <a:gridCol w="1743041">
                  <a:extLst>
                    <a:ext uri="{9D8B030D-6E8A-4147-A177-3AD203B41FA5}">
                      <a16:colId xmlns:a16="http://schemas.microsoft.com/office/drawing/2014/main" xmlns="" val="2141810609"/>
                    </a:ext>
                  </a:extLst>
                </a:gridCol>
              </a:tblGrid>
              <a:tr h="314261">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Aprendizaje esperado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Sobresaliente</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Satisfactorio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Básico</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lnSpc>
                          <a:spcPct val="100000"/>
                        </a:lnSpc>
                        <a:spcAft>
                          <a:spcPts val="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Insuficiente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xmlns="" val="2810284686"/>
                  </a:ext>
                </a:extLst>
              </a:tr>
              <a:tr h="10004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b="0" dirty="0">
                          <a:effectLst/>
                          <a:latin typeface="Century Gothic" panose="020B0502020202020204" pitchFamily="34" charset="0"/>
                          <a:ea typeface="Calibri" panose="020F0502020204030204" pitchFamily="34" charset="0"/>
                          <a:cs typeface="Times New Roman" panose="02020603050405020304" pitchFamily="18" charset="0"/>
                        </a:rPr>
                        <a:t>Escribe su nombre con diversos propósitos e identifica el de algunos compañeros. </a:t>
                      </a:r>
                      <a:endParaRPr lang="es-E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dirty="0">
                          <a:latin typeface="Century Gothic" panose="020B0502020202020204" pitchFamily="34" charset="0"/>
                        </a:rPr>
                        <a:t>Escribe su nombre sin necesidad de copiarlo con diversos propósitos e identifica el de algunos compañeros.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Escribe algunas letras de su nombre sin copiarlo, con diversos propósitos e identifica el de algunos compañeros.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Escribe su nombre con apoyo grafico, con diversos propósitos.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Realiza grafías para escribir su nombre.</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30262813"/>
                  </a:ext>
                </a:extLst>
              </a:tr>
            </a:tbl>
          </a:graphicData>
        </a:graphic>
      </p:graphicFrame>
    </p:spTree>
    <p:extLst>
      <p:ext uri="{BB962C8B-B14F-4D97-AF65-F5344CB8AC3E}">
        <p14:creationId xmlns:p14="http://schemas.microsoft.com/office/powerpoint/2010/main" val="2573745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xmlns="" id="{F09282C5-3815-4CAA-891D-6B43952AD586}"/>
              </a:ext>
            </a:extLst>
          </p:cNvPr>
          <p:cNvSpPr/>
          <p:nvPr/>
        </p:nvSpPr>
        <p:spPr>
          <a:xfrm>
            <a:off x="3893072" y="43026"/>
            <a:ext cx="4831308" cy="94226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xmlns="" id="{7865C8E4-ABA9-40A4-A9E0-5ED4C8DCC036}"/>
              </a:ext>
            </a:extLst>
          </p:cNvPr>
          <p:cNvSpPr txBox="1"/>
          <p:nvPr/>
        </p:nvSpPr>
        <p:spPr>
          <a:xfrm>
            <a:off x="3775853" y="98661"/>
            <a:ext cx="500719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Rounded MT Bold" pitchFamily="34" charset="0"/>
              </a:rPr>
              <a:t>EVALUACIÓN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Rounded MT Bold" pitchFamily="34" charset="0"/>
              </a:rPr>
              <a:t>Lenguaje y comunicación</a:t>
            </a:r>
            <a:r>
              <a:rPr kumimoji="0" lang="es-ES" sz="2400" b="0" i="0" u="none" strike="noStrike" kern="1200" cap="none" spc="0" normalizeH="0" baseline="0" noProof="0" dirty="0">
                <a:ln>
                  <a:noFill/>
                </a:ln>
                <a:solidFill>
                  <a:prstClr val="black"/>
                </a:solidFill>
                <a:effectLst/>
                <a:uLnTx/>
                <a:uFillTx/>
                <a:latin typeface="Broadway" panose="04040905080B02020502" pitchFamily="82" charset="0"/>
                <a:ea typeface="+mn-ea"/>
                <a:cs typeface="+mn-cs"/>
              </a:rPr>
              <a:t> </a:t>
            </a:r>
          </a:p>
        </p:txBody>
      </p:sp>
      <p:pic>
        <p:nvPicPr>
          <p:cNvPr id="17" name="Imagen 16">
            <a:extLst>
              <a:ext uri="{FF2B5EF4-FFF2-40B4-BE49-F238E27FC236}">
                <a16:creationId xmlns:a16="http://schemas.microsoft.com/office/drawing/2014/main" xmlns="" id="{F76776BE-9D21-4873-AA8A-695676229377}"/>
              </a:ext>
            </a:extLst>
          </p:cNvPr>
          <p:cNvPicPr>
            <a:picLocks noChangeAspect="1"/>
          </p:cNvPicPr>
          <p:nvPr/>
        </p:nvPicPr>
        <p:blipFill rotWithShape="1">
          <a:blip r:embed="rId2">
            <a:clrChange>
              <a:clrFrom>
                <a:srgbClr val="FFFFFF"/>
              </a:clrFrom>
              <a:clrTo>
                <a:srgbClr val="FFFFFF">
                  <a:alpha val="0"/>
                </a:srgbClr>
              </a:clrTo>
            </a:clrChange>
          </a:blip>
          <a:srcRect l="25821" t="26572" r="25806" b="12370"/>
          <a:stretch/>
        </p:blipFill>
        <p:spPr>
          <a:xfrm>
            <a:off x="331679" y="0"/>
            <a:ext cx="3154882" cy="1801503"/>
          </a:xfrm>
          <a:prstGeom prst="rect">
            <a:avLst/>
          </a:prstGeom>
        </p:spPr>
      </p:pic>
      <p:graphicFrame>
        <p:nvGraphicFramePr>
          <p:cNvPr id="18" name="Tabla 17">
            <a:extLst>
              <a:ext uri="{FF2B5EF4-FFF2-40B4-BE49-F238E27FC236}">
                <a16:creationId xmlns:a16="http://schemas.microsoft.com/office/drawing/2014/main" xmlns="" id="{86FFFCB9-AD8A-4C65-B852-3101F6F36346}"/>
              </a:ext>
            </a:extLst>
          </p:cNvPr>
          <p:cNvGraphicFramePr>
            <a:graphicFrameLocks noGrp="1"/>
          </p:cNvGraphicFramePr>
          <p:nvPr>
            <p:extLst>
              <p:ext uri="{D42A27DB-BD31-4B8C-83A1-F6EECF244321}">
                <p14:modId xmlns:p14="http://schemas.microsoft.com/office/powerpoint/2010/main" val="4130814537"/>
              </p:ext>
            </p:extLst>
          </p:nvPr>
        </p:nvGraphicFramePr>
        <p:xfrm>
          <a:off x="217908" y="1143427"/>
          <a:ext cx="8708183" cy="2438129"/>
        </p:xfrm>
        <a:graphic>
          <a:graphicData uri="http://schemas.openxmlformats.org/drawingml/2006/table">
            <a:tbl>
              <a:tblPr firstRow="1" firstCol="1" bandRow="1"/>
              <a:tblGrid>
                <a:gridCol w="1751864">
                  <a:extLst>
                    <a:ext uri="{9D8B030D-6E8A-4147-A177-3AD203B41FA5}">
                      <a16:colId xmlns:a16="http://schemas.microsoft.com/office/drawing/2014/main" xmlns="" val="2966124108"/>
                    </a:ext>
                  </a:extLst>
                </a:gridCol>
                <a:gridCol w="1727196">
                  <a:extLst>
                    <a:ext uri="{9D8B030D-6E8A-4147-A177-3AD203B41FA5}">
                      <a16:colId xmlns:a16="http://schemas.microsoft.com/office/drawing/2014/main" xmlns="" val="2024508603"/>
                    </a:ext>
                  </a:extLst>
                </a:gridCol>
                <a:gridCol w="1743041">
                  <a:extLst>
                    <a:ext uri="{9D8B030D-6E8A-4147-A177-3AD203B41FA5}">
                      <a16:colId xmlns:a16="http://schemas.microsoft.com/office/drawing/2014/main" xmlns="" val="1807768840"/>
                    </a:ext>
                  </a:extLst>
                </a:gridCol>
                <a:gridCol w="1743041">
                  <a:extLst>
                    <a:ext uri="{9D8B030D-6E8A-4147-A177-3AD203B41FA5}">
                      <a16:colId xmlns:a16="http://schemas.microsoft.com/office/drawing/2014/main" xmlns="" val="2550881799"/>
                    </a:ext>
                  </a:extLst>
                </a:gridCol>
                <a:gridCol w="1743041">
                  <a:extLst>
                    <a:ext uri="{9D8B030D-6E8A-4147-A177-3AD203B41FA5}">
                      <a16:colId xmlns:a16="http://schemas.microsoft.com/office/drawing/2014/main" xmlns="" val="2141810609"/>
                    </a:ext>
                  </a:extLst>
                </a:gridCol>
              </a:tblGrid>
              <a:tr h="400679">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Aprendizaje esperado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Sobresaliente</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Satisfactorio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Básico</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lnSpc>
                          <a:spcPct val="100000"/>
                        </a:lnSpc>
                        <a:spcAft>
                          <a:spcPts val="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Insuficiente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xmlns="" val="2810284686"/>
                  </a:ext>
                </a:extLst>
              </a:tr>
              <a:tr h="198156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b="0" dirty="0">
                          <a:effectLst/>
                          <a:latin typeface="Century Gothic" panose="020B0502020202020204" pitchFamily="34" charset="0"/>
                          <a:ea typeface="Times New Roman" panose="02020603050405020304" pitchFamily="18" charset="0"/>
                          <a:cs typeface="Arial" panose="020B0604020202020204" pitchFamily="34" charset="0"/>
                        </a:rPr>
                        <a:t>Narra historias que le son familiares, habla acerca de sus personajes y características, de las acciones y los lugares donde se desarrollan.</a:t>
                      </a:r>
                      <a:endParaRPr lang="es-ES" sz="1200" b="1" dirty="0">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Narra de manera clara, precisa y con orden, historias que le son familiares, habla acerca de los personajes y sus características, de las acciones y lugares donde se desarrollan.</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Narra de manera clara historias que le son familiares, habla acerca de los personajes y sus características, de las acciones y lugares donde se desarrollan.</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dirty="0">
                          <a:latin typeface="Century Gothic" panose="020B0502020202020204" pitchFamily="34" charset="0"/>
                        </a:rPr>
                        <a:t>En ocasiones narra historias que le son familiares, habla acerca de los personajes y sus características, de las acciones y lugares donde se desarrollan.</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Con ayuda y por medio de preguntas narra historias que le son familiares, los personajes y características.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30262813"/>
                  </a:ext>
                </a:extLst>
              </a:tr>
            </a:tbl>
          </a:graphicData>
        </a:graphic>
      </p:graphicFrame>
      <p:graphicFrame>
        <p:nvGraphicFramePr>
          <p:cNvPr id="20" name="Tabla 19">
            <a:extLst>
              <a:ext uri="{FF2B5EF4-FFF2-40B4-BE49-F238E27FC236}">
                <a16:creationId xmlns:a16="http://schemas.microsoft.com/office/drawing/2014/main" xmlns="" id="{3C9FB0E6-5569-4508-A5DE-E87410C814AC}"/>
              </a:ext>
            </a:extLst>
          </p:cNvPr>
          <p:cNvGraphicFramePr>
            <a:graphicFrameLocks noGrp="1"/>
          </p:cNvGraphicFramePr>
          <p:nvPr>
            <p:extLst>
              <p:ext uri="{D42A27DB-BD31-4B8C-83A1-F6EECF244321}">
                <p14:modId xmlns:p14="http://schemas.microsoft.com/office/powerpoint/2010/main" val="222418775"/>
              </p:ext>
            </p:extLst>
          </p:nvPr>
        </p:nvGraphicFramePr>
        <p:xfrm>
          <a:off x="217908" y="4095616"/>
          <a:ext cx="8708183" cy="2609342"/>
        </p:xfrm>
        <a:graphic>
          <a:graphicData uri="http://schemas.openxmlformats.org/drawingml/2006/table">
            <a:tbl>
              <a:tblPr firstRow="1" firstCol="1" bandRow="1"/>
              <a:tblGrid>
                <a:gridCol w="1751864">
                  <a:extLst>
                    <a:ext uri="{9D8B030D-6E8A-4147-A177-3AD203B41FA5}">
                      <a16:colId xmlns:a16="http://schemas.microsoft.com/office/drawing/2014/main" xmlns="" val="2966124108"/>
                    </a:ext>
                  </a:extLst>
                </a:gridCol>
                <a:gridCol w="1727196">
                  <a:extLst>
                    <a:ext uri="{9D8B030D-6E8A-4147-A177-3AD203B41FA5}">
                      <a16:colId xmlns:a16="http://schemas.microsoft.com/office/drawing/2014/main" xmlns="" val="2024508603"/>
                    </a:ext>
                  </a:extLst>
                </a:gridCol>
                <a:gridCol w="1743041">
                  <a:extLst>
                    <a:ext uri="{9D8B030D-6E8A-4147-A177-3AD203B41FA5}">
                      <a16:colId xmlns:a16="http://schemas.microsoft.com/office/drawing/2014/main" xmlns="" val="1807768840"/>
                    </a:ext>
                  </a:extLst>
                </a:gridCol>
                <a:gridCol w="1743041">
                  <a:extLst>
                    <a:ext uri="{9D8B030D-6E8A-4147-A177-3AD203B41FA5}">
                      <a16:colId xmlns:a16="http://schemas.microsoft.com/office/drawing/2014/main" xmlns="" val="2550881799"/>
                    </a:ext>
                  </a:extLst>
                </a:gridCol>
                <a:gridCol w="1743041">
                  <a:extLst>
                    <a:ext uri="{9D8B030D-6E8A-4147-A177-3AD203B41FA5}">
                      <a16:colId xmlns:a16="http://schemas.microsoft.com/office/drawing/2014/main" xmlns="" val="2141810609"/>
                    </a:ext>
                  </a:extLst>
                </a:gridCol>
              </a:tblGrid>
              <a:tr h="314261">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Aprendizaje esperado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Sobresaliente</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Satisfactorio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Básico</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lnSpc>
                          <a:spcPct val="100000"/>
                        </a:lnSpc>
                        <a:spcAft>
                          <a:spcPts val="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Insuficiente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xmlns="" val="2810284686"/>
                  </a:ext>
                </a:extLst>
              </a:tr>
              <a:tr h="10004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b="0" dirty="0">
                          <a:effectLst/>
                          <a:latin typeface="Century Gothic" panose="020B0502020202020204" pitchFamily="34" charset="0"/>
                          <a:ea typeface="Calibri" panose="020F0502020204030204" pitchFamily="34" charset="0"/>
                          <a:cs typeface="Times New Roman" panose="02020603050405020304" pitchFamily="18" charset="0"/>
                        </a:rPr>
                        <a:t>Menciona características de objetos y personas que conoce y observa </a:t>
                      </a:r>
                      <a:endParaRPr lang="es-E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dirty="0">
                          <a:latin typeface="Century Gothic" panose="020B0502020202020204" pitchFamily="34" charset="0"/>
                        </a:rPr>
                        <a:t>Describe y menciona de manera clara, precisa y resaltando las características de objetos y personas que conoce y observa a su alrededor.</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Describe y menciona de manera clara las características de objetos y personas que conoce y observa a su alrededor.</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Describe y menciona algunas características de objetos y personas que conoce y observa a su alrededor.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Es necesario guiarlo a través de cuestionamientos para que logre describir o mencionar algunas características de objetos y personas que conoce y observa a su alrededor.</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30262813"/>
                  </a:ext>
                </a:extLst>
              </a:tr>
            </a:tbl>
          </a:graphicData>
        </a:graphic>
      </p:graphicFrame>
    </p:spTree>
    <p:extLst>
      <p:ext uri="{BB962C8B-B14F-4D97-AF65-F5344CB8AC3E}">
        <p14:creationId xmlns:p14="http://schemas.microsoft.com/office/powerpoint/2010/main" val="1810124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xmlns="" id="{66C293ED-869A-4F0F-9636-2E03B910E395}"/>
              </a:ext>
            </a:extLst>
          </p:cNvPr>
          <p:cNvCxnSpPr>
            <a:cxnSpLocks/>
          </p:cNvCxnSpPr>
          <p:nvPr/>
        </p:nvCxnSpPr>
        <p:spPr>
          <a:xfrm>
            <a:off x="217908" y="4852032"/>
            <a:ext cx="65663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xmlns="" id="{61E3F86C-4E6A-4C3A-8A60-1DC3DC345A2F}"/>
              </a:ext>
            </a:extLst>
          </p:cNvPr>
          <p:cNvGraphicFramePr>
            <a:graphicFrameLocks noGrp="1"/>
          </p:cNvGraphicFramePr>
          <p:nvPr>
            <p:extLst>
              <p:ext uri="{D42A27DB-BD31-4B8C-83A1-F6EECF244321}">
                <p14:modId xmlns:p14="http://schemas.microsoft.com/office/powerpoint/2010/main" val="3417560615"/>
              </p:ext>
            </p:extLst>
          </p:nvPr>
        </p:nvGraphicFramePr>
        <p:xfrm>
          <a:off x="217909" y="3939164"/>
          <a:ext cx="8708182" cy="2336347"/>
        </p:xfrm>
        <a:graphic>
          <a:graphicData uri="http://schemas.openxmlformats.org/drawingml/2006/table">
            <a:tbl>
              <a:tblPr firstRow="1" firstCol="1" bandRow="1"/>
              <a:tblGrid>
                <a:gridCol w="1751864">
                  <a:extLst>
                    <a:ext uri="{9D8B030D-6E8A-4147-A177-3AD203B41FA5}">
                      <a16:colId xmlns:a16="http://schemas.microsoft.com/office/drawing/2014/main" xmlns="" val="2966124108"/>
                    </a:ext>
                  </a:extLst>
                </a:gridCol>
                <a:gridCol w="1727195">
                  <a:extLst>
                    <a:ext uri="{9D8B030D-6E8A-4147-A177-3AD203B41FA5}">
                      <a16:colId xmlns:a16="http://schemas.microsoft.com/office/drawing/2014/main" xmlns="" val="2024508603"/>
                    </a:ext>
                  </a:extLst>
                </a:gridCol>
                <a:gridCol w="1743041">
                  <a:extLst>
                    <a:ext uri="{9D8B030D-6E8A-4147-A177-3AD203B41FA5}">
                      <a16:colId xmlns:a16="http://schemas.microsoft.com/office/drawing/2014/main" xmlns="" val="1807768840"/>
                    </a:ext>
                  </a:extLst>
                </a:gridCol>
                <a:gridCol w="1743041">
                  <a:extLst>
                    <a:ext uri="{9D8B030D-6E8A-4147-A177-3AD203B41FA5}">
                      <a16:colId xmlns:a16="http://schemas.microsoft.com/office/drawing/2014/main" xmlns="" val="2550881799"/>
                    </a:ext>
                  </a:extLst>
                </a:gridCol>
                <a:gridCol w="1743041">
                  <a:extLst>
                    <a:ext uri="{9D8B030D-6E8A-4147-A177-3AD203B41FA5}">
                      <a16:colId xmlns:a16="http://schemas.microsoft.com/office/drawing/2014/main" xmlns="" val="2141810609"/>
                    </a:ext>
                  </a:extLst>
                </a:gridCol>
              </a:tblGrid>
              <a:tr h="377652">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Aprendizaje esperado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Sobresaliente</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Satisfactorio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Básico</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lnSpc>
                          <a:spcPct val="100000"/>
                        </a:lnSpc>
                        <a:spcAft>
                          <a:spcPts val="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Insuficiente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xmlns="" val="2810284686"/>
                  </a:ext>
                </a:extLst>
              </a:tr>
              <a:tr h="187978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b="0" dirty="0">
                          <a:effectLst/>
                          <a:latin typeface="Century Gothic" panose="020B0502020202020204" pitchFamily="34" charset="0"/>
                          <a:ea typeface="Calibri" panose="020F0502020204030204" pitchFamily="34" charset="0"/>
                          <a:cs typeface="Times New Roman" panose="02020603050405020304" pitchFamily="18" charset="0"/>
                        </a:rPr>
                        <a:t>Identifica algunos usos de los números en la vida cotidiana y entiende que significan </a:t>
                      </a:r>
                      <a:endParaRPr lang="es-E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Identifica los usos de los Números en la vida cotidiana y entiende qué significan.</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Identifica algunos usos de los Números en la vida cotidiana.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Con ayuda de la educadora Identifica los usos de los números en la vida cotidiana.</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No logra identificar el uso de los Números en la vida cotidiana.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30262813"/>
                  </a:ext>
                </a:extLst>
              </a:tr>
            </a:tbl>
          </a:graphicData>
        </a:graphic>
      </p:graphicFrame>
      <p:sp>
        <p:nvSpPr>
          <p:cNvPr id="9" name="Rectángulo: esquinas redondeadas 8">
            <a:extLst>
              <a:ext uri="{FF2B5EF4-FFF2-40B4-BE49-F238E27FC236}">
                <a16:creationId xmlns:a16="http://schemas.microsoft.com/office/drawing/2014/main" xmlns="" id="{5777D2BD-4046-4446-BD5C-0B10FB3D40AE}"/>
              </a:ext>
            </a:extLst>
          </p:cNvPr>
          <p:cNvSpPr/>
          <p:nvPr/>
        </p:nvSpPr>
        <p:spPr>
          <a:xfrm>
            <a:off x="3893072" y="43026"/>
            <a:ext cx="4831308" cy="942268"/>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xmlns="" id="{55BD3E2A-C9B9-4C4D-A232-F54E1465A00D}"/>
              </a:ext>
            </a:extLst>
          </p:cNvPr>
          <p:cNvSpPr txBox="1"/>
          <p:nvPr/>
        </p:nvSpPr>
        <p:spPr>
          <a:xfrm>
            <a:off x="3805130" y="98661"/>
            <a:ext cx="500719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Rounded MT Bold" pitchFamily="34" charset="0"/>
              </a:rPr>
              <a:t>EVALUACIÓN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Rounded MT Bold" pitchFamily="34" charset="0"/>
              </a:rPr>
              <a:t>Pensamiento matemático</a:t>
            </a:r>
            <a:r>
              <a:rPr kumimoji="0" lang="es-ES" sz="1600" b="0" i="0" u="none" strike="noStrike" kern="1200" cap="none" spc="0" normalizeH="0" baseline="0" noProof="0" dirty="0">
                <a:ln>
                  <a:noFill/>
                </a:ln>
                <a:solidFill>
                  <a:prstClr val="black"/>
                </a:solidFill>
                <a:effectLst/>
                <a:uLnTx/>
                <a:uFillTx/>
                <a:latin typeface="Arial Rounded MT Bold" pitchFamily="34" charset="0"/>
              </a:rPr>
              <a:t>  </a:t>
            </a:r>
          </a:p>
        </p:txBody>
      </p:sp>
      <p:pic>
        <p:nvPicPr>
          <p:cNvPr id="11" name="Imagen 10">
            <a:extLst>
              <a:ext uri="{FF2B5EF4-FFF2-40B4-BE49-F238E27FC236}">
                <a16:creationId xmlns:a16="http://schemas.microsoft.com/office/drawing/2014/main" xmlns="" id="{1EB7E0DD-2D09-4798-8252-9B45628FDA07}"/>
              </a:ext>
            </a:extLst>
          </p:cNvPr>
          <p:cNvPicPr>
            <a:picLocks noChangeAspect="1"/>
          </p:cNvPicPr>
          <p:nvPr/>
        </p:nvPicPr>
        <p:blipFill rotWithShape="1">
          <a:blip r:embed="rId2">
            <a:clrChange>
              <a:clrFrom>
                <a:srgbClr val="FFFFFF"/>
              </a:clrFrom>
              <a:clrTo>
                <a:srgbClr val="FFFFFF">
                  <a:alpha val="0"/>
                </a:srgbClr>
              </a:clrTo>
            </a:clrChange>
          </a:blip>
          <a:srcRect l="25821" t="26572" r="25806" b="12370"/>
          <a:stretch/>
        </p:blipFill>
        <p:spPr>
          <a:xfrm>
            <a:off x="331679" y="0"/>
            <a:ext cx="3154882" cy="1801503"/>
          </a:xfrm>
          <a:prstGeom prst="rect">
            <a:avLst/>
          </a:prstGeom>
        </p:spPr>
      </p:pic>
      <p:graphicFrame>
        <p:nvGraphicFramePr>
          <p:cNvPr id="12" name="Tabla 11">
            <a:extLst>
              <a:ext uri="{FF2B5EF4-FFF2-40B4-BE49-F238E27FC236}">
                <a16:creationId xmlns:a16="http://schemas.microsoft.com/office/drawing/2014/main" xmlns="" id="{B2468C6B-F350-4CFC-958E-21FBAAE6F056}"/>
              </a:ext>
            </a:extLst>
          </p:cNvPr>
          <p:cNvGraphicFramePr>
            <a:graphicFrameLocks noGrp="1"/>
          </p:cNvGraphicFramePr>
          <p:nvPr>
            <p:extLst>
              <p:ext uri="{D42A27DB-BD31-4B8C-83A1-F6EECF244321}">
                <p14:modId xmlns:p14="http://schemas.microsoft.com/office/powerpoint/2010/main" val="3888446571"/>
              </p:ext>
            </p:extLst>
          </p:nvPr>
        </p:nvGraphicFramePr>
        <p:xfrm>
          <a:off x="217908" y="1152083"/>
          <a:ext cx="8708183" cy="2076776"/>
        </p:xfrm>
        <a:graphic>
          <a:graphicData uri="http://schemas.openxmlformats.org/drawingml/2006/table">
            <a:tbl>
              <a:tblPr firstRow="1" firstCol="1" bandRow="1"/>
              <a:tblGrid>
                <a:gridCol w="1751864">
                  <a:extLst>
                    <a:ext uri="{9D8B030D-6E8A-4147-A177-3AD203B41FA5}">
                      <a16:colId xmlns:a16="http://schemas.microsoft.com/office/drawing/2014/main" xmlns="" val="2966124108"/>
                    </a:ext>
                  </a:extLst>
                </a:gridCol>
                <a:gridCol w="1727196">
                  <a:extLst>
                    <a:ext uri="{9D8B030D-6E8A-4147-A177-3AD203B41FA5}">
                      <a16:colId xmlns:a16="http://schemas.microsoft.com/office/drawing/2014/main" xmlns="" val="2024508603"/>
                    </a:ext>
                  </a:extLst>
                </a:gridCol>
                <a:gridCol w="1743041">
                  <a:extLst>
                    <a:ext uri="{9D8B030D-6E8A-4147-A177-3AD203B41FA5}">
                      <a16:colId xmlns:a16="http://schemas.microsoft.com/office/drawing/2014/main" xmlns="" val="1807768840"/>
                    </a:ext>
                  </a:extLst>
                </a:gridCol>
                <a:gridCol w="1743041">
                  <a:extLst>
                    <a:ext uri="{9D8B030D-6E8A-4147-A177-3AD203B41FA5}">
                      <a16:colId xmlns:a16="http://schemas.microsoft.com/office/drawing/2014/main" xmlns="" val="2550881799"/>
                    </a:ext>
                  </a:extLst>
                </a:gridCol>
                <a:gridCol w="1743041">
                  <a:extLst>
                    <a:ext uri="{9D8B030D-6E8A-4147-A177-3AD203B41FA5}">
                      <a16:colId xmlns:a16="http://schemas.microsoft.com/office/drawing/2014/main" xmlns="" val="2141810609"/>
                    </a:ext>
                  </a:extLst>
                </a:gridCol>
              </a:tblGrid>
              <a:tr h="511120">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Aprendizaje esperado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Sobresaliente</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Satisfactorio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Básico</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lnSpc>
                          <a:spcPct val="100000"/>
                        </a:lnSpc>
                        <a:spcAft>
                          <a:spcPts val="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Insuficiente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xmlns="" val="2810284686"/>
                  </a:ext>
                </a:extLst>
              </a:tr>
              <a:tr h="116555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b="0" dirty="0">
                          <a:effectLst/>
                          <a:latin typeface="Century Gothic" panose="020B0502020202020204" pitchFamily="34" charset="0"/>
                          <a:ea typeface="Calibri" panose="020F0502020204030204" pitchFamily="34" charset="0"/>
                          <a:cs typeface="Times New Roman" panose="02020603050405020304" pitchFamily="18" charset="0"/>
                        </a:rPr>
                        <a:t>Compara, iguala y clasifica colecciones con base en la cantidad de elementos </a:t>
                      </a:r>
                      <a:endParaRPr lang="es-E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Compara, iguala y clasifica colecciones con base en la cantidad de elementos en un rango del 1 al 10</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Compara, iguala y clasifica colecciones con base en la cantidad de elementos en un rango del 1 al 5</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Compara, iguala y clasifica colecciones con base en la cantidad de elementos en un rango del 1 al 5 con ayuda de la educadora.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No compara, iguala, ni clasifica colecciones con base en la cantidad de elementos.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30262813"/>
                  </a:ext>
                </a:extLst>
              </a:tr>
            </a:tbl>
          </a:graphicData>
        </a:graphic>
      </p:graphicFrame>
    </p:spTree>
    <p:extLst>
      <p:ext uri="{BB962C8B-B14F-4D97-AF65-F5344CB8AC3E}">
        <p14:creationId xmlns:p14="http://schemas.microsoft.com/office/powerpoint/2010/main" val="1394561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4A1A304C-9B62-4504-8294-8E026488BE1A}"/>
              </a:ext>
            </a:extLst>
          </p:cNvPr>
          <p:cNvSpPr txBox="1"/>
          <p:nvPr/>
        </p:nvSpPr>
        <p:spPr>
          <a:xfrm>
            <a:off x="3782547" y="86842"/>
            <a:ext cx="5007191"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Rounded MT Bold" pitchFamily="34" charset="0"/>
              </a:rPr>
              <a:t>EVALUACIÓN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Rounded MT Bold" pitchFamily="34" charset="0"/>
              </a:rPr>
              <a:t>Exploración y comprensión del mundo natural y social</a:t>
            </a:r>
            <a:r>
              <a:rPr kumimoji="0" lang="es-ES" sz="1200" b="0" i="0" u="none" strike="noStrike" kern="1200" cap="none" spc="0" normalizeH="0" baseline="0" noProof="0" dirty="0">
                <a:ln>
                  <a:noFill/>
                </a:ln>
                <a:solidFill>
                  <a:prstClr val="black"/>
                </a:solidFill>
                <a:effectLst/>
                <a:uLnTx/>
                <a:uFillTx/>
                <a:latin typeface="Arial Rounded MT Bold" pitchFamily="34" charset="0"/>
              </a:rPr>
              <a:t>  </a:t>
            </a:r>
          </a:p>
        </p:txBody>
      </p:sp>
      <p:pic>
        <p:nvPicPr>
          <p:cNvPr id="12" name="Imagen 11">
            <a:extLst>
              <a:ext uri="{FF2B5EF4-FFF2-40B4-BE49-F238E27FC236}">
                <a16:creationId xmlns:a16="http://schemas.microsoft.com/office/drawing/2014/main" xmlns="" id="{E526878F-65B5-4CE9-B78F-851D09FC45BB}"/>
              </a:ext>
            </a:extLst>
          </p:cNvPr>
          <p:cNvPicPr>
            <a:picLocks noChangeAspect="1"/>
          </p:cNvPicPr>
          <p:nvPr/>
        </p:nvPicPr>
        <p:blipFill rotWithShape="1">
          <a:blip r:embed="rId2">
            <a:clrChange>
              <a:clrFrom>
                <a:srgbClr val="FFFFFF"/>
              </a:clrFrom>
              <a:clrTo>
                <a:srgbClr val="FFFFFF">
                  <a:alpha val="0"/>
                </a:srgbClr>
              </a:clrTo>
            </a:clrChange>
          </a:blip>
          <a:srcRect l="25821" t="26572" r="25806" b="12370"/>
          <a:stretch/>
        </p:blipFill>
        <p:spPr>
          <a:xfrm>
            <a:off x="331679" y="0"/>
            <a:ext cx="3154882" cy="1801503"/>
          </a:xfrm>
          <a:prstGeom prst="rect">
            <a:avLst/>
          </a:prstGeom>
        </p:spPr>
      </p:pic>
      <p:graphicFrame>
        <p:nvGraphicFramePr>
          <p:cNvPr id="13" name="Tabla 12">
            <a:extLst>
              <a:ext uri="{FF2B5EF4-FFF2-40B4-BE49-F238E27FC236}">
                <a16:creationId xmlns:a16="http://schemas.microsoft.com/office/drawing/2014/main" xmlns="" id="{487239A8-5738-4DCD-8F36-790852A3FE81}"/>
              </a:ext>
            </a:extLst>
          </p:cNvPr>
          <p:cNvGraphicFramePr>
            <a:graphicFrameLocks noGrp="1"/>
          </p:cNvGraphicFramePr>
          <p:nvPr>
            <p:extLst>
              <p:ext uri="{D42A27DB-BD31-4B8C-83A1-F6EECF244321}">
                <p14:modId xmlns:p14="http://schemas.microsoft.com/office/powerpoint/2010/main" val="1310091288"/>
              </p:ext>
            </p:extLst>
          </p:nvPr>
        </p:nvGraphicFramePr>
        <p:xfrm>
          <a:off x="217908" y="1157076"/>
          <a:ext cx="8708183" cy="1989340"/>
        </p:xfrm>
        <a:graphic>
          <a:graphicData uri="http://schemas.openxmlformats.org/drawingml/2006/table">
            <a:tbl>
              <a:tblPr firstRow="1" firstCol="1" bandRow="1"/>
              <a:tblGrid>
                <a:gridCol w="1751864">
                  <a:extLst>
                    <a:ext uri="{9D8B030D-6E8A-4147-A177-3AD203B41FA5}">
                      <a16:colId xmlns:a16="http://schemas.microsoft.com/office/drawing/2014/main" xmlns="" val="2966124108"/>
                    </a:ext>
                  </a:extLst>
                </a:gridCol>
                <a:gridCol w="1727196">
                  <a:extLst>
                    <a:ext uri="{9D8B030D-6E8A-4147-A177-3AD203B41FA5}">
                      <a16:colId xmlns:a16="http://schemas.microsoft.com/office/drawing/2014/main" xmlns="" val="2024508603"/>
                    </a:ext>
                  </a:extLst>
                </a:gridCol>
                <a:gridCol w="1743041">
                  <a:extLst>
                    <a:ext uri="{9D8B030D-6E8A-4147-A177-3AD203B41FA5}">
                      <a16:colId xmlns:a16="http://schemas.microsoft.com/office/drawing/2014/main" xmlns="" val="1807768840"/>
                    </a:ext>
                  </a:extLst>
                </a:gridCol>
                <a:gridCol w="1743041">
                  <a:extLst>
                    <a:ext uri="{9D8B030D-6E8A-4147-A177-3AD203B41FA5}">
                      <a16:colId xmlns:a16="http://schemas.microsoft.com/office/drawing/2014/main" xmlns="" val="2550881799"/>
                    </a:ext>
                  </a:extLst>
                </a:gridCol>
                <a:gridCol w="1743041">
                  <a:extLst>
                    <a:ext uri="{9D8B030D-6E8A-4147-A177-3AD203B41FA5}">
                      <a16:colId xmlns:a16="http://schemas.microsoft.com/office/drawing/2014/main" xmlns="" val="2141810609"/>
                    </a:ext>
                  </a:extLst>
                </a:gridCol>
              </a:tblGrid>
              <a:tr h="384988">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Aprendizaje esperado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Sobresaliente</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Satisfactorio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Básico</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lnSpc>
                          <a:spcPct val="100000"/>
                        </a:lnSpc>
                        <a:spcAft>
                          <a:spcPts val="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Insuficiente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xmlns="" val="2810284686"/>
                  </a:ext>
                </a:extLst>
              </a:tr>
              <a:tr h="153277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b="0" dirty="0">
                          <a:effectLst/>
                          <a:latin typeface="Century Gothic" panose="020B0502020202020204" pitchFamily="34" charset="0"/>
                          <a:ea typeface="Times New Roman" panose="02020603050405020304" pitchFamily="18" charset="0"/>
                          <a:cs typeface="Arial" panose="020B0604020202020204" pitchFamily="34" charset="0"/>
                        </a:rPr>
                        <a:t>Indaga acciones que favorecen el cuidado del medio ambiente.</a:t>
                      </a:r>
                      <a:endParaRPr lang="es-ES" sz="1200" b="1" dirty="0">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Indaga acciones que favorecen el cuidado del medioambiente.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En ocasiones indaga acciones que favorecen el cuidado del medioambiente</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Con ayuda de la maestra conoce acciones que favorecen el cuidado del medioambiente</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No muestra interés por indagar acciones que favorecen el cuidado del medioambiente.</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30262813"/>
                  </a:ext>
                </a:extLst>
              </a:tr>
            </a:tbl>
          </a:graphicData>
        </a:graphic>
      </p:graphicFrame>
    </p:spTree>
    <p:extLst>
      <p:ext uri="{BB962C8B-B14F-4D97-AF65-F5344CB8AC3E}">
        <p14:creationId xmlns:p14="http://schemas.microsoft.com/office/powerpoint/2010/main" val="4268982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A9C81863-E901-481E-B920-3F519706F599}"/>
              </a:ext>
            </a:extLst>
          </p:cNvPr>
          <p:cNvPicPr>
            <a:picLocks noChangeAspect="1"/>
          </p:cNvPicPr>
          <p:nvPr/>
        </p:nvPicPr>
        <p:blipFill rotWithShape="1">
          <a:blip r:embed="rId2">
            <a:clrChange>
              <a:clrFrom>
                <a:srgbClr val="FFFFFF"/>
              </a:clrFrom>
              <a:clrTo>
                <a:srgbClr val="FFFFFF">
                  <a:alpha val="0"/>
                </a:srgbClr>
              </a:clrTo>
            </a:clrChange>
          </a:blip>
          <a:srcRect l="25821" t="26572" r="25806" b="12370"/>
          <a:stretch/>
        </p:blipFill>
        <p:spPr>
          <a:xfrm>
            <a:off x="331679" y="0"/>
            <a:ext cx="3154882" cy="1801503"/>
          </a:xfrm>
          <a:prstGeom prst="rect">
            <a:avLst/>
          </a:prstGeom>
        </p:spPr>
      </p:pic>
      <p:graphicFrame>
        <p:nvGraphicFramePr>
          <p:cNvPr id="10" name="Tabla 9">
            <a:extLst>
              <a:ext uri="{FF2B5EF4-FFF2-40B4-BE49-F238E27FC236}">
                <a16:creationId xmlns:a16="http://schemas.microsoft.com/office/drawing/2014/main" xmlns="" id="{D6ABA4DD-57F5-46E7-BB06-E2C0F8E0A45A}"/>
              </a:ext>
            </a:extLst>
          </p:cNvPr>
          <p:cNvGraphicFramePr>
            <a:graphicFrameLocks noGrp="1"/>
          </p:cNvGraphicFramePr>
          <p:nvPr>
            <p:extLst>
              <p:ext uri="{D42A27DB-BD31-4B8C-83A1-F6EECF244321}">
                <p14:modId xmlns:p14="http://schemas.microsoft.com/office/powerpoint/2010/main" val="1704081335"/>
              </p:ext>
            </p:extLst>
          </p:nvPr>
        </p:nvGraphicFramePr>
        <p:xfrm>
          <a:off x="217908" y="1160634"/>
          <a:ext cx="8708183" cy="1989583"/>
        </p:xfrm>
        <a:graphic>
          <a:graphicData uri="http://schemas.openxmlformats.org/drawingml/2006/table">
            <a:tbl>
              <a:tblPr firstRow="1" firstCol="1" bandRow="1"/>
              <a:tblGrid>
                <a:gridCol w="1751864">
                  <a:extLst>
                    <a:ext uri="{9D8B030D-6E8A-4147-A177-3AD203B41FA5}">
                      <a16:colId xmlns:a16="http://schemas.microsoft.com/office/drawing/2014/main" xmlns="" val="2966124108"/>
                    </a:ext>
                  </a:extLst>
                </a:gridCol>
                <a:gridCol w="1727196">
                  <a:extLst>
                    <a:ext uri="{9D8B030D-6E8A-4147-A177-3AD203B41FA5}">
                      <a16:colId xmlns:a16="http://schemas.microsoft.com/office/drawing/2014/main" xmlns="" val="2024508603"/>
                    </a:ext>
                  </a:extLst>
                </a:gridCol>
                <a:gridCol w="1743041">
                  <a:extLst>
                    <a:ext uri="{9D8B030D-6E8A-4147-A177-3AD203B41FA5}">
                      <a16:colId xmlns:a16="http://schemas.microsoft.com/office/drawing/2014/main" xmlns="" val="1807768840"/>
                    </a:ext>
                  </a:extLst>
                </a:gridCol>
                <a:gridCol w="1743041">
                  <a:extLst>
                    <a:ext uri="{9D8B030D-6E8A-4147-A177-3AD203B41FA5}">
                      <a16:colId xmlns:a16="http://schemas.microsoft.com/office/drawing/2014/main" xmlns="" val="2550881799"/>
                    </a:ext>
                  </a:extLst>
                </a:gridCol>
                <a:gridCol w="1743041">
                  <a:extLst>
                    <a:ext uri="{9D8B030D-6E8A-4147-A177-3AD203B41FA5}">
                      <a16:colId xmlns:a16="http://schemas.microsoft.com/office/drawing/2014/main" xmlns="" val="2141810609"/>
                    </a:ext>
                  </a:extLst>
                </a:gridCol>
              </a:tblGrid>
              <a:tr h="373346">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Aprendizaje esperado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Sobresaliente</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Satisfactorio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00000"/>
                        </a:lnSpc>
                        <a:spcAft>
                          <a:spcPts val="0"/>
                        </a:spcAft>
                      </a:pPr>
                      <a:r>
                        <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Básico</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lnSpc>
                          <a:spcPct val="100000"/>
                        </a:lnSpc>
                        <a:spcAft>
                          <a:spcPts val="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Insuficiente </a:t>
                      </a: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xmlns="" val="2810284686"/>
                  </a:ext>
                </a:extLst>
              </a:tr>
              <a:tr h="1428157">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b="0" dirty="0">
                          <a:effectLst/>
                          <a:latin typeface="Century Gothic" panose="020B0502020202020204" pitchFamily="34" charset="0"/>
                          <a:ea typeface="Times New Roman" panose="02020603050405020304" pitchFamily="18" charset="0"/>
                          <a:cs typeface="Arial" panose="020B0604020202020204" pitchFamily="34" charset="0"/>
                        </a:rPr>
                        <a:t>Realiza por si mismo acciones de cuidado personal, se hace cargo de sus pertenencias y respeta las de los demás.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Realiza por sí mismo acciones de cuidado personal, se hace cargo de sus pertenencias y respeta las de los demás.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En ocasiones realiza por sí mismo acciones de cuidado personal, se hace cargo de algunas de sus pertenencias y respeta las de los demás.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En ocasiones realiza por sí mismo acciones de cuidado personal, se hace cargo de algunas de sus pertenencias y respeta las de los demás.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Century Gothic" panose="020B0502020202020204" pitchFamily="34" charset="0"/>
                        </a:rPr>
                        <a:t>No se cuida a si mismo, constantemente pierde sus pertenencias y toma las de los demás sin su consentimiento.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240" marR="41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30262813"/>
                  </a:ext>
                </a:extLst>
              </a:tr>
            </a:tbl>
          </a:graphicData>
        </a:graphic>
      </p:graphicFrame>
      <p:sp>
        <p:nvSpPr>
          <p:cNvPr id="12" name="Rectángulo: esquinas redondeadas 11">
            <a:extLst>
              <a:ext uri="{FF2B5EF4-FFF2-40B4-BE49-F238E27FC236}">
                <a16:creationId xmlns:a16="http://schemas.microsoft.com/office/drawing/2014/main" xmlns="" id="{40B00B7A-3D1F-48A4-A9CA-272E6CD035BC}"/>
              </a:ext>
            </a:extLst>
          </p:cNvPr>
          <p:cNvSpPr/>
          <p:nvPr/>
        </p:nvSpPr>
        <p:spPr>
          <a:xfrm>
            <a:off x="3893072" y="109183"/>
            <a:ext cx="4831308" cy="94226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xmlns="" id="{1A8F1F2B-9B9D-4921-902B-FC9713E0A185}"/>
              </a:ext>
            </a:extLst>
          </p:cNvPr>
          <p:cNvSpPr txBox="1"/>
          <p:nvPr/>
        </p:nvSpPr>
        <p:spPr>
          <a:xfrm>
            <a:off x="3805130" y="164818"/>
            <a:ext cx="500719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Rounded MT Bold" pitchFamily="34" charset="0"/>
              </a:rPr>
              <a:t>EVALUACIÓN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Rounded MT Bold" pitchFamily="34" charset="0"/>
              </a:rPr>
              <a:t>Educación socioemocional</a:t>
            </a:r>
            <a:r>
              <a:rPr kumimoji="0" lang="es-ES" sz="1600" b="0" i="0" u="none" strike="noStrike" kern="1200" cap="none" spc="0" normalizeH="0" baseline="0" noProof="0" dirty="0">
                <a:ln>
                  <a:noFill/>
                </a:ln>
                <a:solidFill>
                  <a:prstClr val="black"/>
                </a:solidFill>
                <a:effectLst/>
                <a:uLnTx/>
                <a:uFillTx/>
                <a:latin typeface="Arial Rounded MT Bold" pitchFamily="34" charset="0"/>
              </a:rPr>
              <a:t>  </a:t>
            </a:r>
          </a:p>
        </p:txBody>
      </p:sp>
    </p:spTree>
    <p:extLst>
      <p:ext uri="{BB962C8B-B14F-4D97-AF65-F5344CB8AC3E}">
        <p14:creationId xmlns:p14="http://schemas.microsoft.com/office/powerpoint/2010/main" val="120686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26910"/>
            <a:ext cx="9133114" cy="671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a 4">
            <a:extLst>
              <a:ext uri="{FF2B5EF4-FFF2-40B4-BE49-F238E27FC236}">
                <a16:creationId xmlns:a16="http://schemas.microsoft.com/office/drawing/2014/main" xmlns="" id="{519C09F9-8D90-4929-ACC5-14AF24C326D2}"/>
              </a:ext>
            </a:extLst>
          </p:cNvPr>
          <p:cNvGraphicFramePr>
            <a:graphicFrameLocks noGrp="1"/>
          </p:cNvGraphicFramePr>
          <p:nvPr>
            <p:extLst>
              <p:ext uri="{D42A27DB-BD31-4B8C-83A1-F6EECF244321}">
                <p14:modId xmlns:p14="http://schemas.microsoft.com/office/powerpoint/2010/main" val="2451598851"/>
              </p:ext>
            </p:extLst>
          </p:nvPr>
        </p:nvGraphicFramePr>
        <p:xfrm>
          <a:off x="971599" y="1412776"/>
          <a:ext cx="7272809" cy="4540564"/>
        </p:xfrm>
        <a:graphic>
          <a:graphicData uri="http://schemas.openxmlformats.org/drawingml/2006/table">
            <a:tbl>
              <a:tblPr firstRow="1" bandRow="1"/>
              <a:tblGrid>
                <a:gridCol w="1529983">
                  <a:extLst>
                    <a:ext uri="{9D8B030D-6E8A-4147-A177-3AD203B41FA5}">
                      <a16:colId xmlns:a16="http://schemas.microsoft.com/office/drawing/2014/main" xmlns="" val="4033180339"/>
                    </a:ext>
                  </a:extLst>
                </a:gridCol>
                <a:gridCol w="1427495">
                  <a:extLst>
                    <a:ext uri="{9D8B030D-6E8A-4147-A177-3AD203B41FA5}">
                      <a16:colId xmlns:a16="http://schemas.microsoft.com/office/drawing/2014/main" xmlns="" val="91954531"/>
                    </a:ext>
                  </a:extLst>
                </a:gridCol>
                <a:gridCol w="1495809">
                  <a:extLst>
                    <a:ext uri="{9D8B030D-6E8A-4147-A177-3AD203B41FA5}">
                      <a16:colId xmlns:a16="http://schemas.microsoft.com/office/drawing/2014/main" xmlns="" val="862809451"/>
                    </a:ext>
                  </a:extLst>
                </a:gridCol>
                <a:gridCol w="1409761">
                  <a:extLst>
                    <a:ext uri="{9D8B030D-6E8A-4147-A177-3AD203B41FA5}">
                      <a16:colId xmlns:a16="http://schemas.microsoft.com/office/drawing/2014/main" xmlns="" val="4192890654"/>
                    </a:ext>
                  </a:extLst>
                </a:gridCol>
                <a:gridCol w="1409761">
                  <a:extLst>
                    <a:ext uri="{9D8B030D-6E8A-4147-A177-3AD203B41FA5}">
                      <a16:colId xmlns:a16="http://schemas.microsoft.com/office/drawing/2014/main" xmlns="" val="3562632843"/>
                    </a:ext>
                  </a:extLst>
                </a:gridCol>
              </a:tblGrid>
              <a:tr h="387210">
                <a:tc>
                  <a:txBody>
                    <a:bodyPr/>
                    <a:lstStyle/>
                    <a:p>
                      <a:pPr algn="ctr">
                        <a:lnSpc>
                          <a:spcPct val="107000"/>
                        </a:lnSpc>
                        <a:spcAft>
                          <a:spcPts val="800"/>
                        </a:spcAft>
                      </a:pPr>
                      <a:r>
                        <a:rPr lang="es-ES" sz="1200" b="1"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Lunes 17 de mayo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66"/>
                    </a:solidFill>
                  </a:tcPr>
                </a:tc>
                <a:tc>
                  <a:txBody>
                    <a:bodyPr/>
                    <a:lstStyle/>
                    <a:p>
                      <a:pPr algn="ctr">
                        <a:lnSpc>
                          <a:spcPct val="107000"/>
                        </a:lnSpc>
                        <a:spcAft>
                          <a:spcPts val="800"/>
                        </a:spcAft>
                      </a:pPr>
                      <a:r>
                        <a:rPr lang="es-ES" sz="1200" b="1"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Martes 18 de mayo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25C6FF"/>
                    </a:solidFill>
                  </a:tcPr>
                </a:tc>
                <a:tc>
                  <a:txBody>
                    <a:bodyPr/>
                    <a:lstStyle/>
                    <a:p>
                      <a:pPr algn="ctr">
                        <a:lnSpc>
                          <a:spcPct val="107000"/>
                        </a:lnSpc>
                        <a:spcAft>
                          <a:spcPts val="800"/>
                        </a:spcAft>
                      </a:pPr>
                      <a:r>
                        <a:rPr lang="es-ES" sz="1200" b="1"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Miércoles 19 de mayo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B0DD7F"/>
                    </a:solidFill>
                  </a:tcPr>
                </a:tc>
                <a:tc>
                  <a:txBody>
                    <a:bodyPr/>
                    <a:lstStyle/>
                    <a:p>
                      <a:pPr algn="ctr">
                        <a:lnSpc>
                          <a:spcPct val="107000"/>
                        </a:lnSpc>
                        <a:spcAft>
                          <a:spcPts val="800"/>
                        </a:spcAft>
                      </a:pPr>
                      <a:r>
                        <a:rPr lang="es-ES" sz="1200" b="1"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Jueves 20 de mayo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B686DA"/>
                    </a:solidFill>
                  </a:tcPr>
                </a:tc>
                <a:tc>
                  <a:txBody>
                    <a:bodyPr/>
                    <a:lstStyle/>
                    <a:p>
                      <a:pPr algn="ctr">
                        <a:lnSpc>
                          <a:spcPct val="107000"/>
                        </a:lnSpc>
                        <a:spcAft>
                          <a:spcPts val="800"/>
                        </a:spcAft>
                      </a:pPr>
                      <a:r>
                        <a:rPr lang="es-ES" sz="1200" b="1"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Viernes 21 de mayo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874A6"/>
                    </a:solidFill>
                  </a:tcPr>
                </a:tc>
                <a:extLst>
                  <a:ext uri="{0D108BD9-81ED-4DB2-BD59-A6C34878D82A}">
                    <a16:rowId xmlns:a16="http://schemas.microsoft.com/office/drawing/2014/main" xmlns="" val="1836762671"/>
                  </a:ext>
                </a:extLst>
              </a:tr>
              <a:tr h="1977704">
                <a:tc>
                  <a:txBody>
                    <a:bodyPr/>
                    <a:lstStyle/>
                    <a:p>
                      <a:pPr algn="l">
                        <a:lnSpc>
                          <a:spcPct val="100000"/>
                        </a:lnSpc>
                        <a:spcAft>
                          <a:spcPts val="0"/>
                        </a:spcAft>
                      </a:pPr>
                      <a:r>
                        <a:rPr lang="es-MX" sz="1200" b="1" dirty="0">
                          <a:effectLst/>
                          <a:latin typeface="Century Gothic" panose="020B0502020202020204" pitchFamily="34" charset="0"/>
                          <a:ea typeface="Calibri" panose="020F0502020204030204" pitchFamily="34" charset="0"/>
                          <a:cs typeface="Arial" panose="020B0604020202020204" pitchFamily="34" charset="0"/>
                        </a:rPr>
                        <a:t>Educación Socioemocional </a:t>
                      </a:r>
                    </a:p>
                    <a:p>
                      <a:pPr algn="l">
                        <a:lnSpc>
                          <a:spcPct val="100000"/>
                        </a:lnSpc>
                        <a:spcAft>
                          <a:spcPts val="0"/>
                        </a:spcAft>
                      </a:pPr>
                      <a:r>
                        <a:rPr lang="es-MX" sz="1200" b="0" dirty="0">
                          <a:effectLst/>
                          <a:latin typeface="Century Gothic" panose="020B0502020202020204" pitchFamily="34" charset="0"/>
                          <a:ea typeface="Calibri" panose="020F0502020204030204" pitchFamily="34" charset="0"/>
                          <a:cs typeface="Arial" panose="020B0604020202020204" pitchFamily="34" charset="0"/>
                        </a:rPr>
                        <a:t>Lo puedo hacer </a:t>
                      </a:r>
                    </a:p>
                    <a:p>
                      <a:pPr algn="l">
                        <a:lnSpc>
                          <a:spcPct val="100000"/>
                        </a:lnSpc>
                        <a:spcAft>
                          <a:spcPts val="0"/>
                        </a:spcAft>
                      </a:pPr>
                      <a:endParaRPr lang="es-MX" sz="1200" b="0" i="0" dirty="0">
                        <a:effectLst/>
                        <a:latin typeface="Century Gothic" panose="020B0502020202020204" pitchFamily="34" charset="0"/>
                        <a:ea typeface="Calibri" panose="020F0502020204030204" pitchFamily="34" charset="0"/>
                        <a:cs typeface="Arial" panose="020B0604020202020204" pitchFamily="34" charset="0"/>
                      </a:endParaRPr>
                    </a:p>
                    <a:p>
                      <a:pPr algn="l">
                        <a:lnSpc>
                          <a:spcPct val="100000"/>
                        </a:lnSpc>
                        <a:spcAft>
                          <a:spcPts val="0"/>
                        </a:spcAft>
                      </a:pPr>
                      <a:endParaRPr lang="es-MX" sz="1200" b="0" dirty="0">
                        <a:effectLst/>
                        <a:latin typeface="Century Gothic" panose="020B0502020202020204" pitchFamily="34" charset="0"/>
                        <a:ea typeface="Calibri" panose="020F0502020204030204" pitchFamily="34" charset="0"/>
                        <a:cs typeface="Arial" panose="020B0604020202020204" pitchFamily="34" charset="0"/>
                      </a:endParaRPr>
                    </a:p>
                    <a:p>
                      <a:pPr algn="l">
                        <a:lnSpc>
                          <a:spcPct val="100000"/>
                        </a:lnSpc>
                        <a:spcAft>
                          <a:spcPts val="0"/>
                        </a:spcAft>
                      </a:pPr>
                      <a:endParaRPr lang="es-MX" sz="1200" b="1" dirty="0">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b="1" dirty="0">
                          <a:effectLst/>
                          <a:latin typeface="Century Gothic" panose="020B0502020202020204" pitchFamily="34" charset="0"/>
                          <a:ea typeface="Times New Roman" panose="02020603050405020304" pitchFamily="18" charset="0"/>
                          <a:cs typeface="Arial" panose="020B0604020202020204" pitchFamily="34" charset="0"/>
                        </a:rPr>
                        <a:t> </a:t>
                      </a: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c>
                  <a:txBody>
                    <a:bodyPr/>
                    <a:lstStyle/>
                    <a:p>
                      <a:pPr>
                        <a:lnSpc>
                          <a:spcPct val="100000"/>
                        </a:lnSpc>
                        <a:spcAft>
                          <a:spcPts val="0"/>
                        </a:spcAft>
                      </a:pPr>
                      <a:r>
                        <a:rPr lang="es-MX" sz="1200" b="1" dirty="0">
                          <a:effectLst/>
                          <a:latin typeface="Century Gothic" panose="020B0502020202020204" pitchFamily="34" charset="0"/>
                          <a:ea typeface="Times New Roman" panose="02020603050405020304" pitchFamily="18" charset="0"/>
                          <a:cs typeface="Arial" panose="020B0604020202020204" pitchFamily="34" charset="0"/>
                        </a:rPr>
                        <a:t>Exp. y comp. del mundo nat. y social</a:t>
                      </a:r>
                    </a:p>
                    <a:p>
                      <a:pPr>
                        <a:lnSpc>
                          <a:spcPct val="100000"/>
                        </a:lnSpc>
                        <a:spcAft>
                          <a:spcPts val="0"/>
                        </a:spcAft>
                      </a:pPr>
                      <a:r>
                        <a:rPr lang="es-MX" sz="1100" b="0" dirty="0">
                          <a:effectLst/>
                          <a:latin typeface="Century Gothic" panose="020B0502020202020204" pitchFamily="34" charset="0"/>
                          <a:ea typeface="Times New Roman" panose="02020603050405020304" pitchFamily="18" charset="0"/>
                          <a:cs typeface="Arial" panose="020B0604020202020204" pitchFamily="34" charset="0"/>
                        </a:rPr>
                        <a:t>Contaminación acústica </a:t>
                      </a:r>
                    </a:p>
                    <a:p>
                      <a:pPr>
                        <a:lnSpc>
                          <a:spcPct val="100000"/>
                        </a:lnSpc>
                        <a:spcAft>
                          <a:spcPts val="0"/>
                        </a:spcAft>
                      </a:pPr>
                      <a:endParaRPr lang="es-MX" sz="12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c>
                  <a:txBody>
                    <a:bodyPr/>
                    <a:lstStyle/>
                    <a:p>
                      <a:pPr>
                        <a:lnSpc>
                          <a:spcPct val="100000"/>
                        </a:lnSpc>
                        <a:spcAft>
                          <a:spcPts val="0"/>
                        </a:spcAft>
                      </a:pPr>
                      <a:r>
                        <a:rPr lang="es-MX" sz="1200" b="1" dirty="0">
                          <a:effectLst/>
                          <a:latin typeface="Century Gothic" panose="020B0502020202020204" pitchFamily="34" charset="0"/>
                          <a:ea typeface="Times New Roman" panose="02020603050405020304" pitchFamily="18" charset="0"/>
                          <a:cs typeface="Arial" panose="020B0604020202020204" pitchFamily="34" charset="0"/>
                        </a:rPr>
                        <a:t>Lenguaje y comunicación </a:t>
                      </a:r>
                    </a:p>
                    <a:p>
                      <a:pPr>
                        <a:lnSpc>
                          <a:spcPct val="100000"/>
                        </a:lnSpc>
                        <a:spcAft>
                          <a:spcPts val="0"/>
                        </a:spcAft>
                      </a:pPr>
                      <a:r>
                        <a:rPr lang="es-MX" sz="1200" b="0" dirty="0">
                          <a:effectLst/>
                          <a:latin typeface="Century Gothic" panose="020B0502020202020204" pitchFamily="34" charset="0"/>
                          <a:ea typeface="Times New Roman" panose="02020603050405020304" pitchFamily="18" charset="0"/>
                          <a:cs typeface="Arial" panose="020B0604020202020204" pitchFamily="34" charset="0"/>
                        </a:rPr>
                        <a:t>Recitamos poemas</a:t>
                      </a:r>
                    </a:p>
                    <a:p>
                      <a:pPr>
                        <a:lnSpc>
                          <a:spcPct val="100000"/>
                        </a:lnSpc>
                        <a:spcAft>
                          <a:spcPts val="0"/>
                        </a:spcAft>
                      </a:pPr>
                      <a:endParaRPr lang="es-MX" sz="1200" b="1" dirty="0">
                        <a:effectLst/>
                        <a:latin typeface="Century Gothic" panose="020B0502020202020204" pitchFamily="34" charset="0"/>
                        <a:ea typeface="Times New Roman" panose="02020603050405020304" pitchFamily="18" charset="0"/>
                        <a:cs typeface="Arial" panose="020B0604020202020204" pitchFamily="34" charset="0"/>
                      </a:endParaRPr>
                    </a:p>
                    <a:p>
                      <a:pPr>
                        <a:lnSpc>
                          <a:spcPct val="100000"/>
                        </a:lnSpc>
                        <a:spcAft>
                          <a:spcPts val="0"/>
                        </a:spcAft>
                      </a:pPr>
                      <a:endParaRPr lang="es-MX" sz="1200" b="1" dirty="0">
                        <a:effectLst/>
                        <a:latin typeface="Century Gothic" panose="020B0502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s-MX" sz="1200" b="0" dirty="0">
                          <a:effectLst/>
                          <a:latin typeface="Century Gothic" panose="020B0502020202020204" pitchFamily="34" charset="0"/>
                          <a:ea typeface="Times New Roman" panose="02020603050405020304" pitchFamily="18" charset="0"/>
                          <a:cs typeface="Arial" panose="020B0604020202020204" pitchFamily="34" charset="0"/>
                        </a:rPr>
                        <a:t> </a:t>
                      </a:r>
                    </a:p>
                    <a:p>
                      <a:pPr>
                        <a:lnSpc>
                          <a:spcPct val="100000"/>
                        </a:lnSpc>
                        <a:spcAft>
                          <a:spcPts val="0"/>
                        </a:spcAft>
                      </a:pPr>
                      <a:endParaRPr lang="es-MX" sz="1200" b="0" dirty="0">
                        <a:effectLst/>
                        <a:latin typeface="Century Gothic" panose="020B0502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s-MX" sz="1200" b="0" dirty="0">
                          <a:effectLst/>
                          <a:latin typeface="Century Gothic" panose="020B0502020202020204" pitchFamily="34" charset="0"/>
                          <a:ea typeface="Times New Roman" panose="02020603050405020304" pitchFamily="18" charset="0"/>
                          <a:cs typeface="Arial" panose="020B0604020202020204" pitchFamily="34" charset="0"/>
                        </a:rPr>
                        <a:t> </a:t>
                      </a: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c>
                  <a:txBody>
                    <a:bodyPr/>
                    <a:lstStyle/>
                    <a:p>
                      <a:pPr>
                        <a:lnSpc>
                          <a:spcPct val="100000"/>
                        </a:lnSpc>
                        <a:spcAft>
                          <a:spcPts val="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Pensamiento matemático </a:t>
                      </a:r>
                    </a:p>
                    <a:p>
                      <a:pPr>
                        <a:lnSpc>
                          <a:spcPct val="100000"/>
                        </a:lnSpc>
                        <a:spcAft>
                          <a:spcPts val="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Detectives de números </a:t>
                      </a:r>
                    </a:p>
                    <a:p>
                      <a:pPr>
                        <a:lnSpc>
                          <a:spcPct val="100000"/>
                        </a:lnSpc>
                        <a:spcAft>
                          <a:spcPts val="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c>
                  <a:txBody>
                    <a:bodyPr/>
                    <a:lstStyle/>
                    <a:p>
                      <a:pPr>
                        <a:lnSpc>
                          <a:spcPct val="100000"/>
                        </a:lnSpc>
                        <a:spcAft>
                          <a:spcPts val="0"/>
                        </a:spcAft>
                      </a:pPr>
                      <a:r>
                        <a:rPr lang="es-MX" sz="1200" b="1" dirty="0">
                          <a:effectLst/>
                          <a:latin typeface="Century Gothic" panose="020B0502020202020204" pitchFamily="34" charset="0"/>
                          <a:ea typeface="Times New Roman" panose="02020603050405020304" pitchFamily="18" charset="0"/>
                          <a:cs typeface="Arial" panose="020B0604020202020204" pitchFamily="34" charset="0"/>
                        </a:rPr>
                        <a:t>Lenguaje y comunicación  </a:t>
                      </a:r>
                    </a:p>
                    <a:p>
                      <a:pPr>
                        <a:lnSpc>
                          <a:spcPct val="100000"/>
                        </a:lnSpc>
                        <a:spcAft>
                          <a:spcPts val="0"/>
                        </a:spcAft>
                      </a:pPr>
                      <a:r>
                        <a:rPr lang="es-MX" sz="1200" b="0" dirty="0">
                          <a:effectLst/>
                          <a:latin typeface="Century Gothic" panose="020B0502020202020204" pitchFamily="34" charset="0"/>
                          <a:ea typeface="Times New Roman" panose="02020603050405020304" pitchFamily="18" charset="0"/>
                          <a:cs typeface="Arial" panose="020B0604020202020204" pitchFamily="34" charset="0"/>
                        </a:rPr>
                        <a:t>El personaje y sus diferentes historias </a:t>
                      </a:r>
                    </a:p>
                    <a:p>
                      <a:pPr>
                        <a:lnSpc>
                          <a:spcPct val="100000"/>
                        </a:lnSpc>
                        <a:spcAft>
                          <a:spcPts val="0"/>
                        </a:spcAft>
                      </a:pPr>
                      <a:r>
                        <a:rPr lang="es-MX" sz="1200" b="0" dirty="0">
                          <a:effectLst/>
                          <a:latin typeface="Century Gothic" panose="020B0502020202020204" pitchFamily="34" charset="0"/>
                          <a:ea typeface="Times New Roman" panose="02020603050405020304" pitchFamily="18" charset="0"/>
                          <a:cs typeface="Arial" panose="020B0604020202020204" pitchFamily="34" charset="0"/>
                        </a:rPr>
                        <a:t> </a:t>
                      </a:r>
                    </a:p>
                    <a:p>
                      <a:pPr>
                        <a:lnSpc>
                          <a:spcPct val="100000"/>
                        </a:lnSpc>
                        <a:spcAft>
                          <a:spcPts val="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xmlns="" val="2817690933"/>
                  </a:ext>
                </a:extLst>
              </a:tr>
              <a:tr h="2097154">
                <a:tc>
                  <a:txBody>
                    <a:bodyPr/>
                    <a:lstStyle/>
                    <a:p>
                      <a:pPr algn="l">
                        <a:lnSpc>
                          <a:spcPct val="100000"/>
                        </a:lnSpc>
                        <a:spcAft>
                          <a:spcPts val="0"/>
                        </a:spcAft>
                      </a:pPr>
                      <a:r>
                        <a:rPr lang="es-MX" sz="1200" b="1" dirty="0">
                          <a:effectLst/>
                          <a:latin typeface="Century Gothic" panose="020B0502020202020204" pitchFamily="34" charset="0"/>
                          <a:ea typeface="Calibri" panose="020F0502020204030204" pitchFamily="34" charset="0"/>
                          <a:cs typeface="Arial" panose="020B0604020202020204" pitchFamily="34" charset="0"/>
                        </a:rPr>
                        <a:t>Artes</a:t>
                      </a:r>
                    </a:p>
                    <a:p>
                      <a:pPr algn="l">
                        <a:lnSpc>
                          <a:spcPct val="100000"/>
                        </a:lnSpc>
                        <a:spcAft>
                          <a:spcPts val="0"/>
                        </a:spcAft>
                      </a:pPr>
                      <a:r>
                        <a:rPr lang="es-MX" sz="1200" b="0" dirty="0">
                          <a:effectLst/>
                          <a:latin typeface="Century Gothic" panose="020B0502020202020204" pitchFamily="34" charset="0"/>
                          <a:ea typeface="Calibri" panose="020F0502020204030204" pitchFamily="34" charset="0"/>
                          <a:cs typeface="Arial" panose="020B0604020202020204" pitchFamily="34" charset="0"/>
                        </a:rPr>
                        <a:t>Musicogramas </a:t>
                      </a:r>
                    </a:p>
                    <a:p>
                      <a:pPr algn="l">
                        <a:lnSpc>
                          <a:spcPct val="100000"/>
                        </a:lnSpc>
                        <a:spcAft>
                          <a:spcPts val="0"/>
                        </a:spcAft>
                      </a:pPr>
                      <a:r>
                        <a:rPr lang="es-MX" sz="1200" b="0" dirty="0">
                          <a:effectLst/>
                          <a:latin typeface="Century Gothic" panose="020B0502020202020204" pitchFamily="34" charset="0"/>
                          <a:ea typeface="Calibri" panose="020F0502020204030204" pitchFamily="34" charset="0"/>
                          <a:cs typeface="Arial" panose="020B0604020202020204" pitchFamily="34" charset="0"/>
                        </a:rPr>
                        <a:t> </a:t>
                      </a:r>
                    </a:p>
                    <a:p>
                      <a:pPr algn="l">
                        <a:lnSpc>
                          <a:spcPct val="100000"/>
                        </a:lnSpc>
                        <a:spcAft>
                          <a:spcPts val="0"/>
                        </a:spcAft>
                      </a:pPr>
                      <a:endParaRPr lang="es-MX" sz="1200" b="0" dirty="0">
                        <a:effectLst/>
                        <a:latin typeface="Century Gothic" panose="020B0502020202020204" pitchFamily="34" charset="0"/>
                        <a:ea typeface="Calibri" panose="020F0502020204030204" pitchFamily="34" charset="0"/>
                        <a:cs typeface="Arial" panose="020B0604020202020204" pitchFamily="34" charset="0"/>
                      </a:endParaRPr>
                    </a:p>
                    <a:p>
                      <a:pPr algn="l">
                        <a:lnSpc>
                          <a:spcPct val="100000"/>
                        </a:lnSpc>
                        <a:spcAft>
                          <a:spcPts val="0"/>
                        </a:spcAft>
                      </a:pPr>
                      <a:endParaRPr lang="es-MX" sz="1200" b="0" dirty="0">
                        <a:effectLst/>
                        <a:latin typeface="Century Gothic" panose="020B0502020202020204" pitchFamily="34" charset="0"/>
                        <a:ea typeface="Calibri" panose="020F0502020204030204" pitchFamily="34" charset="0"/>
                        <a:cs typeface="Arial" panose="020B0604020202020204" pitchFamily="34"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c>
                  <a:txBody>
                    <a:bodyPr/>
                    <a:lstStyle/>
                    <a:p>
                      <a:pPr>
                        <a:lnSpc>
                          <a:spcPct val="100000"/>
                        </a:lnSpc>
                        <a:spcAft>
                          <a:spcPts val="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Pensamiento matemático</a:t>
                      </a:r>
                    </a:p>
                    <a:p>
                      <a:pPr>
                        <a:lnSpc>
                          <a:spcPct val="100000"/>
                        </a:lnSpc>
                        <a:spcAft>
                          <a:spcPts val="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¿Cuántos faltan para?</a:t>
                      </a:r>
                    </a:p>
                    <a:p>
                      <a:pPr>
                        <a:lnSpc>
                          <a:spcPct val="100000"/>
                        </a:lnSpc>
                        <a:spcAft>
                          <a:spcPts val="0"/>
                        </a:spcAft>
                      </a:pPr>
                      <a:endParaRPr lang="es-MX"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spcAft>
                          <a:spcPts val="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0000"/>
                        </a:lnSpc>
                        <a:spcAft>
                          <a:spcPts val="0"/>
                        </a:spcAft>
                      </a:pPr>
                      <a:endParaRPr lang="es-MX"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b="1" dirty="0">
                          <a:effectLst/>
                          <a:latin typeface="Century Gothic" panose="020B0502020202020204" pitchFamily="34" charset="0"/>
                          <a:ea typeface="Times New Roman" panose="02020603050405020304" pitchFamily="18" charset="0"/>
                          <a:cs typeface="Arial" panose="020B0604020202020204" pitchFamily="34" charset="0"/>
                        </a:rPr>
                        <a:t> </a:t>
                      </a: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c>
                  <a:txBody>
                    <a:bodyPr/>
                    <a:lstStyle/>
                    <a:p>
                      <a:pPr>
                        <a:lnSpc>
                          <a:spcPct val="100000"/>
                        </a:lnSpc>
                        <a:spcAft>
                          <a:spcPts val="0"/>
                        </a:spcAft>
                      </a:pPr>
                      <a:r>
                        <a:rPr lang="es-MX" sz="1200" b="1" dirty="0">
                          <a:effectLst/>
                          <a:latin typeface="Century Gothic" panose="020B0502020202020204" pitchFamily="34" charset="0"/>
                          <a:cs typeface="Times New Roman" panose="02020603050405020304" pitchFamily="18" charset="0"/>
                        </a:rPr>
                        <a:t>Educación Física</a:t>
                      </a:r>
                    </a:p>
                    <a:p>
                      <a:pPr>
                        <a:lnSpc>
                          <a:spcPct val="100000"/>
                        </a:lnSpc>
                        <a:spcAft>
                          <a:spcPts val="0"/>
                        </a:spcAft>
                      </a:pPr>
                      <a:r>
                        <a:rPr lang="es-MX" sz="1200" b="0" dirty="0">
                          <a:effectLst/>
                          <a:latin typeface="Century Gothic" panose="020B0502020202020204" pitchFamily="34" charset="0"/>
                          <a:cs typeface="Times New Roman" panose="02020603050405020304" pitchFamily="18" charset="0"/>
                        </a:rPr>
                        <a:t>Ruleta de mis posibilidades </a:t>
                      </a:r>
                    </a:p>
                    <a:p>
                      <a:pPr>
                        <a:lnSpc>
                          <a:spcPct val="100000"/>
                        </a:lnSpc>
                        <a:spcAft>
                          <a:spcPts val="0"/>
                        </a:spcAft>
                      </a:pPr>
                      <a:r>
                        <a:rPr lang="es-MX" sz="1200" b="0" dirty="0">
                          <a:effectLst/>
                          <a:latin typeface="Century Gothic" panose="020B0502020202020204" pitchFamily="34" charset="0"/>
                          <a:cs typeface="Times New Roman" panose="02020603050405020304" pitchFamily="18" charset="0"/>
                        </a:rPr>
                        <a:t> </a:t>
                      </a:r>
                    </a:p>
                    <a:p>
                      <a:pPr>
                        <a:lnSpc>
                          <a:spcPct val="100000"/>
                        </a:lnSpc>
                        <a:spcAft>
                          <a:spcPts val="0"/>
                        </a:spcAft>
                      </a:pPr>
                      <a:r>
                        <a:rPr lang="es-MX" sz="1200" b="1" dirty="0">
                          <a:effectLst/>
                          <a:latin typeface="Century Gothic" panose="020B0502020202020204" pitchFamily="34" charset="0"/>
                          <a:cs typeface="Times New Roman" panose="02020603050405020304" pitchFamily="18" charset="0"/>
                        </a:rPr>
                        <a:t/>
                      </a:r>
                      <a:br>
                        <a:rPr lang="es-MX" sz="1200" b="1" dirty="0">
                          <a:effectLst/>
                          <a:latin typeface="Century Gothic" panose="020B0502020202020204" pitchFamily="34" charset="0"/>
                          <a:cs typeface="Times New Roman" panose="02020603050405020304" pitchFamily="18" charset="0"/>
                        </a:rPr>
                      </a:b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c>
                  <a:txBody>
                    <a:bodyPr/>
                    <a:lstStyle/>
                    <a:p>
                      <a:pPr>
                        <a:lnSpc>
                          <a:spcPct val="100000"/>
                        </a:lnSpc>
                        <a:spcAft>
                          <a:spcPts val="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Lenguaje y comunicación</a:t>
                      </a:r>
                    </a:p>
                    <a:p>
                      <a:pPr>
                        <a:lnSpc>
                          <a:spcPct val="100000"/>
                        </a:lnSpc>
                        <a:spcAft>
                          <a:spcPts val="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Escribo mi nombre </a:t>
                      </a:r>
                    </a:p>
                    <a:p>
                      <a:pPr>
                        <a:lnSpc>
                          <a:spcPct val="100000"/>
                        </a:lnSpc>
                        <a:spcAft>
                          <a:spcPts val="0"/>
                        </a:spcAft>
                      </a:pP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0000"/>
                        </a:lnSpc>
                        <a:spcAft>
                          <a:spcPts val="0"/>
                        </a:spcAft>
                      </a:pPr>
                      <a:endParaRPr lang="es-MX"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s-MX" sz="12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dirty="0">
                          <a:effectLst/>
                          <a:latin typeface="Century Gothic" panose="020B0502020202020204" pitchFamily="34" charset="0"/>
                          <a:ea typeface="Times New Roman" panose="02020603050405020304" pitchFamily="18" charset="0"/>
                          <a:cs typeface="Arial" panose="020B0604020202020204" pitchFamily="34" charset="0"/>
                        </a:rPr>
                        <a:t>Lenguaje y comunicación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effectLst/>
                          <a:latin typeface="Century Gothic" panose="020B0502020202020204" pitchFamily="34" charset="0"/>
                          <a:ea typeface="Times New Roman" panose="02020603050405020304" pitchFamily="18" charset="0"/>
                          <a:cs typeface="Arial" panose="020B0604020202020204" pitchFamily="34" charset="0"/>
                        </a:rPr>
                        <a:t>Historias de hadas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dirty="0">
                        <a:effectLst/>
                        <a:latin typeface="Century Gothic" panose="020B0502020202020204" pitchFamily="34" charset="0"/>
                        <a:ea typeface="Times New Roman" panose="02020603050405020304" pitchFamily="18" charset="0"/>
                        <a:cs typeface="Arial" panose="020B0604020202020204" pitchFamily="34" charset="0"/>
                      </a:endParaRPr>
                    </a:p>
                    <a:p>
                      <a:pPr>
                        <a:lnSpc>
                          <a:spcPct val="100000"/>
                        </a:lnSpc>
                        <a:spcAft>
                          <a:spcPts val="0"/>
                        </a:spcAft>
                      </a:pP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4292" marR="74292" marT="37146" marB="3714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xmlns="" val="2019321193"/>
                  </a:ext>
                </a:extLst>
              </a:tr>
            </a:tbl>
          </a:graphicData>
        </a:graphic>
      </p:graphicFrame>
      <p:sp>
        <p:nvSpPr>
          <p:cNvPr id="5" name="4 Rectángulo"/>
          <p:cNvSpPr/>
          <p:nvPr/>
        </p:nvSpPr>
        <p:spPr>
          <a:xfrm>
            <a:off x="3059832" y="863294"/>
            <a:ext cx="2441694" cy="461665"/>
          </a:xfrm>
          <a:prstGeom prst="rect">
            <a:avLst/>
          </a:prstGeom>
        </p:spPr>
        <p:txBody>
          <a:bodyPr wrap="none">
            <a:spAutoFit/>
          </a:bodyPr>
          <a:lstStyle/>
          <a:p>
            <a:pPr algn="ctr"/>
            <a:r>
              <a:rPr lang="es-MX" sz="2400" b="1" dirty="0" smtClean="0">
                <a:latin typeface="Comic Sans MS" pitchFamily="66" charset="0"/>
              </a:rPr>
              <a:t>CRONOGRAMA</a:t>
            </a:r>
            <a:endParaRPr lang="es-MX" sz="2400" b="1" dirty="0">
              <a:latin typeface="Comic Sans MS" pitchFamily="66" charset="0"/>
            </a:endParaRPr>
          </a:p>
        </p:txBody>
      </p:sp>
    </p:spTree>
    <p:extLst>
      <p:ext uri="{BB962C8B-B14F-4D97-AF65-F5344CB8AC3E}">
        <p14:creationId xmlns:p14="http://schemas.microsoft.com/office/powerpoint/2010/main" val="3244893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144282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712796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43815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88030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958566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84670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842073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015395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06558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5">
            <a:extLst>
              <a:ext uri="{FF2B5EF4-FFF2-40B4-BE49-F238E27FC236}">
                <a16:creationId xmlns="" xmlns:a16="http://schemas.microsoft.com/office/drawing/2014/main" id="{08A551BF-BCAF-4660-A2A1-5F15A2BA0E6A}"/>
              </a:ext>
            </a:extLst>
          </p:cNvPr>
          <p:cNvGraphicFramePr>
            <a:graphicFrameLocks noGrp="1"/>
          </p:cNvGraphicFramePr>
          <p:nvPr>
            <p:extLst>
              <p:ext uri="{D42A27DB-BD31-4B8C-83A1-F6EECF244321}">
                <p14:modId xmlns:p14="http://schemas.microsoft.com/office/powerpoint/2010/main" val="74414010"/>
              </p:ext>
            </p:extLst>
          </p:nvPr>
        </p:nvGraphicFramePr>
        <p:xfrm>
          <a:off x="39334" y="2322247"/>
          <a:ext cx="2588450" cy="3329640"/>
        </p:xfrm>
        <a:graphic>
          <a:graphicData uri="http://schemas.openxmlformats.org/drawingml/2006/table">
            <a:tbl>
              <a:tblPr firstRow="1" bandRow="1">
                <a:tableStyleId>{5940675A-B579-460E-94D1-54222C63F5DA}</a:tableStyleId>
              </a:tblPr>
              <a:tblGrid>
                <a:gridCol w="1286355">
                  <a:extLst>
                    <a:ext uri="{9D8B030D-6E8A-4147-A177-3AD203B41FA5}">
                      <a16:colId xmlns="" xmlns:a16="http://schemas.microsoft.com/office/drawing/2014/main" val="1336490420"/>
                    </a:ext>
                  </a:extLst>
                </a:gridCol>
                <a:gridCol w="1302095">
                  <a:extLst>
                    <a:ext uri="{9D8B030D-6E8A-4147-A177-3AD203B41FA5}">
                      <a16:colId xmlns="" xmlns:a16="http://schemas.microsoft.com/office/drawing/2014/main" val="2334155967"/>
                    </a:ext>
                  </a:extLst>
                </a:gridCol>
              </a:tblGrid>
              <a:tr h="1297610">
                <a:tc>
                  <a:txBody>
                    <a:bodyPr/>
                    <a:lstStyle/>
                    <a:p>
                      <a:pPr algn="ctr"/>
                      <a:endParaRPr lang="es-ES" sz="1200" b="1" dirty="0" smtClean="0">
                        <a:solidFill>
                          <a:schemeClr val="tx1"/>
                        </a:solidFill>
                        <a:effectLst/>
                        <a:latin typeface="Arial" pitchFamily="34" charset="0"/>
                        <a:cs typeface="Arial" pitchFamily="34" charset="0"/>
                      </a:endParaRPr>
                    </a:p>
                    <a:p>
                      <a:pPr algn="ctr"/>
                      <a:r>
                        <a:rPr lang="es-ES" sz="1200" b="1" dirty="0" smtClean="0">
                          <a:solidFill>
                            <a:schemeClr val="tx1"/>
                          </a:solidFill>
                          <a:effectLst/>
                          <a:latin typeface="Arial" pitchFamily="34" charset="0"/>
                          <a:cs typeface="Arial" pitchFamily="34" charset="0"/>
                        </a:rPr>
                        <a:t>NOMBRE</a:t>
                      </a:r>
                      <a:r>
                        <a:rPr lang="es-ES" sz="1200" b="1" baseline="0" dirty="0" smtClean="0">
                          <a:solidFill>
                            <a:schemeClr val="tx1"/>
                          </a:solidFill>
                          <a:effectLst/>
                          <a:latin typeface="Arial" pitchFamily="34" charset="0"/>
                          <a:cs typeface="Arial" pitchFamily="34" charset="0"/>
                        </a:rPr>
                        <a:t> DE LA ACTIVIDAD.</a:t>
                      </a:r>
                      <a:endParaRPr lang="es-MX" sz="1200" b="1" dirty="0">
                        <a:solidFill>
                          <a:schemeClr val="tx1"/>
                        </a:solidFill>
                        <a:effectLst/>
                        <a:latin typeface="Arial" pitchFamily="34" charset="0"/>
                        <a:cs typeface="Arial" pitchFamily="34" charset="0"/>
                      </a:endParaRPr>
                    </a:p>
                  </a:txBody>
                  <a:tcPr>
                    <a:solidFill>
                      <a:schemeClr val="accent4">
                        <a:lumMod val="40000"/>
                        <a:lumOff val="60000"/>
                      </a:schemeClr>
                    </a:solidFill>
                  </a:tcPr>
                </a:tc>
                <a:tc>
                  <a:txBody>
                    <a:bodyPr/>
                    <a:lstStyle/>
                    <a:p>
                      <a:pPr algn="ctr"/>
                      <a:r>
                        <a:rPr lang="es-MX" sz="1400" dirty="0" smtClean="0">
                          <a:latin typeface="Arial" pitchFamily="34" charset="0"/>
                          <a:cs typeface="Arial" pitchFamily="34" charset="0"/>
                        </a:rPr>
                        <a:t> Lo puedo hacer </a:t>
                      </a:r>
                    </a:p>
                    <a:p>
                      <a:endParaRPr lang="es-MX" sz="1400" dirty="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2169965362"/>
                  </a:ext>
                </a:extLst>
              </a:tr>
              <a:tr h="2032030">
                <a:tc>
                  <a:txBody>
                    <a:bodyPr/>
                    <a:lstStyle/>
                    <a:p>
                      <a:pPr algn="ctr"/>
                      <a:r>
                        <a:rPr lang="es-ES" sz="1200" b="1" dirty="0" smtClean="0">
                          <a:solidFill>
                            <a:schemeClr val="tx1"/>
                          </a:solidFill>
                          <a:effectLst/>
                          <a:latin typeface="Arial" pitchFamily="34" charset="0"/>
                          <a:cs typeface="Arial" pitchFamily="34" charset="0"/>
                        </a:rPr>
                        <a:t>MATERIALES.</a:t>
                      </a:r>
                      <a:endParaRPr lang="es-MX" sz="1200" b="1" dirty="0">
                        <a:solidFill>
                          <a:schemeClr val="tx1"/>
                        </a:solidFill>
                        <a:effectLst/>
                        <a:latin typeface="Arial" pitchFamily="34" charset="0"/>
                        <a:cs typeface="Arial" pitchFamily="34" charset="0"/>
                      </a:endParaRPr>
                    </a:p>
                  </a:txBody>
                  <a:tcPr anchor="ctr">
                    <a:solidFill>
                      <a:srgbClr val="FFFF00"/>
                    </a:solidFill>
                  </a:tcPr>
                </a:tc>
                <a:tc>
                  <a:txBody>
                    <a:bodyPr/>
                    <a:lstStyle/>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Video</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Cartulina</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Hojas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Colores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Revistas</a:t>
                      </a:r>
                    </a:p>
                    <a:p>
                      <a:pPr marL="171450" indent="-171450">
                        <a:lnSpc>
                          <a:spcPct val="100000"/>
                        </a:lnSpc>
                        <a:spcAft>
                          <a:spcPts val="0"/>
                        </a:spcAft>
                        <a:buFont typeface="Arial" panose="020B0604020202020204" pitchFamily="34" charset="0"/>
                        <a:buChar char="•"/>
                      </a:pPr>
                      <a:r>
                        <a:rPr lang="es-MX" sz="1400" dirty="0" smtClean="0">
                          <a:effectLst/>
                          <a:latin typeface="Arial" pitchFamily="34" charset="0"/>
                          <a:ea typeface="Calibri" panose="020F0502020204030204" pitchFamily="34" charset="0"/>
                          <a:cs typeface="Arial" pitchFamily="34" charset="0"/>
                        </a:rPr>
                        <a:t>Hojas de trabajo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sz="1400" b="1" baseline="0" dirty="0" smtClean="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3296772600"/>
                  </a:ext>
                </a:extLst>
              </a:tr>
            </a:tbl>
          </a:graphicData>
        </a:graphic>
      </p:graphicFrame>
      <p:sp>
        <p:nvSpPr>
          <p:cNvPr id="5"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
        <p:nvSpPr>
          <p:cNvPr id="6" name="5 Rectángulo"/>
          <p:cNvSpPr/>
          <p:nvPr/>
        </p:nvSpPr>
        <p:spPr>
          <a:xfrm>
            <a:off x="179512" y="306789"/>
            <a:ext cx="2304256" cy="523220"/>
          </a:xfrm>
          <a:prstGeom prst="rect">
            <a:avLst/>
          </a:prstGeom>
        </p:spPr>
        <p:txBody>
          <a:bodyPr wrap="square">
            <a:spAutoFit/>
          </a:bodyPr>
          <a:lstStyle/>
          <a:p>
            <a:r>
              <a:rPr lang="es-MX" sz="2800" b="1" dirty="0" smtClean="0">
                <a:latin typeface="Arial Rounded MT Bold" pitchFamily="34" charset="0"/>
                <a:cs typeface="Aharoni" pitchFamily="2" charset="-79"/>
              </a:rPr>
              <a:t>Lunes </a:t>
            </a:r>
            <a:endParaRPr lang="es-MX" sz="2800" dirty="0"/>
          </a:p>
        </p:txBody>
      </p:sp>
      <p:sp>
        <p:nvSpPr>
          <p:cNvPr id="8" name="7 Rectángulo redondeado"/>
          <p:cNvSpPr/>
          <p:nvPr/>
        </p:nvSpPr>
        <p:spPr>
          <a:xfrm>
            <a:off x="2915816" y="1700808"/>
            <a:ext cx="6007562" cy="49703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2" descr="Trofeo dell'oro del gioco di vittoria del ragazzo sveglio felice del bambino Vettore Premium">
            <a:extLst>
              <a:ext uri="{FF2B5EF4-FFF2-40B4-BE49-F238E27FC236}">
                <a16:creationId xmlns:a16="http://schemas.microsoft.com/office/drawing/2014/main" xmlns="" id="{AF0F997C-0F12-438C-B49E-DF93358DD3B6}"/>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987" t="8309" r="25330" b="7272"/>
          <a:stretch/>
        </p:blipFill>
        <p:spPr bwMode="auto">
          <a:xfrm>
            <a:off x="1331640" y="116632"/>
            <a:ext cx="2232247" cy="20882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9 Tabla"/>
          <p:cNvGraphicFramePr>
            <a:graphicFrameLocks noGrp="1"/>
          </p:cNvGraphicFramePr>
          <p:nvPr>
            <p:extLst>
              <p:ext uri="{D42A27DB-BD31-4B8C-83A1-F6EECF244321}">
                <p14:modId xmlns:p14="http://schemas.microsoft.com/office/powerpoint/2010/main" val="2754129294"/>
              </p:ext>
            </p:extLst>
          </p:nvPr>
        </p:nvGraphicFramePr>
        <p:xfrm>
          <a:off x="5868144" y="130245"/>
          <a:ext cx="3144772" cy="1397024"/>
        </p:xfrm>
        <a:graphic>
          <a:graphicData uri="http://schemas.openxmlformats.org/drawingml/2006/table">
            <a:tbl>
              <a:tblPr firstRow="1" firstCol="1" bandRow="1"/>
              <a:tblGrid>
                <a:gridCol w="1230011"/>
                <a:gridCol w="1914761"/>
              </a:tblGrid>
              <a:tr h="4677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Campo / Área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r>
              <a:tr h="929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dirty="0">
                          <a:effectLst/>
                          <a:latin typeface="Century Gothic" panose="020B0502020202020204" pitchFamily="34" charset="0"/>
                          <a:ea typeface="Calibri" panose="020F0502020204030204" pitchFamily="34" charset="0"/>
                          <a:cs typeface="Times New Roman" panose="02020603050405020304" pitchFamily="18" charset="0"/>
                        </a:rPr>
                        <a:t> Educación socioemocional </a:t>
                      </a: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000" dirty="0">
                          <a:latin typeface="Century Gothic" panose="020B0502020202020204" pitchFamily="34" charset="0"/>
                        </a:rPr>
                        <a:t>Realiza por sí mismo acciones de cuidado personal, se hace cargo de sus pertenencias y respeta las de los demás.</a:t>
                      </a:r>
                      <a:endParaRPr lang="es-ES" sz="10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11" name="10 Rectángulo"/>
          <p:cNvSpPr/>
          <p:nvPr/>
        </p:nvSpPr>
        <p:spPr>
          <a:xfrm>
            <a:off x="3049757" y="2204864"/>
            <a:ext cx="5863547" cy="4370427"/>
          </a:xfrm>
          <a:prstGeom prst="rect">
            <a:avLst/>
          </a:prstGeom>
        </p:spPr>
        <p:txBody>
          <a:bodyPr wrap="square">
            <a:spAutoFit/>
          </a:bodyPr>
          <a:lstStyle/>
          <a:p>
            <a:r>
              <a:rPr lang="es-MX" sz="1100" dirty="0" smtClean="0">
                <a:latin typeface="Arial" pitchFamily="34" charset="0"/>
                <a:cs typeface="Arial" pitchFamily="34" charset="0"/>
              </a:rPr>
              <a:t>Después de observar la programación, motivar al alumno a esforzarse y dar ciertas pistas para que piense en una manera de resolver la situación</a:t>
            </a:r>
          </a:p>
          <a:p>
            <a:endParaRPr lang="es-MX" sz="1100" dirty="0">
              <a:latin typeface="Arial" pitchFamily="34" charset="0"/>
              <a:cs typeface="Arial" pitchFamily="34" charset="0"/>
            </a:endParaRPr>
          </a:p>
          <a:p>
            <a:r>
              <a:rPr lang="es-MX" sz="1100" dirty="0" smtClean="0">
                <a:latin typeface="Arial" pitchFamily="34" charset="0"/>
                <a:cs typeface="Arial" pitchFamily="34" charset="0"/>
              </a:rPr>
              <a:t>Por ejemplo, ofrecer ayuda para que aprenda a cepillarse o limpiar sus zapatos: “una vez yo y la siguiente tú”. Se trata de darle oportunidades para que se esfuerce y persevere en sus actividades. En caso de que solicite ayuda preguntar ¿qué necesita?, ¿qué se te dificultó al realizar la actividad? </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Observar el siguiente video </a:t>
            </a:r>
            <a:r>
              <a:rPr lang="es-MX" sz="1100" dirty="0" smtClean="0">
                <a:latin typeface="Arial" pitchFamily="34" charset="0"/>
                <a:cs typeface="Arial" pitchFamily="34" charset="0"/>
                <a:hlinkClick r:id="rId3"/>
              </a:rPr>
              <a:t>https://www.youtube.com/watch?v=TnHZwILk04Y</a:t>
            </a:r>
            <a:r>
              <a:rPr lang="es-MX" sz="1100" dirty="0" smtClean="0">
                <a:latin typeface="Arial" pitchFamily="34" charset="0"/>
                <a:cs typeface="Arial" pitchFamily="34" charset="0"/>
              </a:rPr>
              <a:t> posteriormente organizar una platica familiar y reflexionar sobre las consecuencias de no realizar los hábitos de higiene y cuidado de nuestras pertenencias. En cartulina o en hojas, realizar un cronograma de actividades de higiene y el cuidado de sus pertenencias, para ello utilizar recortes de revistas con imágenes representativas, por ejemplo: bañó diario, cepillar dientes, cepillar el cabello, cortas las uñas, limpiar y acomodar los zapatos, levantar los juguetes, doblar la ropa con apoyo de mamá.</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Cuestionar: ¿Qué pasaría si no cuidas de tu cuerpo todos los días? ¿Por qué necesitas cuidar tus pertenencias? ¿Lograste realizar las actividades?</a:t>
            </a:r>
          </a:p>
          <a:p>
            <a:endParaRPr lang="es-MX" sz="1100" dirty="0">
              <a:latin typeface="Arial" pitchFamily="34" charset="0"/>
              <a:cs typeface="Arial" pitchFamily="34" charset="0"/>
            </a:endParaRPr>
          </a:p>
          <a:p>
            <a:r>
              <a:rPr lang="es-MX" sz="1100" b="1" dirty="0" smtClean="0">
                <a:latin typeface="Arial" pitchFamily="34" charset="0"/>
                <a:cs typeface="Arial" pitchFamily="34" charset="0"/>
              </a:rPr>
              <a:t> ACT. DE SEGUIMIENTO O REALIMENTACIÓN AL LOGRO DE LOS A.E.</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Realizar video llamadas a 7 alumnos, trabajar sobre los visto en el programa en relación a la actividades.</a:t>
            </a:r>
          </a:p>
          <a:p>
            <a:r>
              <a:rPr lang="es-MX" sz="1100" dirty="0" smtClean="0">
                <a:latin typeface="Arial" pitchFamily="34" charset="0"/>
                <a:cs typeface="Arial" pitchFamily="34" charset="0"/>
              </a:rPr>
              <a:t>.2.  Recibir fotos y videos de las actividades del día de hoy y describir lo que observo.</a:t>
            </a:r>
          </a:p>
          <a:p>
            <a:endParaRPr lang="es-MX" sz="1400" dirty="0"/>
          </a:p>
        </p:txBody>
      </p:sp>
      <p:sp>
        <p:nvSpPr>
          <p:cNvPr id="12" name="11 Rectángulo"/>
          <p:cNvSpPr/>
          <p:nvPr/>
        </p:nvSpPr>
        <p:spPr>
          <a:xfrm>
            <a:off x="3851920" y="1856912"/>
            <a:ext cx="3490764" cy="307777"/>
          </a:xfrm>
          <a:prstGeom prst="rect">
            <a:avLst/>
          </a:prstGeom>
        </p:spPr>
        <p:txBody>
          <a:bodyPr wrap="none">
            <a:spAutoFit/>
          </a:bodyPr>
          <a:lstStyle/>
          <a:p>
            <a:r>
              <a:rPr lang="es-MX" sz="1400" b="1" dirty="0" smtClean="0">
                <a:latin typeface="Arial" pitchFamily="34" charset="0"/>
                <a:cs typeface="Arial" pitchFamily="34" charset="0"/>
              </a:rPr>
              <a:t>ACTIVIDADES PARA TODO EL GRUPO</a:t>
            </a:r>
            <a:endParaRPr lang="es-MX" sz="1400" b="1" dirty="0">
              <a:latin typeface="Arial" pitchFamily="34" charset="0"/>
              <a:cs typeface="Arial" pitchFamily="34" charset="0"/>
            </a:endParaRPr>
          </a:p>
        </p:txBody>
      </p:sp>
    </p:spTree>
    <p:extLst>
      <p:ext uri="{BB962C8B-B14F-4D97-AF65-F5344CB8AC3E}">
        <p14:creationId xmlns:p14="http://schemas.microsoft.com/office/powerpoint/2010/main" val="300095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0D96125-5E51-4D3E-A67D-F1F3A2CDC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237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230D613C-B3AA-4FE8-999C-F865C1374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921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5">
            <a:extLst>
              <a:ext uri="{FF2B5EF4-FFF2-40B4-BE49-F238E27FC236}">
                <a16:creationId xmlns="" xmlns:a16="http://schemas.microsoft.com/office/drawing/2014/main" id="{08A551BF-BCAF-4660-A2A1-5F15A2BA0E6A}"/>
              </a:ext>
            </a:extLst>
          </p:cNvPr>
          <p:cNvGraphicFramePr>
            <a:graphicFrameLocks noGrp="1"/>
          </p:cNvGraphicFramePr>
          <p:nvPr>
            <p:extLst>
              <p:ext uri="{D42A27DB-BD31-4B8C-83A1-F6EECF244321}">
                <p14:modId xmlns:p14="http://schemas.microsoft.com/office/powerpoint/2010/main" val="1784955362"/>
              </p:ext>
            </p:extLst>
          </p:nvPr>
        </p:nvGraphicFramePr>
        <p:xfrm>
          <a:off x="39334" y="2322247"/>
          <a:ext cx="2804474" cy="3522650"/>
        </p:xfrm>
        <a:graphic>
          <a:graphicData uri="http://schemas.openxmlformats.org/drawingml/2006/table">
            <a:tbl>
              <a:tblPr firstRow="1" bandRow="1">
                <a:tableStyleId>{5940675A-B579-460E-94D1-54222C63F5DA}</a:tableStyleId>
              </a:tblPr>
              <a:tblGrid>
                <a:gridCol w="1393710">
                  <a:extLst>
                    <a:ext uri="{9D8B030D-6E8A-4147-A177-3AD203B41FA5}">
                      <a16:colId xmlns="" xmlns:a16="http://schemas.microsoft.com/office/drawing/2014/main" val="1336490420"/>
                    </a:ext>
                  </a:extLst>
                </a:gridCol>
                <a:gridCol w="1410764">
                  <a:extLst>
                    <a:ext uri="{9D8B030D-6E8A-4147-A177-3AD203B41FA5}">
                      <a16:colId xmlns="" xmlns:a16="http://schemas.microsoft.com/office/drawing/2014/main" val="2334155967"/>
                    </a:ext>
                  </a:extLst>
                </a:gridCol>
              </a:tblGrid>
              <a:tr h="1297610">
                <a:tc>
                  <a:txBody>
                    <a:bodyPr/>
                    <a:lstStyle/>
                    <a:p>
                      <a:pPr algn="ctr"/>
                      <a:endParaRPr lang="es-ES" sz="1200" b="1" dirty="0" smtClean="0">
                        <a:solidFill>
                          <a:schemeClr val="tx1"/>
                        </a:solidFill>
                        <a:effectLst/>
                        <a:latin typeface="Arial" pitchFamily="34" charset="0"/>
                        <a:cs typeface="Arial" pitchFamily="34" charset="0"/>
                      </a:endParaRPr>
                    </a:p>
                    <a:p>
                      <a:pPr algn="ctr"/>
                      <a:r>
                        <a:rPr lang="es-ES" sz="1200" b="1" dirty="0" smtClean="0">
                          <a:solidFill>
                            <a:schemeClr val="tx1"/>
                          </a:solidFill>
                          <a:effectLst/>
                          <a:latin typeface="Arial" pitchFamily="34" charset="0"/>
                          <a:cs typeface="Arial" pitchFamily="34" charset="0"/>
                        </a:rPr>
                        <a:t>NOMBRE</a:t>
                      </a:r>
                      <a:r>
                        <a:rPr lang="es-ES" sz="1200" b="1" baseline="0" dirty="0" smtClean="0">
                          <a:solidFill>
                            <a:schemeClr val="tx1"/>
                          </a:solidFill>
                          <a:effectLst/>
                          <a:latin typeface="Arial" pitchFamily="34" charset="0"/>
                          <a:cs typeface="Arial" pitchFamily="34" charset="0"/>
                        </a:rPr>
                        <a:t> DE LA ACTIVIDAD.</a:t>
                      </a:r>
                      <a:endParaRPr lang="es-MX" sz="1200" b="1" dirty="0">
                        <a:solidFill>
                          <a:schemeClr val="tx1"/>
                        </a:solidFill>
                        <a:effectLst/>
                        <a:latin typeface="Arial" pitchFamily="34" charset="0"/>
                        <a:cs typeface="Arial" pitchFamily="34" charset="0"/>
                      </a:endParaRPr>
                    </a:p>
                  </a:txBody>
                  <a:tcPr>
                    <a:solidFill>
                      <a:schemeClr val="accent4">
                        <a:lumMod val="40000"/>
                        <a:lumOff val="60000"/>
                      </a:schemeClr>
                    </a:solidFill>
                  </a:tcPr>
                </a:tc>
                <a:tc>
                  <a:txBody>
                    <a:bodyPr/>
                    <a:lstStyle/>
                    <a:p>
                      <a:pPr algn="ctr"/>
                      <a:r>
                        <a:rPr lang="es-MX" sz="1400" dirty="0" smtClean="0">
                          <a:latin typeface="Arial" pitchFamily="34" charset="0"/>
                          <a:cs typeface="Arial" pitchFamily="34" charset="0"/>
                        </a:rPr>
                        <a:t> Contaminación</a:t>
                      </a:r>
                      <a:r>
                        <a:rPr lang="es-MX" sz="1400" baseline="0" dirty="0" smtClean="0">
                          <a:latin typeface="Arial" pitchFamily="34" charset="0"/>
                          <a:cs typeface="Arial" pitchFamily="34" charset="0"/>
                        </a:rPr>
                        <a:t> acústica </a:t>
                      </a:r>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2169965362"/>
                  </a:ext>
                </a:extLst>
              </a:tr>
              <a:tr h="2032030">
                <a:tc>
                  <a:txBody>
                    <a:bodyPr/>
                    <a:lstStyle/>
                    <a:p>
                      <a:pPr algn="ctr"/>
                      <a:r>
                        <a:rPr lang="es-ES" sz="1200" b="1" dirty="0" smtClean="0">
                          <a:solidFill>
                            <a:schemeClr val="tx1"/>
                          </a:solidFill>
                          <a:effectLst/>
                          <a:latin typeface="Arial" pitchFamily="34" charset="0"/>
                          <a:cs typeface="Arial" pitchFamily="34" charset="0"/>
                        </a:rPr>
                        <a:t>MATERIALES.</a:t>
                      </a:r>
                      <a:endParaRPr lang="es-MX" sz="1200" b="1" dirty="0">
                        <a:solidFill>
                          <a:schemeClr val="tx1"/>
                        </a:solidFill>
                        <a:effectLst/>
                        <a:latin typeface="Arial" pitchFamily="34" charset="0"/>
                        <a:cs typeface="Arial" pitchFamily="34" charset="0"/>
                      </a:endParaRPr>
                    </a:p>
                  </a:txBody>
                  <a:tcPr anchor="ctr">
                    <a:solidFill>
                      <a:srgbClr val="FFFF0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noProof="0" dirty="0" smtClean="0">
                          <a:ln>
                            <a:noFill/>
                          </a:ln>
                          <a:solidFill>
                            <a:prstClr val="black"/>
                          </a:solidFill>
                          <a:effectLst/>
                          <a:uLnTx/>
                          <a:uFillTx/>
                          <a:latin typeface="Arial" pitchFamily="34" charset="0"/>
                          <a:ea typeface="Calibri" panose="020F0502020204030204" pitchFamily="34" charset="0"/>
                          <a:cs typeface="Arial" pitchFamily="34" charset="0"/>
                        </a:rPr>
                        <a:t>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noProof="0" dirty="0" smtClean="0">
                          <a:ln>
                            <a:noFill/>
                          </a:ln>
                          <a:solidFill>
                            <a:prstClr val="black"/>
                          </a:solidFill>
                          <a:effectLst/>
                          <a:uLnTx/>
                          <a:uFillTx/>
                          <a:latin typeface="Arial" pitchFamily="34" charset="0"/>
                          <a:ea typeface="Calibri" panose="020F0502020204030204" pitchFamily="34" charset="0"/>
                          <a:cs typeface="Arial" pitchFamily="34" charset="0"/>
                        </a:rPr>
                        <a:t>Hojas o cuaderno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noProof="0" dirty="0" smtClean="0">
                          <a:ln>
                            <a:noFill/>
                          </a:ln>
                          <a:solidFill>
                            <a:prstClr val="black"/>
                          </a:solidFill>
                          <a:effectLst/>
                          <a:uLnTx/>
                          <a:uFillTx/>
                          <a:latin typeface="Arial" pitchFamily="34" charset="0"/>
                          <a:ea typeface="Calibri" panose="020F0502020204030204" pitchFamily="34" charset="0"/>
                          <a:cs typeface="Arial" pitchFamily="34" charset="0"/>
                        </a:rPr>
                        <a:t>Colores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noProof="0" dirty="0" smtClean="0">
                          <a:ln>
                            <a:noFill/>
                          </a:ln>
                          <a:solidFill>
                            <a:prstClr val="black"/>
                          </a:solidFill>
                          <a:effectLst/>
                          <a:uLnTx/>
                          <a:uFillTx/>
                          <a:latin typeface="Arial" pitchFamily="34" charset="0"/>
                          <a:ea typeface="Calibri" panose="020F0502020204030204" pitchFamily="34" charset="0"/>
                          <a:cs typeface="Arial" pitchFamily="34" charset="0"/>
                        </a:rPr>
                        <a:t>Libro Mi álbum de preescolar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noProof="0" dirty="0" smtClean="0">
                          <a:ln>
                            <a:noFill/>
                          </a:ln>
                          <a:solidFill>
                            <a:prstClr val="black"/>
                          </a:solidFill>
                          <a:effectLst/>
                          <a:uLnTx/>
                          <a:uFillTx/>
                          <a:latin typeface="Arial" pitchFamily="34" charset="0"/>
                          <a:ea typeface="Calibri" panose="020F0502020204030204" pitchFamily="34" charset="0"/>
                          <a:cs typeface="Arial" pitchFamily="34" charset="0"/>
                        </a:rPr>
                        <a:t>Hojas de trabajo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sz="1400" b="1" baseline="0" dirty="0" smtClean="0">
                        <a:latin typeface="Arial" pitchFamily="34" charset="0"/>
                        <a:cs typeface="Arial" pitchFamily="34" charset="0"/>
                      </a:endParaRPr>
                    </a:p>
                  </a:txBody>
                  <a:tcPr>
                    <a:solidFill>
                      <a:schemeClr val="bg1"/>
                    </a:solidFill>
                  </a:tcPr>
                </a:tc>
                <a:extLst>
                  <a:ext uri="{0D108BD9-81ED-4DB2-BD59-A6C34878D82A}">
                    <a16:rowId xmlns="" xmlns:a16="http://schemas.microsoft.com/office/drawing/2014/main" val="3296772600"/>
                  </a:ext>
                </a:extLst>
              </a:tr>
            </a:tbl>
          </a:graphicData>
        </a:graphic>
      </p:graphicFrame>
      <p:sp>
        <p:nvSpPr>
          <p:cNvPr id="5" name="Marco 7">
            <a:extLst>
              <a:ext uri="{FF2B5EF4-FFF2-40B4-BE49-F238E27FC236}">
                <a16:creationId xmlns="" xmlns:a16="http://schemas.microsoft.com/office/drawing/2014/main" id="{829DD4E4-2032-4A6E-8C27-0B8EB3BA46E3}"/>
              </a:ext>
            </a:extLst>
          </p:cNvPr>
          <p:cNvSpPr/>
          <p:nvPr/>
        </p:nvSpPr>
        <p:spPr>
          <a:xfrm>
            <a:off x="0" y="-15860"/>
            <a:ext cx="9144000" cy="6873859"/>
          </a:xfrm>
          <a:prstGeom prst="frame">
            <a:avLst>
              <a:gd name="adj1" fmla="val 125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solidFill>
                <a:schemeClr val="tx1"/>
              </a:solidFill>
            </a:endParaRPr>
          </a:p>
        </p:txBody>
      </p:sp>
      <p:sp>
        <p:nvSpPr>
          <p:cNvPr id="6" name="5 Rectángulo"/>
          <p:cNvSpPr/>
          <p:nvPr/>
        </p:nvSpPr>
        <p:spPr>
          <a:xfrm>
            <a:off x="179512" y="306789"/>
            <a:ext cx="2304256" cy="523220"/>
          </a:xfrm>
          <a:prstGeom prst="rect">
            <a:avLst/>
          </a:prstGeom>
        </p:spPr>
        <p:txBody>
          <a:bodyPr wrap="square">
            <a:spAutoFit/>
          </a:bodyPr>
          <a:lstStyle/>
          <a:p>
            <a:r>
              <a:rPr lang="es-MX" sz="2800" b="1" dirty="0" smtClean="0">
                <a:latin typeface="Arial Rounded MT Bold" pitchFamily="34" charset="0"/>
                <a:cs typeface="Aharoni" pitchFamily="2" charset="-79"/>
              </a:rPr>
              <a:t>Martes</a:t>
            </a:r>
            <a:endParaRPr lang="es-MX" sz="2800" dirty="0"/>
          </a:p>
        </p:txBody>
      </p:sp>
      <p:sp>
        <p:nvSpPr>
          <p:cNvPr id="8" name="7 Rectángulo redondeado"/>
          <p:cNvSpPr/>
          <p:nvPr/>
        </p:nvSpPr>
        <p:spPr>
          <a:xfrm>
            <a:off x="2915816" y="1700808"/>
            <a:ext cx="6007562" cy="49703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3049757" y="2204864"/>
            <a:ext cx="5863547" cy="4539704"/>
          </a:xfrm>
          <a:prstGeom prst="rect">
            <a:avLst/>
          </a:prstGeom>
        </p:spPr>
        <p:txBody>
          <a:bodyPr wrap="square">
            <a:spAutoFit/>
          </a:bodyPr>
          <a:lstStyle/>
          <a:p>
            <a:r>
              <a:rPr lang="es-MX" sz="1100" dirty="0" smtClean="0">
                <a:latin typeface="Arial" pitchFamily="34" charset="0"/>
                <a:cs typeface="Arial" pitchFamily="34" charset="0"/>
              </a:rPr>
              <a:t>Después de observar la programación, comentar al alumno:  La Contaminación es una de las consecuencias de las actividades humanas que afecta a los elementos del medio, sin embargo, existen otras formas menos llamativas de contaminación causadas por formas de energía, Aunque ciertos sonidos son útiles, existen otros molestos, desagradables o indeseados, que pasan a la categoría de ruido. El ruido, o contaminación acústica, se puede definir como todo sonido no deseado o molesto.</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Observar el siguiente video llamado “Video activista sobre la contaminación acústica para niños de segundo ciclo de educación infantil:</a:t>
            </a:r>
          </a:p>
          <a:p>
            <a:r>
              <a:rPr lang="es-MX" sz="1100" dirty="0" smtClean="0">
                <a:latin typeface="Arial" pitchFamily="34" charset="0"/>
                <a:cs typeface="Arial" pitchFamily="34" charset="0"/>
              </a:rPr>
              <a:t>https://www.youtube.com/watch?v=Y_BXoD_DmKw </a:t>
            </a:r>
          </a:p>
          <a:p>
            <a:r>
              <a:rPr lang="es-MX" sz="1100" dirty="0" smtClean="0">
                <a:latin typeface="Arial" pitchFamily="34" charset="0"/>
                <a:cs typeface="Arial" pitchFamily="34" charset="0"/>
              </a:rPr>
              <a:t>Pedir al alumno que califique los siguientes sonidos según su criterio mencionando si es molesto o no: sonido producido por un avión, el zumbido de un mosquito, un secreto dicho al oído, el sonido de una moto, un trueno, el llanto de un bebe, el silbato de un policía, el sonido de una gran explosión, realizar un dibujo sobre el sonido que mas le molesta y explicar a su familia porque.</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Observa la siguiente pagina del libro mi Álbum (  ) y menciona cuales son los sonidos que son contaminación para el medio ambiente.</a:t>
            </a:r>
          </a:p>
          <a:p>
            <a:endParaRPr lang="es-MX" sz="1100" dirty="0">
              <a:latin typeface="Arial" pitchFamily="34" charset="0"/>
              <a:cs typeface="Arial" pitchFamily="34" charset="0"/>
            </a:endParaRPr>
          </a:p>
          <a:p>
            <a:r>
              <a:rPr lang="es-MX" sz="1100" b="1" dirty="0" smtClean="0">
                <a:latin typeface="Arial" pitchFamily="34" charset="0"/>
                <a:cs typeface="Arial" pitchFamily="34" charset="0"/>
              </a:rPr>
              <a:t> ACT. DE SEGUIMIENTO O REALIMENTACIÓN AL LOGRO DE LOS A.E.</a:t>
            </a:r>
          </a:p>
          <a:p>
            <a:endParaRPr lang="es-MX" sz="1100" dirty="0" smtClean="0">
              <a:latin typeface="Arial" pitchFamily="34" charset="0"/>
              <a:cs typeface="Arial" pitchFamily="34" charset="0"/>
            </a:endParaRPr>
          </a:p>
          <a:p>
            <a:r>
              <a:rPr lang="es-MX" sz="1100" dirty="0" smtClean="0">
                <a:latin typeface="Arial" pitchFamily="34" charset="0"/>
                <a:cs typeface="Arial" pitchFamily="34" charset="0"/>
              </a:rPr>
              <a:t>Realizar video llamadas a 7 alumnos, trabajar sobre los visto en el programa en relación a la actividades.</a:t>
            </a:r>
          </a:p>
          <a:p>
            <a:r>
              <a:rPr lang="es-MX" sz="1100" dirty="0" smtClean="0">
                <a:latin typeface="Arial" pitchFamily="34" charset="0"/>
                <a:cs typeface="Arial" pitchFamily="34" charset="0"/>
              </a:rPr>
              <a:t>.2.  Recibir fotos y videos de las actividades del día de hoy y describir lo que observo.</a:t>
            </a:r>
          </a:p>
          <a:p>
            <a:endParaRPr lang="es-MX" sz="1400" dirty="0"/>
          </a:p>
        </p:txBody>
      </p:sp>
      <p:sp>
        <p:nvSpPr>
          <p:cNvPr id="12" name="11 Rectángulo"/>
          <p:cNvSpPr/>
          <p:nvPr/>
        </p:nvSpPr>
        <p:spPr>
          <a:xfrm>
            <a:off x="3851920" y="1856912"/>
            <a:ext cx="3490764" cy="307777"/>
          </a:xfrm>
          <a:prstGeom prst="rect">
            <a:avLst/>
          </a:prstGeom>
        </p:spPr>
        <p:txBody>
          <a:bodyPr wrap="none">
            <a:spAutoFit/>
          </a:bodyPr>
          <a:lstStyle/>
          <a:p>
            <a:r>
              <a:rPr lang="es-MX" sz="1400" b="1" dirty="0" smtClean="0">
                <a:latin typeface="Arial" pitchFamily="34" charset="0"/>
                <a:cs typeface="Arial" pitchFamily="34" charset="0"/>
              </a:rPr>
              <a:t>ACTIVIDADES PARA TODO EL GRUPO</a:t>
            </a:r>
            <a:endParaRPr lang="es-MX" sz="1400" b="1" dirty="0">
              <a:latin typeface="Arial" pitchFamily="34" charset="0"/>
              <a:cs typeface="Arial" pitchFamily="34" charset="0"/>
            </a:endParaRPr>
          </a:p>
        </p:txBody>
      </p:sp>
      <p:pic>
        <p:nvPicPr>
          <p:cNvPr id="13" name="Picture 2" descr="Feliz niña linda con megáfono Vector Premium">
            <a:extLst>
              <a:ext uri="{FF2B5EF4-FFF2-40B4-BE49-F238E27FC236}">
                <a16:creationId xmlns:a16="http://schemas.microsoft.com/office/drawing/2014/main" xmlns="" id="{D73190A5-D234-4313-8DB4-8235AB75514B}"/>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6811" y="0"/>
            <a:ext cx="2165109" cy="22155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2221687993"/>
              </p:ext>
            </p:extLst>
          </p:nvPr>
        </p:nvGraphicFramePr>
        <p:xfrm>
          <a:off x="5699415" y="109808"/>
          <a:ext cx="3286538" cy="1440401"/>
        </p:xfrm>
        <a:graphic>
          <a:graphicData uri="http://schemas.openxmlformats.org/drawingml/2006/table">
            <a:tbl>
              <a:tblPr firstRow="1" firstCol="1" bandRow="1"/>
              <a:tblGrid>
                <a:gridCol w="1285460"/>
                <a:gridCol w="2001078"/>
              </a:tblGrid>
              <a:tr h="48225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Campo / Área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r>
              <a:tr h="95814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800"/>
                        </a:spcAft>
                      </a:pPr>
                      <a:r>
                        <a:rPr lang="es-MX" sz="1000" dirty="0">
                          <a:effectLst/>
                          <a:latin typeface="Century Gothic" panose="020B0502020202020204" pitchFamily="34" charset="0"/>
                          <a:ea typeface="Calibri" panose="020F0502020204030204" pitchFamily="34" charset="0"/>
                          <a:cs typeface="Times New Roman" panose="02020603050405020304" pitchFamily="18" charset="0"/>
                        </a:rPr>
                        <a:t> Exploración y comprensión del mundo natural y social </a:t>
                      </a: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000" dirty="0">
                          <a:latin typeface="Century Gothic" panose="020B0502020202020204" pitchFamily="34" charset="0"/>
                        </a:rPr>
                        <a:t>Indaga acciones que favorecen el cuidado del medioambiente. </a:t>
                      </a:r>
                      <a:endParaRPr lang="es-ES" sz="10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8769" marR="1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381233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F354157-5059-4295-A40D-028A05F5A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886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6D2D7B-0D14-4E2A-9589-FEB945525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26847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2838</Words>
  <Application>Microsoft Office PowerPoint</Application>
  <PresentationFormat>Presentación en pantalla (4:3)</PresentationFormat>
  <Paragraphs>320</Paragraphs>
  <Slides>38</Slides>
  <Notes>0</Notes>
  <HiddenSlides>0</HiddenSlides>
  <MMClips>0</MMClips>
  <ScaleCrop>false</ScaleCrop>
  <HeadingPairs>
    <vt:vector size="4" baseType="variant">
      <vt:variant>
        <vt:lpstr>Tema</vt:lpstr>
      </vt:variant>
      <vt:variant>
        <vt:i4>2</vt:i4>
      </vt:variant>
      <vt:variant>
        <vt:lpstr>Títulos de diapositiva</vt:lpstr>
      </vt:variant>
      <vt:variant>
        <vt:i4>38</vt:i4>
      </vt:variant>
    </vt:vector>
  </HeadingPairs>
  <TitlesOfParts>
    <vt:vector size="40"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Viernes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Consti Direccion</dc:creator>
  <cp:lastModifiedBy>Consti Direccion</cp:lastModifiedBy>
  <cp:revision>7</cp:revision>
  <dcterms:created xsi:type="dcterms:W3CDTF">2021-05-16T01:13:33Z</dcterms:created>
  <dcterms:modified xsi:type="dcterms:W3CDTF">2021-05-16T02:21:11Z</dcterms:modified>
</cp:coreProperties>
</file>