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2">
  <p:sldMasterIdLst>
    <p:sldMasterId id="2147483674" r:id="rId1"/>
  </p:sldMasterIdLst>
  <p:notesMasterIdLst>
    <p:notesMasterId r:id="rId6"/>
  </p:notesMasterIdLst>
  <p:sldIdLst>
    <p:sldId id="260" r:id="rId2"/>
    <p:sldId id="256" r:id="rId3"/>
    <p:sldId id="258" r:id="rId4"/>
    <p:sldId id="259" r:id="rId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oming Soon" panose="020B0604020202020204" charset="0"/>
      <p:regular r:id="rId11"/>
    </p:embeddedFont>
    <p:embeddedFont>
      <p:font typeface="Concert One" panose="020B0604020202020204" charset="0"/>
      <p:regular r:id="rId12"/>
    </p:embeddedFont>
    <p:embeddedFont>
      <p:font typeface="Roboto Mono Regular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4497DE-FB87-4D32-A05B-124E2B80E91F}">
  <a:tblStyle styleId="{2D4497DE-FB87-4D32-A05B-124E2B80E9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800"/>
              <a:buNone/>
              <a:defRPr sz="4800" b="0">
                <a:solidFill>
                  <a:srgbClr val="59595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59" r:id="rId4"/>
    <p:sldLayoutId id="2147483669" r:id="rId5"/>
    <p:sldLayoutId id="2147483670" r:id="rId6"/>
    <p:sldLayoutId id="2147483671" r:id="rId7"/>
    <p:sldLayoutId id="214748367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eNn6NwPXUDSlBSjFa0vW_kzcPDATH1rB/view?usp=shari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rive.google.com/file/d/1d9Bbc1CerAlHCw_anT81h_CxMcDEdfxl/view?usp=sharing" TargetMode="External"/><Relationship Id="rId5" Type="http://schemas.openxmlformats.org/officeDocument/2006/relationships/hyperlink" Target="https://drive.google.com/file/d/1cTVaAieBYW3uluGp4K4nk-K7rtOePhI6/view?usp=sharing" TargetMode="External"/><Relationship Id="rId4" Type="http://schemas.openxmlformats.org/officeDocument/2006/relationships/hyperlink" Target="https://drive.google.com/file/d/1Ii1dcPlKGl-KitFw7gyLEIusltZ0G9Mj/view?usp=shari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21" descr="Imagen que contiene señal&#10;&#10;Descripción generada automáticamente">
            <a:extLst>
              <a:ext uri="{FF2B5EF4-FFF2-40B4-BE49-F238E27FC236}">
                <a16:creationId xmlns:a16="http://schemas.microsoft.com/office/drawing/2014/main" id="{63EF059E-CFEF-4902-8D6B-1ECB06713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4" t="12851" r="22377" b="16702"/>
          <a:stretch>
            <a:fillRect/>
          </a:stretch>
        </p:blipFill>
        <p:spPr bwMode="auto">
          <a:xfrm>
            <a:off x="181418" y="92075"/>
            <a:ext cx="74295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 de texto 1">
            <a:extLst>
              <a:ext uri="{FF2B5EF4-FFF2-40B4-BE49-F238E27FC236}">
                <a16:creationId xmlns:a16="http://schemas.microsoft.com/office/drawing/2014/main" id="{1D8348F5-BDE5-4FF5-AA6D-BA8F48CEC007}"/>
              </a:ext>
            </a:extLst>
          </p:cNvPr>
          <p:cNvSpPr txBox="1"/>
          <p:nvPr/>
        </p:nvSpPr>
        <p:spPr>
          <a:xfrm>
            <a:off x="1452053" y="1457325"/>
            <a:ext cx="981075" cy="111442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s-MX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12B6729-3EF4-4DEA-8DA4-DAEC9D03C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893" y="863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CFAD097-1185-4103-BE68-0724BA2B6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4893" y="13208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A5AA711-89B7-4B37-8F2C-AB6B2F7C0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18" y="161377"/>
            <a:ext cx="8728666" cy="510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1" i="1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Escuela</a:t>
            </a:r>
            <a:r>
              <a:rPr kumimoji="0" lang="es-MX" altLang="es-MX" sz="1100" b="1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Normal De Educación Preescolar</a:t>
            </a:r>
            <a:endParaRPr kumimoji="0" lang="es-MX" altLang="es-MX" sz="800" b="0" i="0" u="none" strike="noStrike" cap="none" normalizeH="0" baseline="0" dirty="0" bmk="_Hlk71305963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Licenciatura en Educación Preescolar </a:t>
            </a:r>
            <a:endParaRPr kumimoji="0" lang="es-MX" altLang="es-MX" sz="800" b="0" i="0" u="none" strike="noStrike" cap="none" normalizeH="0" baseline="0" dirty="0" bmk="_Hlk71305963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Ciclo escolar </a:t>
            </a:r>
            <a:endParaRPr kumimoji="0" lang="es-MX" altLang="es-MX" sz="800" b="0" i="0" u="none" strike="noStrike" cap="none" normalizeH="0" baseline="0" dirty="0" bmk="_Hlk71305963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2020-2021</a:t>
            </a:r>
            <a:endParaRPr kumimoji="0" lang="es-MX" altLang="es-MX" sz="800" b="0" i="0" u="none" strike="noStrike" cap="none" normalizeH="0" baseline="0" dirty="0" bmk="_Hlk71305963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900" b="1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Curso: 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Trabajo docente y proyectos de mejora escolar </a:t>
            </a:r>
            <a:endParaRPr kumimoji="0" lang="es-MX" altLang="es-MX" sz="800" b="0" i="0" u="none" strike="noStrike" cap="none" normalizeH="0" baseline="0" dirty="0" bmk="_Hlk71305963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900" b="1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Maestra: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Fabiola Valero Torres</a:t>
            </a:r>
            <a:endParaRPr kumimoji="0" lang="es-MX" altLang="es-MX" sz="800" b="0" i="0" u="none" strike="noStrike" cap="none" normalizeH="0" baseline="0" dirty="0" bmk="_Hlk71305963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900" b="1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Unidad de aprendizaje II.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b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Propuestas de innovación al Trabajo docente en el marco del Proyecto Escolar de Mejora Continua (PEMC)</a:t>
            </a:r>
            <a:endParaRPr kumimoji="0" lang="es-MX" altLang="es-MX" sz="800" b="0" i="0" u="none" strike="noStrike" cap="none" normalizeH="0" baseline="0" dirty="0" bmk="_Hlk71305963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900" b="0" i="1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Planeación jornada de práctica del 17 al 21 de mayo del 2021</a:t>
            </a:r>
            <a:endParaRPr kumimoji="0" lang="es-MX" altLang="es-MX" sz="800" b="0" i="0" u="none" strike="noStrike" cap="none" normalizeH="0" baseline="0" dirty="0" bmk="_Hlk71305963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900" b="1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Competencias de unidad de aprendizaje:</a:t>
            </a:r>
            <a:endParaRPr kumimoji="0" lang="es-MX" altLang="es-MX" sz="800" b="0" i="0" u="none" strike="noStrike" cap="none" normalizeH="0" baseline="0" dirty="0" bmk="_Hlk71305963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Plantea las necesidades formativas de los alumnos de acuerdo con sus procesos de desarrollo y de aprendizaje, con base en los nuevos enfoques pedag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gicos.</a:t>
            </a:r>
            <a:endParaRPr kumimoji="0" lang="es-MX" altLang="es-MX" sz="800" b="0" i="0" u="none" strike="noStrike" cap="none" normalizeH="0" baseline="0" dirty="0" bmk="_Hlk71305963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Establece relaciones entre los principios, conceptos disciplinarios y contenidos del plan y programas de estudio en funci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del logro de aprendizaje de sus alumnos, asegurando la coherencia y continuidad entre los distintos grados y niveles educativos.</a:t>
            </a:r>
            <a:endParaRPr kumimoji="0" lang="es-MX" altLang="es-MX" sz="800" b="0" i="0" u="none" strike="noStrike" cap="none" normalizeH="0" baseline="0" dirty="0" bmk="_Hlk71305963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Utiliza metodolog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pertinentes y actualizadas para promover el aprendizaje de los alumnos en los diferentes campos, 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reas y 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mbitos que propone el curr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culum, considerando los contextos y su desarrollo.</a:t>
            </a:r>
            <a:endParaRPr kumimoji="0" lang="es-MX" altLang="es-MX" sz="800" b="0" i="0" u="none" strike="noStrike" cap="none" normalizeH="0" baseline="0" dirty="0" bmk="_Hlk71305963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Incorpora los recursos y medios did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cticos id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neos para favorecer el aprendizaje de acuerdo con el conocimiento de los procesos de desarrollo cognitivo y socioemocional de los alumnos.</a:t>
            </a:r>
            <a:endParaRPr kumimoji="0" lang="es-MX" altLang="es-MX" sz="800" b="0" i="0" u="none" strike="noStrike" cap="none" normalizeH="0" baseline="0" dirty="0" bmk="_Hlk71305963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Elabora diagn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sticos de los intereses, motivaciones y necesidades formativas de los alumnos para organizar las actividades de aprendizaje, as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como las adecuaciones curriculares y did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cticas pertinentes.</a:t>
            </a:r>
            <a:endParaRPr kumimoji="0" lang="es-MX" altLang="es-MX" sz="800" b="0" i="0" u="none" strike="noStrike" cap="none" normalizeH="0" baseline="0" dirty="0" bmk="_Hlk71305963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Selecciona estrategias que favorecen el desarrollo intelectual, f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sico, social y emocional de los alumnos para procurar el logro de los aprendizajes.</a:t>
            </a:r>
            <a:endParaRPr kumimoji="0" lang="es-MX" altLang="es-MX" sz="800" b="0" i="0" u="none" strike="noStrike" cap="none" normalizeH="0" baseline="0" dirty="0" bmk="_Hlk71305963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Emplea los medios tecnol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gicos y las fuentes de informaci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cient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fica disponibles para mantenerse actualizado respecto a los diversos campos de conocimiento que intervienen en su trabajo docente.</a:t>
            </a:r>
            <a:endParaRPr kumimoji="0" lang="es-MX" altLang="es-MX" sz="800" b="0" i="0" u="none" strike="noStrike" cap="none" normalizeH="0" baseline="0" dirty="0" bmk="_Hlk71305963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Construye escenarios y experiencias de aprendizaje utilizando diversos recursos metodol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gicos y tecnol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gicos para favorecer la educaci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inclusiva.</a:t>
            </a:r>
            <a:endParaRPr kumimoji="0" lang="es-MX" altLang="es-MX" sz="800" b="0" i="0" u="none" strike="noStrike" cap="none" normalizeH="0" baseline="0" dirty="0" bmk="_Hlk71305963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Eval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el aprendizaje de sus alumnos mediante la aplicaci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de distintas teor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as, m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todos e instrumentos considerando las 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reas, campos y 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mbitos de conocimiento, as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como los saberes correspondientes al grado y nivel educativo.</a:t>
            </a:r>
            <a:endParaRPr kumimoji="0" lang="es-MX" altLang="es-MX" sz="800" b="0" i="0" u="none" strike="noStrike" cap="none" normalizeH="0" baseline="0" dirty="0" bmk="_Hlk71305963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Elabora propuestas para mejorar los resultados de su ense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ñ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anza y los aprendizajes de sus alumnos.</a:t>
            </a:r>
            <a:endParaRPr kumimoji="0" lang="es-MX" altLang="es-MX" sz="800" b="0" i="0" u="none" strike="noStrike" cap="none" normalizeH="0" baseline="0" dirty="0" bmk="_Hlk71305963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Utiliza los recursos metodol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gicos y t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cnicos de la investigaci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para explicar, comprender situaciones educativas y mejorar su docencia.</a:t>
            </a:r>
            <a:endParaRPr kumimoji="0" lang="es-MX" altLang="es-MX" sz="800" b="0" i="0" u="none" strike="noStrike" cap="none" normalizeH="0" baseline="0" dirty="0" bmk="_Hlk71305963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Orienta su actuaci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profesional con sentido 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tico-valoral y asume los diversos principios y reglas que aseguran una mejor convivencia institucional y social, en beneficio de los alumnos y de la comunidad escolar.</a:t>
            </a:r>
            <a:endParaRPr kumimoji="0" lang="es-MX" altLang="es-MX" sz="800" b="0" i="0" u="none" strike="noStrike" cap="none" normalizeH="0" baseline="0" dirty="0" bmk="_Hlk71305963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Decide las estrategias pedag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gicas para minimizar o eliminar las barreras para el aprendizaje y la participaci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asegurando una educaci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inclusiva.</a:t>
            </a:r>
            <a:endParaRPr kumimoji="0" lang="es-MX" altLang="es-MX" sz="800" b="0" i="0" u="none" strike="noStrike" cap="none" normalizeH="0" baseline="0" dirty="0" bmk="_Hlk71305963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900" b="1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Alumna:</a:t>
            </a:r>
            <a:endParaRPr kumimoji="0" lang="es-MX" altLang="es-MX" sz="800" b="0" i="0" u="none" strike="noStrike" cap="none" normalizeH="0" baseline="0" dirty="0" bmk="_Hlk71305963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Alexa Carrizales Ramírez #1</a:t>
            </a:r>
            <a:endParaRPr kumimoji="0" lang="es-MX" altLang="es-MX" sz="800" b="0" i="0" u="none" strike="noStrike" cap="none" normalizeH="0" baseline="0" dirty="0" bmk="_Hlk71305963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900" b="1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Grado y sección:</a:t>
            </a:r>
            <a:endParaRPr kumimoji="0" lang="es-MX" altLang="es-MX" sz="800" b="0" i="0" u="none" strike="noStrike" cap="none" normalizeH="0" baseline="0" dirty="0" bmk="_Hlk71305963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3° “B”</a:t>
            </a:r>
            <a:endParaRPr kumimoji="0" lang="es-MX" altLang="es-MX" sz="800" b="0" i="0" u="none" strike="noStrike" cap="none" normalizeH="0" baseline="0" dirty="0" bmk="_Hlk71305963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900" b="0" i="0" u="none" strike="noStrike" cap="none" normalizeH="0" baseline="0" dirty="0" bmk="_Hlk71305963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    Saltillo, Coahuila                                                                                                                                                                                                                                                      Mayo del 2021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531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ctrTitle"/>
          </p:nvPr>
        </p:nvSpPr>
        <p:spPr>
          <a:xfrm>
            <a:off x="1532100" y="1744200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Materiales de práctica </a:t>
            </a:r>
            <a:r>
              <a:rPr lang="en" dirty="0"/>
              <a:t>segunda</a:t>
            </a:r>
            <a:r>
              <a:rPr lang="en" dirty="0">
                <a:solidFill>
                  <a:schemeClr val="accent2"/>
                </a:solidFill>
              </a:rPr>
              <a:t> semana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78" name="Google Shape;178;p29"/>
          <p:cNvSpPr/>
          <p:nvPr/>
        </p:nvSpPr>
        <p:spPr>
          <a:xfrm>
            <a:off x="2640700" y="2929265"/>
            <a:ext cx="617075" cy="15875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Google Shape;179;p29"/>
          <p:cNvSpPr/>
          <p:nvPr/>
        </p:nvSpPr>
        <p:spPr>
          <a:xfrm>
            <a:off x="5822625" y="2886561"/>
            <a:ext cx="613650" cy="13775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Google Shape;180;p29"/>
          <p:cNvSpPr/>
          <p:nvPr/>
        </p:nvSpPr>
        <p:spPr>
          <a:xfrm>
            <a:off x="1889900" y="4413504"/>
            <a:ext cx="992850" cy="1026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81" name="Google Shape;181;p29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>
            <a:off x="6539175" y="3603223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6539175" y="3055100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D052F33D-801D-4308-B5E0-A9513243DA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>
                <a:solidFill>
                  <a:schemeClr val="accent4">
                    <a:lumMod val="75000"/>
                  </a:schemeClr>
                </a:solidFill>
              </a:rPr>
              <a:t>Links</a:t>
            </a:r>
            <a:r>
              <a:rPr lang="es-MX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24E9613-8B21-48AF-8F6C-C436EE876A78}"/>
              </a:ext>
            </a:extLst>
          </p:cNvPr>
          <p:cNvSpPr txBox="1"/>
          <p:nvPr/>
        </p:nvSpPr>
        <p:spPr>
          <a:xfrm>
            <a:off x="797442" y="723014"/>
            <a:ext cx="3211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Actividad “Más y más números” </a:t>
            </a:r>
          </a:p>
          <a:p>
            <a:r>
              <a:rPr lang="es-MX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https://drive.google.com/file/d/1eNn6NwPXUDSlBSjFa0vW_kzcPDATH1rB/view?usp=sharing</a:t>
            </a:r>
            <a:r>
              <a:rPr lang="es-MX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C441079-AF8E-4214-A0FA-9FFA12E028E8}"/>
              </a:ext>
            </a:extLst>
          </p:cNvPr>
          <p:cNvSpPr txBox="1"/>
          <p:nvPr/>
        </p:nvSpPr>
        <p:spPr>
          <a:xfrm>
            <a:off x="871870" y="2062716"/>
            <a:ext cx="2743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Actividad “Cuántos faltan para”</a:t>
            </a:r>
          </a:p>
          <a:p>
            <a:r>
              <a:rPr lang="es-MX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https://drive.google.com/file/d/1Ii1dcPlKGl-KitFw7gyLEIusltZ0G9Mj/view?usp=sharing</a:t>
            </a:r>
            <a:r>
              <a:rPr lang="es-MX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A3940A2-2CB4-48EA-89D8-D93F0196E6FB}"/>
              </a:ext>
            </a:extLst>
          </p:cNvPr>
          <p:cNvSpPr txBox="1"/>
          <p:nvPr/>
        </p:nvSpPr>
        <p:spPr>
          <a:xfrm>
            <a:off x="5263116" y="606056"/>
            <a:ext cx="28601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Actividad “Los poemas”</a:t>
            </a:r>
          </a:p>
          <a:p>
            <a:r>
              <a:rPr lang="es-MX" dirty="0">
                <a:solidFill>
                  <a:srgbClr val="00B0F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https://drive.google.com/file/d/1cTVaAieBYW3uluGp4K4nk-K7rtOePhI6/view?usp=sharing</a:t>
            </a:r>
            <a:r>
              <a:rPr lang="es-MX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4E7486B-17B2-43E0-BAF1-A36DADC62FFE}"/>
              </a:ext>
            </a:extLst>
          </p:cNvPr>
          <p:cNvSpPr txBox="1"/>
          <p:nvPr/>
        </p:nvSpPr>
        <p:spPr>
          <a:xfrm>
            <a:off x="5369442" y="2062716"/>
            <a:ext cx="23497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“Plan de trabajo para trabajar en casa” </a:t>
            </a:r>
          </a:p>
          <a:p>
            <a:r>
              <a:rPr lang="es-MX" dirty="0">
                <a:solidFill>
                  <a:srgbClr val="00B0F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https://drive.google.com/file/d/1d9Bbc1CerAlHCw_anT81h_CxMcDEdfxl/view?usp=sharing</a:t>
            </a:r>
            <a:r>
              <a:rPr lang="es-MX" dirty="0">
                <a:solidFill>
                  <a:srgbClr val="00B0F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>
            <a:spLocks noGrp="1"/>
          </p:cNvSpPr>
          <p:nvPr>
            <p:ph type="title" idx="2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pic>
        <p:nvPicPr>
          <p:cNvPr id="211" name="Google Shape;211;p32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3823925" y="1438956"/>
            <a:ext cx="1496149" cy="116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2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833700" y="122560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833700" y="1737957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2630469" y="2478885"/>
            <a:ext cx="4068042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/>
              <a:t>SEGUNDA SEMANA DE PRÁCTICA</a:t>
            </a:r>
            <a:endParaRPr sz="2800" dirty="0"/>
          </a:p>
        </p:txBody>
      </p:sp>
      <p:sp>
        <p:nvSpPr>
          <p:cNvPr id="215" name="Google Shape;215;p32"/>
          <p:cNvSpPr txBox="1">
            <a:spLocks noGrp="1"/>
          </p:cNvSpPr>
          <p:nvPr>
            <p:ph type="subTitle" idx="1"/>
          </p:nvPr>
        </p:nvSpPr>
        <p:spPr>
          <a:xfrm>
            <a:off x="3030240" y="3405208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MAYO 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578</Words>
  <Application>Microsoft Office PowerPoint</Application>
  <PresentationFormat>Presentación en pantalla (16:9)</PresentationFormat>
  <Paragraphs>40</Paragraphs>
  <Slides>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Calibri</vt:lpstr>
      <vt:lpstr>Arial</vt:lpstr>
      <vt:lpstr>Concert One</vt:lpstr>
      <vt:lpstr>Coming Soon</vt:lpstr>
      <vt:lpstr>Roboto Mono Regular</vt:lpstr>
      <vt:lpstr>Notebook Lesson by Slidesgo</vt:lpstr>
      <vt:lpstr>Presentación de PowerPoint</vt:lpstr>
      <vt:lpstr>Materiales de práctica segunda semana</vt:lpstr>
      <vt:lpstr>Presentación de PowerPoint</vt:lpstr>
      <vt:lpstr>02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Materiales de práctica primera semana</dc:title>
  <cp:lastModifiedBy>Alexa Carrizales</cp:lastModifiedBy>
  <cp:revision>5</cp:revision>
  <dcterms:modified xsi:type="dcterms:W3CDTF">2021-05-17T03:25:47Z</dcterms:modified>
</cp:coreProperties>
</file>