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9" r:id="rId3"/>
    <p:sldId id="277" r:id="rId4"/>
    <p:sldId id="260" r:id="rId5"/>
    <p:sldId id="262" r:id="rId6"/>
    <p:sldId id="274" r:id="rId7"/>
    <p:sldId id="275" r:id="rId8"/>
    <p:sldId id="276" r:id="rId9"/>
    <p:sldId id="272" r:id="rId10"/>
    <p:sldId id="261" r:id="rId11"/>
    <p:sldId id="258" r:id="rId12"/>
    <p:sldId id="263" r:id="rId13"/>
    <p:sldId id="269" r:id="rId14"/>
    <p:sldId id="257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ELIZABETH SANCHEZ GALLEGOS" initials="VESG" lastIdx="1" clrIdx="0">
    <p:extLst>
      <p:ext uri="{19B8F6BF-5375-455C-9EA6-DF929625EA0E}">
        <p15:presenceInfo xmlns:p15="http://schemas.microsoft.com/office/powerpoint/2012/main" userId="VANESSA ELIZABETH SANCHEZ GALLEG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D8"/>
    <a:srgbClr val="C0C8FE"/>
    <a:srgbClr val="B3EBFF"/>
    <a:srgbClr val="89E0FF"/>
    <a:srgbClr val="D3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00:49:04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1 327,'0'4,"1"-1,0 0,0 0,0 0,0 0,0 0,1 0,-1 0,1 0,0 0,0-1,0 1,3 2,-3-3,0 0,0 0,0 1,-1-1,1 0,-1 1,1-1,-1 1,0-1,0 1,0 0,0-1,0 1,-1 0,1 0,-1-1,0 1,0 5,3-13,0 1,0 0,0 0,0 0,0 0,1 1,0-1,7-4,9-10,40-48,59-88,-22 28,-87 115,-1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00:49:06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926E7-0941-4214-88D5-A1A845587670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FDF5-D0D5-4A2E-B808-D94D5CC95BF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68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08A8-61C1-4625-A553-DE86FB112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906A8-73D9-4E72-BC54-202A3EA7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4D76-C3B0-47E5-88DD-553ADA47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3645-C725-48CA-AA3E-EE8DF755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C986-5533-455D-9207-DA56F92F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78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6C41-4BDB-4A4D-B204-46DB76CC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511E2-EC7E-480B-BFBF-E27E5B43E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72A06-F2DF-4247-9BE3-BA622D46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A278-E74C-4253-9FED-EB4528C4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4B74-C4A9-43FF-87EE-A593CBA6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97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255E4-8260-4056-A9CB-77DE9808E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E212-66F5-4A59-993B-43B56ABCE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E83C-03A2-4383-976B-0E5A2C10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DB9D9-F38D-4A35-A5EA-74271177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63BA-F7C6-429F-B4FB-C9B73685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1FA5-B1DC-4335-804B-F8A379EB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E1C6-91A7-456C-9021-B1DB952A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F981-190E-45F3-B3DC-C2463F43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09A59-4FC2-49E7-ADC4-5D3D819E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ACE-BB0B-4A1A-B762-2B4F92D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60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64F7-F9DD-41F4-9C76-E420DDFA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1D1E-C02F-41FE-A605-A55C2C61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EF19B-7DC8-4C94-BF29-FB22D0D4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D30C-7AAA-4CED-B8CB-2492757D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F51B-7601-4E5B-B23D-7E58460F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5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DD12-DE7E-4E34-A5F3-13817CC5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C7E3-40B3-4F8C-8566-E8F06C338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33219-9A4E-48CD-B8BA-D2106C43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A4D16-B148-493D-8679-5752B9AD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B3E7A-F844-4F7E-86A5-1ECAF45D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D862F-D63F-4069-A711-31ED7A52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9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C970-EF68-48F6-8766-1402DF2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3961-4926-40F5-A7CC-698575031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CD25B-48A2-4496-AE15-CE93D472F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BCA16-A275-4312-B0BC-73E4E0C1B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A02AA-6B20-4CE3-AF72-AC4217016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D914C-8E09-4580-B563-5BF3F2F1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95613-B158-4F0E-BE98-9A046C54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5069C-17A1-4BF1-B8E8-2EB061B1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6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4DD4-16C2-49B9-A008-5E80A7A4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485E1-85C6-441E-AF09-5893AE1F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8AC6-44C7-4B59-B509-0D3C8887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D2EED-788E-4E4D-985E-449CD238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7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834142-A002-427E-AA7C-76E22B89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F2F7-4E33-49A3-A2C7-B01EE260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7FF80-D665-443F-BAD4-599CFCAF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6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97A9-1ADE-47A4-AB89-036DFA52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31BEF-5338-4EB8-AB91-6596059C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6609E-DCD5-4C93-84AE-567F63A5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9FE8B-3634-4740-A76C-C39CDDF3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72370-A806-4BB0-B220-00362902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A68C1-820C-4D6F-BD5D-F09C5172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756A-B902-4D04-AA4D-0329DACF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C2943-1C20-4034-AEC2-8C040F94D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39194-EEB7-4538-8AAC-EA7E921D5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95171-7116-4DE9-96E6-3A0F088E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74328-9105-442E-8567-921A002F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8F50-CD33-4013-8517-C337FB4E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508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1E086-5D55-48F2-92DE-31F68EE9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FDC13-A3DC-4ED5-9C88-90445CAF3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386A-BE6D-4A21-ADE1-B0472CE02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4606-C1C8-47AC-AF43-171433350A1F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2CEF-52E1-440F-8E1F-D8AF911E9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508D-749B-46B8-9818-7A674D98A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6A62-2F17-4600-9B5A-D2851ED604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5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22762" y="222501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3955712" y="284155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4516703" y="147448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5045004" y="4139381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3032227" y="183338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326444" y="471204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1008170" y="67121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5000456" y="2724199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2200450" y="2531875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11238069" y="20910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9070499" y="191432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10276593" y="336972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7849022" y="255692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6161931" y="427212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3749989" y="1599137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C8051A-A1D6-4C61-A369-B69BDC653123}"/>
              </a:ext>
            </a:extLst>
          </p:cNvPr>
          <p:cNvSpPr/>
          <p:nvPr/>
        </p:nvSpPr>
        <p:spPr>
          <a:xfrm>
            <a:off x="2852255" y="-68689"/>
            <a:ext cx="93314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6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APRENDE EN CASA 2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DAC1C7-5316-4978-86BA-24158ED1779F}"/>
              </a:ext>
            </a:extLst>
          </p:cNvPr>
          <p:cNvSpPr/>
          <p:nvPr/>
        </p:nvSpPr>
        <p:spPr>
          <a:xfrm>
            <a:off x="5195826" y="875820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PLAN DE TRABAJO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79807C9-B243-46CE-8EC4-13A4CCF59E10}"/>
              </a:ext>
            </a:extLst>
          </p:cNvPr>
          <p:cNvSpPr/>
          <p:nvPr/>
        </p:nvSpPr>
        <p:spPr>
          <a:xfrm>
            <a:off x="4510696" y="1564221"/>
            <a:ext cx="8007321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Semana 34</a:t>
            </a:r>
          </a:p>
          <a:p>
            <a:pPr algn="ctr"/>
            <a:r>
              <a:rPr lang="es-MX" sz="54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17 al 21 de mayo</a:t>
            </a:r>
          </a:p>
          <a:p>
            <a:pPr algn="ctr"/>
            <a:r>
              <a:rPr lang="es-MX" sz="4800" b="1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3° A</a:t>
            </a:r>
          </a:p>
          <a:p>
            <a:pPr algn="ctr"/>
            <a:r>
              <a:rPr lang="es-MX" sz="32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Maestra</a:t>
            </a:r>
            <a:r>
              <a:rPr lang="es-MX" sz="3200" b="1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MX" sz="3200" b="1" dirty="0" err="1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Sarai</a:t>
            </a:r>
            <a:r>
              <a:rPr lang="es-MX" sz="3200" b="1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Aguirre </a:t>
            </a:r>
          </a:p>
          <a:p>
            <a:pPr algn="ctr"/>
            <a:r>
              <a:rPr lang="es-MX" sz="32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Alumna de practica</a:t>
            </a:r>
            <a:r>
              <a:rPr lang="es-MX" sz="3200" b="1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: Vanessa Sánchez</a:t>
            </a:r>
            <a:r>
              <a:rPr lang="es-MX" sz="4800" b="1" cap="none" spc="0" dirty="0">
                <a:ln w="95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A8D2A-239F-4EFD-BDB1-5B061D2C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8840" l="1204" r="97315">
                        <a14:foregroundMark x1="5926" y1="89630" x2="13981" y2="94126"/>
                        <a14:foregroundMark x1="13981" y1="94126" x2="25463" y2="93111"/>
                        <a14:foregroundMark x1="25463" y1="93111" x2="53333" y2="97389"/>
                        <a14:foregroundMark x1="53333" y1="97389" x2="62870" y2="95722"/>
                        <a14:foregroundMark x1="62870" y1="95722" x2="76019" y2="97027"/>
                        <a14:foregroundMark x1="76019" y1="97027" x2="89167" y2="95286"/>
                        <a14:foregroundMark x1="89167" y1="95286" x2="91574" y2="94126"/>
                        <a14:foregroundMark x1="97315" y1="96374" x2="94444" y2="86367"/>
                        <a14:foregroundMark x1="51759" y1="89848" x2="57222" y2="91516"/>
                        <a14:foregroundMark x1="53796" y1="85569" x2="54907" y2="93474"/>
                        <a14:foregroundMark x1="54907" y1="93474" x2="52500" y2="87600"/>
                        <a14:foregroundMark x1="43889" y1="89050" x2="46204" y2="87817"/>
                        <a14:foregroundMark x1="5926" y1="95214" x2="5648" y2="87600"/>
                        <a14:foregroundMark x1="5648" y1="87600" x2="4907" y2="93111"/>
                        <a14:foregroundMark x1="28148" y1="86947" x2="21852" y2="91878"/>
                        <a14:foregroundMark x1="21852" y1="91878" x2="43704" y2="88615"/>
                        <a14:foregroundMark x1="43704" y1="88615" x2="59444" y2="91153"/>
                        <a14:foregroundMark x1="81313" y1="85032" x2="85093" y2="83974"/>
                        <a14:foregroundMark x1="70657" y1="88015" x2="76180" y2="86469"/>
                        <a14:foregroundMark x1="69360" y1="88378" x2="70644" y2="88019"/>
                        <a14:foregroundMark x1="59444" y1="91153" x2="68871" y2="88514"/>
                        <a14:foregroundMark x1="90666" y1="83719" x2="96204" y2="83466"/>
                        <a14:foregroundMark x1="85093" y1="83974" x2="85936" y2="83935"/>
                        <a14:foregroundMark x1="96204" y1="83466" x2="90185" y2="91226"/>
                        <a14:foregroundMark x1="90185" y1="91226" x2="85833" y2="90863"/>
                        <a14:foregroundMark x1="87593" y1="90645" x2="80000" y2="89195"/>
                        <a14:foregroundMark x1="87870" y1="98840" x2="1204" y2="97825"/>
                        <a14:foregroundMark x1="14074" y1="88035" x2="17407" y2="90065"/>
                        <a14:foregroundMark x1="77130" y1="85134" x2="77130" y2="85134"/>
                        <a14:foregroundMark x1="77407" y1="88615" x2="76111" y2="83684"/>
                        <a14:foregroundMark x1="81111" y1="87165" x2="83426" y2="83684"/>
                        <a14:foregroundMark x1="76111" y1="84119" x2="77685" y2="85352"/>
                        <a14:backgroundMark x1="69074" y1="89050" x2="69537" y2="86367"/>
                        <a14:backgroundMark x1="69537" y1="88615" x2="69537" y2="87817"/>
                        <a14:backgroundMark x1="70648" y1="88035" x2="70833" y2="87600"/>
                        <a14:backgroundMark x1="69537" y1="88180" x2="69074" y2="88397"/>
                        <a14:backgroundMark x1="78241" y1="85714" x2="80833" y2="84699"/>
                        <a14:backgroundMark x1="77333" y1="85569" x2="79259" y2="88180"/>
                        <a14:backgroundMark x1="81389" y1="84119" x2="80833" y2="84699"/>
                        <a14:backgroundMark x1="88148" y1="84119" x2="86296" y2="84336"/>
                        <a14:backgroundMark x1="88981" y1="83466" x2="91019" y2="83249"/>
                        <a14:backgroundMark x1="87870" y1="83684" x2="88148" y2="83684"/>
                        <a14:backgroundMark x1="91019" y1="83684" x2="88981" y2="84482"/>
                        <a14:backgroundMark x1="90000" y1="84699" x2="92315" y2="81871"/>
                        <a14:backgroundMark x1="80833" y1="86149" x2="80278" y2="85932"/>
                        <a14:backgroundMark x1="80000" y1="85352" x2="81389" y2="84917"/>
                      </a14:backgroundRemoval>
                    </a14:imgEffect>
                  </a14:imgLayer>
                </a14:imgProps>
              </a:ext>
            </a:extLst>
          </a:blip>
          <a:srcRect t="81641"/>
          <a:stretch/>
        </p:blipFill>
        <p:spPr>
          <a:xfrm>
            <a:off x="0" y="5103674"/>
            <a:ext cx="12192000" cy="17543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D7BE9E-A8CE-4B70-9197-12B9E90D83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4411" l="9929" r="89894">
                        <a14:foregroundMark x1="64894" y1="71457" x2="69326" y2="78144"/>
                        <a14:foregroundMark x1="69326" y1="78144" x2="77305" y2="72854"/>
                        <a14:foregroundMark x1="77305" y1="72854" x2="61170" y2="73353"/>
                        <a14:foregroundMark x1="61170" y1="73353" x2="74291" y2="73653"/>
                        <a14:foregroundMark x1="74291" y1="73653" x2="59043" y2="73553"/>
                        <a14:foregroundMark x1="59043" y1="73553" x2="62589" y2="80539"/>
                        <a14:foregroundMark x1="62589" y1="80539" x2="75000" y2="75449"/>
                        <a14:foregroundMark x1="75000" y1="75449" x2="67021" y2="70958"/>
                        <a14:foregroundMark x1="85638" y1="81836" x2="84220" y2="90319"/>
                        <a14:foregroundMark x1="84220" y1="90319" x2="72695" y2="94411"/>
                        <a14:foregroundMark x1="72695" y1="94411" x2="69326" y2="90719"/>
                        <a14:foregroundMark x1="36525" y1="68363" x2="42021" y2="69361"/>
                        <a14:foregroundMark x1="13830" y1="79242" x2="20035" y2="79641"/>
                      </a14:backgroundRemoval>
                    </a14:imgEffect>
                  </a14:imgLayer>
                </a14:imgProps>
              </a:ext>
            </a:extLst>
          </a:blip>
          <a:srcRect t="39345"/>
          <a:stretch/>
        </p:blipFill>
        <p:spPr>
          <a:xfrm>
            <a:off x="7241" y="1050535"/>
            <a:ext cx="3860192" cy="41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22762" y="222501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10156460" y="93441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4516703" y="147448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7418159" y="181979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449790" y="167011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326444" y="471204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1008170" y="67121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5000456" y="2724199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2200450" y="2531875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11238069" y="20910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9070499" y="191432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10276593" y="336972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7849022" y="255692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6161931" y="427212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2056068" y="103267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A8D2A-239F-4EFD-BDB1-5B061D2C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8840" l="1204" r="97315">
                        <a14:foregroundMark x1="5926" y1="89630" x2="13981" y2="94126"/>
                        <a14:foregroundMark x1="13981" y1="94126" x2="25463" y2="93111"/>
                        <a14:foregroundMark x1="25463" y1="93111" x2="53333" y2="97389"/>
                        <a14:foregroundMark x1="53333" y1="97389" x2="62870" y2="95722"/>
                        <a14:foregroundMark x1="62870" y1="95722" x2="76019" y2="97027"/>
                        <a14:foregroundMark x1="76019" y1="97027" x2="89167" y2="95286"/>
                        <a14:foregroundMark x1="89167" y1="95286" x2="91574" y2="94126"/>
                        <a14:foregroundMark x1="97315" y1="96374" x2="94444" y2="86367"/>
                        <a14:foregroundMark x1="51759" y1="89848" x2="57222" y2="91516"/>
                        <a14:foregroundMark x1="53796" y1="85569" x2="54907" y2="93474"/>
                        <a14:foregroundMark x1="54907" y1="93474" x2="52500" y2="87600"/>
                        <a14:foregroundMark x1="43889" y1="89050" x2="46204" y2="87817"/>
                        <a14:foregroundMark x1="5926" y1="95214" x2="5648" y2="87600"/>
                        <a14:foregroundMark x1="5648" y1="87600" x2="4907" y2="93111"/>
                        <a14:foregroundMark x1="28148" y1="86947" x2="21852" y2="91878"/>
                        <a14:foregroundMark x1="21852" y1="91878" x2="43704" y2="88615"/>
                        <a14:foregroundMark x1="43704" y1="88615" x2="59444" y2="91153"/>
                        <a14:foregroundMark x1="81313" y1="85032" x2="85093" y2="83974"/>
                        <a14:foregroundMark x1="70657" y1="88015" x2="76180" y2="86469"/>
                        <a14:foregroundMark x1="69360" y1="88378" x2="70644" y2="88019"/>
                        <a14:foregroundMark x1="59444" y1="91153" x2="68871" y2="88514"/>
                        <a14:foregroundMark x1="90666" y1="83719" x2="96204" y2="83466"/>
                        <a14:foregroundMark x1="85093" y1="83974" x2="85936" y2="83935"/>
                        <a14:foregroundMark x1="96204" y1="83466" x2="90185" y2="91226"/>
                        <a14:foregroundMark x1="90185" y1="91226" x2="85833" y2="90863"/>
                        <a14:foregroundMark x1="87593" y1="90645" x2="80000" y2="89195"/>
                        <a14:foregroundMark x1="87870" y1="98840" x2="1204" y2="97825"/>
                        <a14:foregroundMark x1="14074" y1="88035" x2="17407" y2="90065"/>
                        <a14:foregroundMark x1="77130" y1="85134" x2="77130" y2="85134"/>
                        <a14:foregroundMark x1="77407" y1="88615" x2="76111" y2="83684"/>
                        <a14:foregroundMark x1="81111" y1="87165" x2="83426" y2="83684"/>
                        <a14:foregroundMark x1="76111" y1="84119" x2="77685" y2="85352"/>
                        <a14:backgroundMark x1="69074" y1="89050" x2="69537" y2="86367"/>
                        <a14:backgroundMark x1="69537" y1="88615" x2="69537" y2="87817"/>
                        <a14:backgroundMark x1="70648" y1="88035" x2="70833" y2="87600"/>
                        <a14:backgroundMark x1="69537" y1="88180" x2="69074" y2="88397"/>
                        <a14:backgroundMark x1="78241" y1="85714" x2="80833" y2="84699"/>
                        <a14:backgroundMark x1="77333" y1="85569" x2="79259" y2="88180"/>
                        <a14:backgroundMark x1="81389" y1="84119" x2="80833" y2="84699"/>
                        <a14:backgroundMark x1="88148" y1="84119" x2="86296" y2="84336"/>
                        <a14:backgroundMark x1="88981" y1="83466" x2="91019" y2="83249"/>
                        <a14:backgroundMark x1="87870" y1="83684" x2="88148" y2="83684"/>
                        <a14:backgroundMark x1="91019" y1="83684" x2="88981" y2="84482"/>
                        <a14:backgroundMark x1="90000" y1="84699" x2="92315" y2="81871"/>
                        <a14:backgroundMark x1="80833" y1="86149" x2="80278" y2="85932"/>
                        <a14:backgroundMark x1="80000" y1="85352" x2="81389" y2="84917"/>
                      </a14:backgroundRemoval>
                    </a14:imgEffect>
                  </a14:imgLayer>
                </a14:imgProps>
              </a:ext>
            </a:extLst>
          </a:blip>
          <a:srcRect t="81641"/>
          <a:stretch/>
        </p:blipFill>
        <p:spPr>
          <a:xfrm>
            <a:off x="0" y="5103674"/>
            <a:ext cx="12192000" cy="1754326"/>
          </a:xfrm>
          <a:prstGeom prst="rect">
            <a:avLst/>
          </a:prstGeom>
        </p:spPr>
      </p:pic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63CD84FC-F702-4384-81A6-70C17F5B1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80411"/>
              </p:ext>
            </p:extLst>
          </p:nvPr>
        </p:nvGraphicFramePr>
        <p:xfrm>
          <a:off x="535000" y="1775958"/>
          <a:ext cx="11207210" cy="304120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885114">
                  <a:extLst>
                    <a:ext uri="{9D8B030D-6E8A-4147-A177-3AD203B41FA5}">
                      <a16:colId xmlns:a16="http://schemas.microsoft.com/office/drawing/2014/main" val="3470713835"/>
                    </a:ext>
                  </a:extLst>
                </a:gridCol>
                <a:gridCol w="5322096">
                  <a:extLst>
                    <a:ext uri="{9D8B030D-6E8A-4147-A177-3AD203B41FA5}">
                      <a16:colId xmlns:a16="http://schemas.microsoft.com/office/drawing/2014/main" val="4205186432"/>
                    </a:ext>
                  </a:extLst>
                </a:gridCol>
              </a:tblGrid>
              <a:tr h="947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dirty="0">
                          <a:solidFill>
                            <a:srgbClr val="FFC00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 ”¿Dónde hay números”</a:t>
                      </a:r>
                      <a:endParaRPr lang="es-MX" sz="3600" b="0" dirty="0">
                        <a:solidFill>
                          <a:srgbClr val="FFC000"/>
                        </a:solidFill>
                        <a:effectLst/>
                        <a:latin typeface="Berlin Sans FB Demi" panose="020E0802020502020306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solidFill>
                            <a:srgbClr val="C0C8FE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Pensamiento matemático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Aprendizaje esperado: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Identifica algunos usos de los números en la vida cotidiana y entiende qué significan.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Número, álgebra y variación. Número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2403"/>
                  </a:ext>
                </a:extLst>
              </a:tr>
              <a:tr h="94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las imágenes de los objetos donde se usen números y escribe su nombre abajo de cada uno de ellos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(Esta actividad se realiza de tarea para enviar el viernes junto con las evidencias, no se realza en clase)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Evidencia: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Hoja de trabajo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9991"/>
                  </a:ext>
                </a:extLst>
              </a:tr>
            </a:tbl>
          </a:graphicData>
        </a:graphic>
      </p:graphicFrame>
      <p:pic>
        <p:nvPicPr>
          <p:cNvPr id="48" name="Imagen 47">
            <a:extLst>
              <a:ext uri="{FF2B5EF4-FFF2-40B4-BE49-F238E27FC236}">
                <a16:creationId xmlns:a16="http://schemas.microsoft.com/office/drawing/2014/main" id="{7503FC95-A056-4027-9683-63D7CDD66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" t="39788" r="-737" b="45604"/>
          <a:stretch/>
        </p:blipFill>
        <p:spPr>
          <a:xfrm>
            <a:off x="3210385" y="54995"/>
            <a:ext cx="5957702" cy="13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E3D4E81-7524-4522-9A86-98AD67ADD64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83" b="71809" l="6915" r="24291">
                        <a14:foregroundMark x1="17376" y1="60904" x2="7092" y2="60505"/>
                        <a14:foregroundMark x1="7092" y1="60505" x2="12234" y2="64362"/>
                        <a14:foregroundMark x1="11702" y1="59043" x2="18617" y2="59176"/>
                        <a14:foregroundMark x1="18617" y1="59176" x2="20035" y2="65691"/>
                        <a14:foregroundMark x1="20035" y1="65691" x2="12766" y2="62899"/>
                        <a14:foregroundMark x1="12766" y1="62899" x2="14716" y2="61037"/>
                        <a14:foregroundMark x1="20035" y1="59176" x2="13121" y2="56383"/>
                        <a14:foregroundMark x1="13121" y1="56383" x2="11879" y2="58910"/>
                        <a14:foregroundMark x1="15603" y1="57979" x2="19326" y2="71011"/>
                        <a14:foregroundMark x1="19326" y1="71011" x2="9220" y2="70213"/>
                        <a14:foregroundMark x1="9220" y1="70213" x2="8688" y2="68484"/>
                        <a14:foregroundMark x1="10638" y1="71809" x2="20213" y2="71011"/>
                        <a14:foregroundMark x1="20213" y1="71011" x2="21809" y2="71144"/>
                      </a14:backgroundRemoval>
                    </a14:imgEffect>
                  </a14:imgLayer>
                </a14:imgProps>
              </a:ext>
            </a:extLst>
          </a:blip>
          <a:srcRect l="7041" t="55421" r="73776" b="27012"/>
          <a:stretch/>
        </p:blipFill>
        <p:spPr>
          <a:xfrm>
            <a:off x="1361504" y="948190"/>
            <a:ext cx="1525578" cy="142711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B58F30B-42F4-4F1F-BAAF-80BA070D5E22}"/>
              </a:ext>
            </a:extLst>
          </p:cNvPr>
          <p:cNvPicPr/>
          <p:nvPr/>
        </p:nvPicPr>
        <p:blipFill rotWithShape="1">
          <a:blip r:embed="rId4"/>
          <a:srcRect l="44596" t="22858" r="25414" b="57954"/>
          <a:stretch/>
        </p:blipFill>
        <p:spPr>
          <a:xfrm>
            <a:off x="4408918" y="2849973"/>
            <a:ext cx="1577167" cy="1478627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16F4CA5-A680-4435-ACAB-E124951837F7}"/>
              </a:ext>
            </a:extLst>
          </p:cNvPr>
          <p:cNvPicPr/>
          <p:nvPr/>
        </p:nvPicPr>
        <p:blipFill rotWithShape="1">
          <a:blip r:embed="rId4"/>
          <a:srcRect l="28926" t="86221" r="25413" b="6282"/>
          <a:stretch/>
        </p:blipFill>
        <p:spPr>
          <a:xfrm rot="2847775">
            <a:off x="7403647" y="5463763"/>
            <a:ext cx="1738801" cy="418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F54CA-EDC0-410B-A5D3-6C7197367D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11" t="44868" r="40682" b="6878"/>
          <a:stretch/>
        </p:blipFill>
        <p:spPr>
          <a:xfrm>
            <a:off x="4370362" y="4792602"/>
            <a:ext cx="1502228" cy="1662392"/>
          </a:xfrm>
          <a:prstGeom prst="rect">
            <a:avLst/>
          </a:prstGeom>
        </p:spPr>
      </p:pic>
      <p:pic>
        <p:nvPicPr>
          <p:cNvPr id="3074" name="Picture 2" descr="Mi libro de tareas 1 ero">
            <a:extLst>
              <a:ext uri="{FF2B5EF4-FFF2-40B4-BE49-F238E27FC236}">
                <a16:creationId xmlns:a16="http://schemas.microsoft.com/office/drawing/2014/main" id="{71471A9D-7431-4F00-93D2-51079F264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55661" r="59864" b="17037"/>
          <a:stretch/>
        </p:blipFill>
        <p:spPr bwMode="auto">
          <a:xfrm>
            <a:off x="1376633" y="4408313"/>
            <a:ext cx="1468882" cy="18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 libro de tareas 1 ero">
            <a:extLst>
              <a:ext uri="{FF2B5EF4-FFF2-40B4-BE49-F238E27FC236}">
                <a16:creationId xmlns:a16="http://schemas.microsoft.com/office/drawing/2014/main" id="{8ED9C080-89DC-411D-B525-8DE6C672A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6" t="58307" r="4538" b="17037"/>
          <a:stretch/>
        </p:blipFill>
        <p:spPr bwMode="auto">
          <a:xfrm>
            <a:off x="7346079" y="2623564"/>
            <a:ext cx="1349828" cy="18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 libro de tareas 1 ero">
            <a:extLst>
              <a:ext uri="{FF2B5EF4-FFF2-40B4-BE49-F238E27FC236}">
                <a16:creationId xmlns:a16="http://schemas.microsoft.com/office/drawing/2014/main" id="{248EBFAF-AB8F-4B86-934F-919D1D9A6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9" t="27725" r="4538" b="46455"/>
          <a:stretch/>
        </p:blipFill>
        <p:spPr bwMode="auto">
          <a:xfrm>
            <a:off x="9981446" y="854035"/>
            <a:ext cx="999200" cy="158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 libro de tareas 1 ero">
            <a:extLst>
              <a:ext uri="{FF2B5EF4-FFF2-40B4-BE49-F238E27FC236}">
                <a16:creationId xmlns:a16="http://schemas.microsoft.com/office/drawing/2014/main" id="{0D7821DD-D060-4EBE-A2ED-355CF191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3" t="25820" r="28814" b="47090"/>
          <a:stretch/>
        </p:blipFill>
        <p:spPr bwMode="auto">
          <a:xfrm>
            <a:off x="9886526" y="4638154"/>
            <a:ext cx="1520487" cy="17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83CF6-3F38-4AE1-8643-8BBC778C47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616" t="40521" r="9012" b="43058"/>
          <a:stretch/>
        </p:blipFill>
        <p:spPr>
          <a:xfrm>
            <a:off x="9961925" y="2446148"/>
            <a:ext cx="1393369" cy="1753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519FA1-7E2A-41AE-949E-89C75F88B4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570" t="40521" r="30242" b="40522"/>
          <a:stretch/>
        </p:blipFill>
        <p:spPr>
          <a:xfrm>
            <a:off x="7392517" y="1164040"/>
            <a:ext cx="1256951" cy="121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C21203-EB1A-4F6D-AADA-FC69B73D95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76" t="33900" r="69606" b="54610"/>
          <a:stretch/>
        </p:blipFill>
        <p:spPr>
          <a:xfrm>
            <a:off x="1431107" y="2986118"/>
            <a:ext cx="1369508" cy="963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50531-30F5-4CA5-A23D-94C12A13E3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12" b="29592" l="10620" r="28573">
                        <a14:foregroundMark x1="12834" y1="21429" x2="20588" y2="25000"/>
                        <a14:foregroundMark x1="20588" y1="25000" x2="18984" y2="21825"/>
                      </a14:backgroundRemoval>
                    </a14:imgEffect>
                  </a14:imgLayer>
                </a14:imgProps>
              </a:ext>
            </a:extLst>
          </a:blip>
          <a:srcRect l="8376" t="18027" r="69183" b="69123"/>
          <a:stretch/>
        </p:blipFill>
        <p:spPr>
          <a:xfrm>
            <a:off x="4279326" y="908939"/>
            <a:ext cx="1781213" cy="1374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E2550-9D2A-4F24-8FBE-E00134CD9801}"/>
              </a:ext>
            </a:extLst>
          </p:cNvPr>
          <p:cNvSpPr txBox="1"/>
          <p:nvPr/>
        </p:nvSpPr>
        <p:spPr>
          <a:xfrm>
            <a:off x="2161981" y="53602"/>
            <a:ext cx="74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Colorea las imágenes de los objetos donde se usen números y escribe su nombre abajo de cada uno de ellos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6EDE4A-0F9C-4BA8-B8E3-F61C6CD4BD72}"/>
              </a:ext>
            </a:extLst>
          </p:cNvPr>
          <p:cNvCxnSpPr/>
          <p:nvPr/>
        </p:nvCxnSpPr>
        <p:spPr>
          <a:xfrm>
            <a:off x="1399192" y="2732939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1DD1C5-B062-4BEF-95AC-7DA3FEDCDFC5}"/>
              </a:ext>
            </a:extLst>
          </p:cNvPr>
          <p:cNvCxnSpPr/>
          <p:nvPr/>
        </p:nvCxnSpPr>
        <p:spPr>
          <a:xfrm>
            <a:off x="1374756" y="4359342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4AFF2D-8D8D-4765-B159-01B61435D72E}"/>
              </a:ext>
            </a:extLst>
          </p:cNvPr>
          <p:cNvCxnSpPr/>
          <p:nvPr/>
        </p:nvCxnSpPr>
        <p:spPr>
          <a:xfrm>
            <a:off x="1348285" y="6627806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64D082-231B-4B9F-8385-2641A0AC60B7}"/>
              </a:ext>
            </a:extLst>
          </p:cNvPr>
          <p:cNvCxnSpPr/>
          <p:nvPr/>
        </p:nvCxnSpPr>
        <p:spPr>
          <a:xfrm>
            <a:off x="4343858" y="2540418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C61C47-97F4-4CB3-9D37-1CCD609E287D}"/>
              </a:ext>
            </a:extLst>
          </p:cNvPr>
          <p:cNvCxnSpPr/>
          <p:nvPr/>
        </p:nvCxnSpPr>
        <p:spPr>
          <a:xfrm>
            <a:off x="4411682" y="4558642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259CD-239D-4019-BB76-138185430DC0}"/>
              </a:ext>
            </a:extLst>
          </p:cNvPr>
          <p:cNvCxnSpPr/>
          <p:nvPr/>
        </p:nvCxnSpPr>
        <p:spPr>
          <a:xfrm>
            <a:off x="4360263" y="6694066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22F0A5-E529-4022-AB3B-40AEEA683A9F}"/>
              </a:ext>
            </a:extLst>
          </p:cNvPr>
          <p:cNvCxnSpPr/>
          <p:nvPr/>
        </p:nvCxnSpPr>
        <p:spPr>
          <a:xfrm>
            <a:off x="7333054" y="2593425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619F93-D843-4398-B5B5-A8B54061A445}"/>
              </a:ext>
            </a:extLst>
          </p:cNvPr>
          <p:cNvCxnSpPr/>
          <p:nvPr/>
        </p:nvCxnSpPr>
        <p:spPr>
          <a:xfrm>
            <a:off x="7333054" y="4661023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5996B9-ACD6-4E9C-8CC8-F5BDF7C13555}"/>
              </a:ext>
            </a:extLst>
          </p:cNvPr>
          <p:cNvCxnSpPr/>
          <p:nvPr/>
        </p:nvCxnSpPr>
        <p:spPr>
          <a:xfrm>
            <a:off x="7725566" y="6627806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ADDECF-BB2B-4F21-BBC1-27CAF459D9CA}"/>
              </a:ext>
            </a:extLst>
          </p:cNvPr>
          <p:cNvCxnSpPr/>
          <p:nvPr/>
        </p:nvCxnSpPr>
        <p:spPr>
          <a:xfrm>
            <a:off x="10176938" y="6627806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5CF852-30DE-440A-8473-7689DE162197}"/>
              </a:ext>
            </a:extLst>
          </p:cNvPr>
          <p:cNvCxnSpPr/>
          <p:nvPr/>
        </p:nvCxnSpPr>
        <p:spPr>
          <a:xfrm>
            <a:off x="9999910" y="4634519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047BA8-3DF7-4E18-A66D-1DAFEB12D05B}"/>
              </a:ext>
            </a:extLst>
          </p:cNvPr>
          <p:cNvCxnSpPr/>
          <p:nvPr/>
        </p:nvCxnSpPr>
        <p:spPr>
          <a:xfrm>
            <a:off x="10027577" y="2603042"/>
            <a:ext cx="15255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0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22762" y="222501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3955712" y="284155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4516703" y="147448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5045004" y="4139381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1882225" y="156492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326444" y="471204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1008170" y="67121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542923" y="1916853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9667830" y="-4567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11361307" y="147448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9070499" y="191432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10253085" y="65261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9214450" y="741710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2813411" y="111015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1188685" y="-29190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55EB3-5E3C-4661-9674-7AD1C73C2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" t="1887" r="2363" b="8642"/>
          <a:stretch/>
        </p:blipFill>
        <p:spPr>
          <a:xfrm rot="16200000">
            <a:off x="2674241" y="-2667000"/>
            <a:ext cx="6857999" cy="12192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FDD64E1-E0F3-4EEA-A9B9-2CB2FD97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45" t="54695" r="236" b="29500"/>
          <a:stretch/>
        </p:blipFill>
        <p:spPr>
          <a:xfrm>
            <a:off x="3353138" y="2603282"/>
            <a:ext cx="6011897" cy="11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BF1C7F2-0BAC-42D3-8684-861E991FC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6820"/>
              </p:ext>
            </p:extLst>
          </p:nvPr>
        </p:nvGraphicFramePr>
        <p:xfrm>
          <a:off x="371060" y="1079920"/>
          <a:ext cx="11449879" cy="510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17">
                  <a:extLst>
                    <a:ext uri="{9D8B030D-6E8A-4147-A177-3AD203B41FA5}">
                      <a16:colId xmlns:a16="http://schemas.microsoft.com/office/drawing/2014/main" val="1161007329"/>
                    </a:ext>
                  </a:extLst>
                </a:gridCol>
                <a:gridCol w="3297219">
                  <a:extLst>
                    <a:ext uri="{9D8B030D-6E8A-4147-A177-3AD203B41FA5}">
                      <a16:colId xmlns:a16="http://schemas.microsoft.com/office/drawing/2014/main" val="197314358"/>
                    </a:ext>
                  </a:extLst>
                </a:gridCol>
                <a:gridCol w="3564834">
                  <a:extLst>
                    <a:ext uri="{9D8B030D-6E8A-4147-A177-3AD203B41FA5}">
                      <a16:colId xmlns:a16="http://schemas.microsoft.com/office/drawing/2014/main" val="1914956492"/>
                    </a:ext>
                  </a:extLst>
                </a:gridCol>
                <a:gridCol w="3101009">
                  <a:extLst>
                    <a:ext uri="{9D8B030D-6E8A-4147-A177-3AD203B41FA5}">
                      <a16:colId xmlns:a16="http://schemas.microsoft.com/office/drawing/2014/main" val="2864066505"/>
                    </a:ext>
                  </a:extLst>
                </a:gridCol>
              </a:tblGrid>
              <a:tr h="447912">
                <a:tc gridSpan="4"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Señala la opción indicada según lo que observó en su niño/ niña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59617"/>
                  </a:ext>
                </a:extLst>
              </a:tr>
              <a:tr h="502014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Lunes 17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por sí mismo acciones de cuidado personal, se hace cargo de sus pertenencias y respeta las de los demás.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algunas por sí mismo acciones de cuidado personal, pero necesita ayuda, se hace cargo de sus pertenencias y respeta las de los demás.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Se le dificulta realizar por sí mismo acciones de cuidado personal, se hace cargo de sus pertenencias y respeta las de los demás.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08824"/>
                  </a:ext>
                </a:extLst>
              </a:tr>
              <a:tr h="711013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Martes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y describe objetos y personas que conoce y observa.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algunas características de objetos y personas que conoce y observa.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Se la dificulta reconocer y describir características de objetos y personas que conoce y observa.</a:t>
                      </a:r>
                    </a:p>
                    <a:p>
                      <a:endParaRPr lang="es-MX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08756"/>
                  </a:ext>
                </a:extLst>
              </a:tr>
              <a:tr h="787692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Miercoles 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Aprende poemas, los dice correctamente frente a otras personas y respeta la forma en que se deben narrar.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Aprende poemas, los dice frente a otras personas, respetando algunos puntos de narración.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le dificulta aprender poemas, decirlos frente a otras personas.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35733"/>
                  </a:ext>
                </a:extLst>
              </a:tr>
              <a:tr h="711013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Jueves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algunos usos de los números en la vida cotidiana y entiende qué significan.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Identifica algunos usos de los números en la vida cotidiana y entiende poco lo qué significan.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  <a:latin typeface="+mn-lt"/>
                        </a:rPr>
                        <a:t>Le es dificil identificar los usos de los números en la vida cotidiana y entiender qué significan.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467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2D4324-4791-48E7-B699-40CEE04B1E97}"/>
              </a:ext>
            </a:extLst>
          </p:cNvPr>
          <p:cNvSpPr txBox="1"/>
          <p:nvPr/>
        </p:nvSpPr>
        <p:spPr>
          <a:xfrm>
            <a:off x="2857464" y="283268"/>
            <a:ext cx="6826909" cy="582404"/>
          </a:xfrm>
          <a:prstGeom prst="rect">
            <a:avLst/>
          </a:prstGeom>
          <a:noFill/>
          <a:ln w="57150">
            <a:solidFill>
              <a:srgbClr val="FED6D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solidFill>
                  <a:schemeClr val="tx1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180943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D8AA8A-9872-426A-A627-0F0D4FB86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22762" y="222501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7898946" y="160498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4516703" y="147448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5045004" y="4139381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3032227" y="183338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326444" y="471204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1008170" y="67121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10181121" y="511136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2200450" y="2531875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11238069" y="20910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9070499" y="191432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10276593" y="336972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7849022" y="255692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6161931" y="427212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2041972" y="1278668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A8D2A-239F-4EFD-BDB1-5B061D2C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8840" l="1204" r="97315">
                        <a14:foregroundMark x1="5926" y1="89630" x2="13981" y2="94126"/>
                        <a14:foregroundMark x1="13981" y1="94126" x2="25463" y2="93111"/>
                        <a14:foregroundMark x1="25463" y1="93111" x2="53333" y2="97389"/>
                        <a14:foregroundMark x1="53333" y1="97389" x2="62870" y2="95722"/>
                        <a14:foregroundMark x1="62870" y1="95722" x2="76019" y2="97027"/>
                        <a14:foregroundMark x1="76019" y1="97027" x2="89167" y2="95286"/>
                        <a14:foregroundMark x1="89167" y1="95286" x2="91574" y2="94126"/>
                        <a14:foregroundMark x1="97315" y1="96374" x2="94444" y2="86367"/>
                        <a14:foregroundMark x1="51759" y1="89848" x2="57222" y2="91516"/>
                        <a14:foregroundMark x1="53796" y1="85569" x2="54907" y2="93474"/>
                        <a14:foregroundMark x1="54907" y1="93474" x2="52500" y2="87600"/>
                        <a14:foregroundMark x1="43889" y1="89050" x2="46204" y2="87817"/>
                        <a14:foregroundMark x1="5926" y1="95214" x2="5648" y2="87600"/>
                        <a14:foregroundMark x1="5648" y1="87600" x2="4907" y2="93111"/>
                        <a14:foregroundMark x1="28148" y1="86947" x2="21852" y2="91878"/>
                        <a14:foregroundMark x1="21852" y1="91878" x2="43704" y2="88615"/>
                        <a14:foregroundMark x1="43704" y1="88615" x2="59444" y2="91153"/>
                        <a14:foregroundMark x1="81313" y1="85032" x2="85093" y2="83974"/>
                        <a14:foregroundMark x1="70657" y1="88015" x2="76180" y2="86469"/>
                        <a14:foregroundMark x1="69360" y1="88378" x2="70644" y2="88019"/>
                        <a14:foregroundMark x1="59444" y1="91153" x2="68871" y2="88514"/>
                        <a14:foregroundMark x1="90666" y1="83719" x2="96204" y2="83466"/>
                        <a14:foregroundMark x1="85093" y1="83974" x2="85936" y2="83935"/>
                        <a14:foregroundMark x1="96204" y1="83466" x2="90185" y2="91226"/>
                        <a14:foregroundMark x1="90185" y1="91226" x2="85833" y2="90863"/>
                        <a14:foregroundMark x1="87593" y1="90645" x2="80000" y2="89195"/>
                        <a14:foregroundMark x1="87870" y1="98840" x2="1204" y2="97825"/>
                        <a14:foregroundMark x1="14074" y1="88035" x2="17407" y2="90065"/>
                        <a14:foregroundMark x1="77130" y1="85134" x2="77130" y2="85134"/>
                        <a14:foregroundMark x1="77407" y1="88615" x2="76111" y2="83684"/>
                        <a14:foregroundMark x1="81111" y1="87165" x2="83426" y2="83684"/>
                        <a14:foregroundMark x1="76111" y1="84119" x2="77685" y2="85352"/>
                        <a14:backgroundMark x1="69074" y1="89050" x2="69537" y2="86367"/>
                        <a14:backgroundMark x1="69537" y1="88615" x2="69537" y2="87817"/>
                        <a14:backgroundMark x1="70648" y1="88035" x2="70833" y2="87600"/>
                        <a14:backgroundMark x1="69537" y1="88180" x2="69074" y2="88397"/>
                        <a14:backgroundMark x1="78241" y1="85714" x2="80833" y2="84699"/>
                        <a14:backgroundMark x1="77333" y1="85569" x2="79259" y2="88180"/>
                        <a14:backgroundMark x1="81389" y1="84119" x2="80833" y2="84699"/>
                        <a14:backgroundMark x1="88148" y1="84119" x2="86296" y2="84336"/>
                        <a14:backgroundMark x1="88981" y1="83466" x2="91019" y2="83249"/>
                        <a14:backgroundMark x1="87870" y1="83684" x2="88148" y2="83684"/>
                        <a14:backgroundMark x1="91019" y1="83684" x2="88981" y2="84482"/>
                        <a14:backgroundMark x1="90000" y1="84699" x2="92315" y2="81871"/>
                        <a14:backgroundMark x1="80833" y1="86149" x2="80278" y2="85932"/>
                        <a14:backgroundMark x1="80000" y1="85352" x2="81389" y2="84917"/>
                      </a14:backgroundRemoval>
                    </a14:imgEffect>
                  </a14:imgLayer>
                </a14:imgProps>
              </a:ext>
            </a:extLst>
          </a:blip>
          <a:srcRect t="81641"/>
          <a:stretch/>
        </p:blipFill>
        <p:spPr>
          <a:xfrm>
            <a:off x="0" y="5103674"/>
            <a:ext cx="12192000" cy="175432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CADD73D-EEBB-4656-843A-F718B3731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897"/>
          <a:stretch/>
        </p:blipFill>
        <p:spPr>
          <a:xfrm>
            <a:off x="3117149" y="0"/>
            <a:ext cx="5957702" cy="1113513"/>
          </a:xfrm>
          <a:prstGeom prst="rect">
            <a:avLst/>
          </a:prstGeom>
        </p:spPr>
      </p:pic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E065094-272A-405B-BEB1-9BBA6262A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99767"/>
              </p:ext>
            </p:extLst>
          </p:nvPr>
        </p:nvGraphicFramePr>
        <p:xfrm>
          <a:off x="408874" y="1718859"/>
          <a:ext cx="11427776" cy="30302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713888">
                  <a:extLst>
                    <a:ext uri="{9D8B030D-6E8A-4147-A177-3AD203B41FA5}">
                      <a16:colId xmlns:a16="http://schemas.microsoft.com/office/drawing/2014/main" val="3470713835"/>
                    </a:ext>
                  </a:extLst>
                </a:gridCol>
                <a:gridCol w="5713888">
                  <a:extLst>
                    <a:ext uri="{9D8B030D-6E8A-4147-A177-3AD203B41FA5}">
                      <a16:colId xmlns:a16="http://schemas.microsoft.com/office/drawing/2014/main" val="4205186432"/>
                    </a:ext>
                  </a:extLst>
                </a:gridCol>
              </a:tblGrid>
              <a:tr h="947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dirty="0">
                          <a:solidFill>
                            <a:srgbClr val="FFC00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 ”Mis actividades diarias”</a:t>
                      </a:r>
                      <a:endParaRPr lang="es-MX" sz="3600" b="0" dirty="0">
                        <a:solidFill>
                          <a:srgbClr val="FFC000"/>
                        </a:solidFill>
                        <a:effectLst/>
                        <a:latin typeface="Berlin Sans FB Demi" panose="020E0802020502020306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solidFill>
                            <a:srgbClr val="C0C8FE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Educacion socioemocional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Aprendizaje esperado: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por sí mismo acciones de cuidado personal, se hace cargo de sus pertenencias y respeta las de los demás.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Autonomia. Iniciativa personal.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2403"/>
                  </a:ext>
                </a:extLst>
              </a:tr>
              <a:tr h="947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Regitra diariamente en el calendario, las actividades que realizas, marca en el recuadro que corresponda, los dias que corresponda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Evidencia: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Hoja de trabajo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95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AD73B-D6F6-48EA-BD00-18E57AF0734C}"/>
              </a:ext>
            </a:extLst>
          </p:cNvPr>
          <p:cNvSpPr txBox="1"/>
          <p:nvPr/>
        </p:nvSpPr>
        <p:spPr>
          <a:xfrm>
            <a:off x="405313" y="112339"/>
            <a:ext cx="948080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Calendario semanal. 17 al 21 de mayo.    </a:t>
            </a:r>
            <a:r>
              <a:rPr lang="es-MX" sz="1600" b="1" dirty="0"/>
              <a:t>Nombre</a:t>
            </a:r>
            <a:r>
              <a:rPr lang="es-MX" sz="1600" dirty="0"/>
              <a:t>: </a:t>
            </a:r>
            <a:endParaRPr lang="fr-F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14768-D7D0-4497-AE37-79C442D37EB5}"/>
              </a:ext>
            </a:extLst>
          </p:cNvPr>
          <p:cNvSpPr txBox="1"/>
          <p:nvPr/>
        </p:nvSpPr>
        <p:spPr>
          <a:xfrm>
            <a:off x="1877667" y="434958"/>
            <a:ext cx="819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Registra en el calendario las actividades que realizas por dia,  marca con una         cuando las realizas </a:t>
            </a:r>
            <a:endParaRPr lang="fr-FR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D213CD-3D44-4316-8C81-1B022C74C6A9}"/>
                  </a:ext>
                </a:extLst>
              </p14:cNvPr>
              <p14:cNvContentPartPr/>
              <p14:nvPr/>
            </p14:nvContentPartPr>
            <p14:xfrm>
              <a:off x="7996028" y="520494"/>
              <a:ext cx="142560" cy="15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D213CD-3D44-4316-8C81-1B022C74C6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388" y="511854"/>
                <a:ext cx="160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E9505D-9449-4A2C-94DA-906989E78E8B}"/>
                  </a:ext>
                </a:extLst>
              </p14:cNvPr>
              <p14:cNvContentPartPr/>
              <p14:nvPr/>
            </p14:nvContentPartPr>
            <p14:xfrm>
              <a:off x="3882141" y="427970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E9505D-9449-4A2C-94DA-906989E78E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501" y="427106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86279D9-02AD-4C4A-99C8-D53EB8FD7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507813"/>
              </p:ext>
            </p:extLst>
          </p:nvPr>
        </p:nvGraphicFramePr>
        <p:xfrm>
          <a:off x="191705" y="1065354"/>
          <a:ext cx="11852578" cy="56736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1847">
                  <a:extLst>
                    <a:ext uri="{9D8B030D-6E8A-4147-A177-3AD203B41FA5}">
                      <a16:colId xmlns:a16="http://schemas.microsoft.com/office/drawing/2014/main" val="1086226195"/>
                    </a:ext>
                  </a:extLst>
                </a:gridCol>
                <a:gridCol w="1220129">
                  <a:extLst>
                    <a:ext uri="{9D8B030D-6E8A-4147-A177-3AD203B41FA5}">
                      <a16:colId xmlns:a16="http://schemas.microsoft.com/office/drawing/2014/main" val="2390976156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2454377858"/>
                    </a:ext>
                  </a:extLst>
                </a:gridCol>
                <a:gridCol w="1246652">
                  <a:extLst>
                    <a:ext uri="{9D8B030D-6E8A-4147-A177-3AD203B41FA5}">
                      <a16:colId xmlns:a16="http://schemas.microsoft.com/office/drawing/2014/main" val="1500522228"/>
                    </a:ext>
                  </a:extLst>
                </a:gridCol>
                <a:gridCol w="1047720">
                  <a:extLst>
                    <a:ext uri="{9D8B030D-6E8A-4147-A177-3AD203B41FA5}">
                      <a16:colId xmlns:a16="http://schemas.microsoft.com/office/drawing/2014/main" val="1151591558"/>
                    </a:ext>
                  </a:extLst>
                </a:gridCol>
                <a:gridCol w="1193603">
                  <a:extLst>
                    <a:ext uri="{9D8B030D-6E8A-4147-A177-3AD203B41FA5}">
                      <a16:colId xmlns:a16="http://schemas.microsoft.com/office/drawing/2014/main" val="2138466285"/>
                    </a:ext>
                  </a:extLst>
                </a:gridCol>
                <a:gridCol w="1074243">
                  <a:extLst>
                    <a:ext uri="{9D8B030D-6E8A-4147-A177-3AD203B41FA5}">
                      <a16:colId xmlns:a16="http://schemas.microsoft.com/office/drawing/2014/main" val="2472772849"/>
                    </a:ext>
                  </a:extLst>
                </a:gridCol>
                <a:gridCol w="1114031">
                  <a:extLst>
                    <a:ext uri="{9D8B030D-6E8A-4147-A177-3AD203B41FA5}">
                      <a16:colId xmlns:a16="http://schemas.microsoft.com/office/drawing/2014/main" val="1013796662"/>
                    </a:ext>
                  </a:extLst>
                </a:gridCol>
                <a:gridCol w="1047720">
                  <a:extLst>
                    <a:ext uri="{9D8B030D-6E8A-4147-A177-3AD203B41FA5}">
                      <a16:colId xmlns:a16="http://schemas.microsoft.com/office/drawing/2014/main" val="661533099"/>
                    </a:ext>
                  </a:extLst>
                </a:gridCol>
                <a:gridCol w="1087506">
                  <a:extLst>
                    <a:ext uri="{9D8B030D-6E8A-4147-A177-3AD203B41FA5}">
                      <a16:colId xmlns:a16="http://schemas.microsoft.com/office/drawing/2014/main" val="1563447331"/>
                    </a:ext>
                  </a:extLst>
                </a:gridCol>
                <a:gridCol w="1047719">
                  <a:extLst>
                    <a:ext uri="{9D8B030D-6E8A-4147-A177-3AD203B41FA5}">
                      <a16:colId xmlns:a16="http://schemas.microsoft.com/office/drawing/2014/main" val="3136663762"/>
                    </a:ext>
                  </a:extLst>
                </a:gridCol>
              </a:tblGrid>
              <a:tr h="18580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Actvidades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75289"/>
                  </a:ext>
                </a:extLst>
              </a:tr>
              <a:tr h="4030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</a:rPr>
                        <a:t>Puedo hacerlo solo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Necesito ayuda 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Puedo hacerlo solo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Necesito ayuda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Puedo hacerlo solo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Necesito ayuda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Puedo hacerlo solo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</a:rPr>
                        <a:t>Necesito ayuda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</a:rPr>
                        <a:t>Puedo hacerlo solo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</a:rPr>
                        <a:t>Necesito ayuda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56451"/>
                  </a:ext>
                </a:extLst>
              </a:tr>
              <a:tr h="86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Lunes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217583"/>
                  </a:ext>
                </a:extLst>
              </a:tr>
              <a:tr h="728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Martes 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08916"/>
                  </a:ext>
                </a:extLst>
              </a:tr>
              <a:tr h="67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Miercoles 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44085"/>
                  </a:ext>
                </a:extLst>
              </a:tr>
              <a:tr h="617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Jueves 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21848"/>
                  </a:ext>
                </a:extLst>
              </a:tr>
              <a:tr h="527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Viernes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>
                          <a:effectLst/>
                        </a:rPr>
                        <a:t> </a:t>
                      </a:r>
                      <a:endParaRPr lang="fr-F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52" marR="3805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11897"/>
                  </a:ext>
                </a:extLst>
              </a:tr>
            </a:tbl>
          </a:graphicData>
        </a:graphic>
      </p:graphicFrame>
      <p:pic>
        <p:nvPicPr>
          <p:cNvPr id="1026" name="Picture 2" descr="Dibujo de Niño en la ducha para Colorear - Dibujos.net">
            <a:extLst>
              <a:ext uri="{FF2B5EF4-FFF2-40B4-BE49-F238E27FC236}">
                <a16:creationId xmlns:a16="http://schemas.microsoft.com/office/drawing/2014/main" id="{06BC7293-AA0C-41BD-8D5A-B58320D04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22665" b="2990"/>
          <a:stretch/>
        </p:blipFill>
        <p:spPr bwMode="auto">
          <a:xfrm>
            <a:off x="1021085" y="1119456"/>
            <a:ext cx="2025235" cy="16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os lavamos los dientes. Ficha escolar de autonomía personal">
            <a:extLst>
              <a:ext uri="{FF2B5EF4-FFF2-40B4-BE49-F238E27FC236}">
                <a16:creationId xmlns:a16="http://schemas.microsoft.com/office/drawing/2014/main" id="{11BBCF5E-7A63-44FE-8F09-E8ECA4B97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 bwMode="auto">
          <a:xfrm>
            <a:off x="3431217" y="1220855"/>
            <a:ext cx="1901294" cy="15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iño poniéndose la camisa para colorear ~ Colorear el Dibujo | Manualidades  cristianas, Proyectos de ciencia para niños, Actividades de la vida diaria">
            <a:extLst>
              <a:ext uri="{FF2B5EF4-FFF2-40B4-BE49-F238E27FC236}">
                <a16:creationId xmlns:a16="http://schemas.microsoft.com/office/drawing/2014/main" id="{0782059B-819F-4912-AC50-6B157F350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2586" r="9593" b="18461"/>
          <a:stretch/>
        </p:blipFill>
        <p:spPr bwMode="auto">
          <a:xfrm>
            <a:off x="5502166" y="1173559"/>
            <a:ext cx="2158255" cy="16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nes De Ninos Recogiendo Juguetes Para Colorear - Novocom.top">
            <a:extLst>
              <a:ext uri="{FF2B5EF4-FFF2-40B4-BE49-F238E27FC236}">
                <a16:creationId xmlns:a16="http://schemas.microsoft.com/office/drawing/2014/main" id="{0C911B4D-735B-467A-BFCA-2EF489E25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7" b="662"/>
          <a:stretch/>
        </p:blipFill>
        <p:spPr bwMode="auto">
          <a:xfrm>
            <a:off x="7776675" y="1173559"/>
            <a:ext cx="2053683" cy="15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84E226-69F9-40B5-BD89-8F8A6E54C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6612" y="1119455"/>
            <a:ext cx="2053683" cy="17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4274" y="153208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10294297" y="67807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4817512" y="107674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5045004" y="4139381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2097866" y="172711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326444" y="4712047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1201244" y="394379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5696807" y="1524290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2333709" y="211874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9350174" y="140825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11178348" y="129356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10276593" y="336972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8048117" y="1510852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1565668" y="1076742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3749989" y="1599137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A8D2A-239F-4EFD-BDB1-5B061D2C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8840" l="1204" r="97315">
                        <a14:foregroundMark x1="5926" y1="89630" x2="13981" y2="94126"/>
                        <a14:foregroundMark x1="13981" y1="94126" x2="25463" y2="93111"/>
                        <a14:foregroundMark x1="25463" y1="93111" x2="53333" y2="97389"/>
                        <a14:foregroundMark x1="53333" y1="97389" x2="62870" y2="95722"/>
                        <a14:foregroundMark x1="62870" y1="95722" x2="76019" y2="97027"/>
                        <a14:foregroundMark x1="76019" y1="97027" x2="89167" y2="95286"/>
                        <a14:foregroundMark x1="89167" y1="95286" x2="91574" y2="94126"/>
                        <a14:foregroundMark x1="97315" y1="96374" x2="94444" y2="86367"/>
                        <a14:foregroundMark x1="51759" y1="89848" x2="57222" y2="91516"/>
                        <a14:foregroundMark x1="53796" y1="85569" x2="54907" y2="93474"/>
                        <a14:foregroundMark x1="54907" y1="93474" x2="52500" y2="87600"/>
                        <a14:foregroundMark x1="43889" y1="89050" x2="46204" y2="87817"/>
                        <a14:foregroundMark x1="5926" y1="95214" x2="5648" y2="87600"/>
                        <a14:foregroundMark x1="5648" y1="87600" x2="4907" y2="93111"/>
                        <a14:foregroundMark x1="28148" y1="86947" x2="21852" y2="91878"/>
                        <a14:foregroundMark x1="21852" y1="91878" x2="43704" y2="88615"/>
                        <a14:foregroundMark x1="43704" y1="88615" x2="59444" y2="91153"/>
                        <a14:foregroundMark x1="81313" y1="85032" x2="85093" y2="83974"/>
                        <a14:foregroundMark x1="70657" y1="88015" x2="76180" y2="86469"/>
                        <a14:foregroundMark x1="69360" y1="88378" x2="70644" y2="88019"/>
                        <a14:foregroundMark x1="59444" y1="91153" x2="68871" y2="88514"/>
                        <a14:foregroundMark x1="90666" y1="83719" x2="96204" y2="83466"/>
                        <a14:foregroundMark x1="85093" y1="83974" x2="85936" y2="83935"/>
                        <a14:foregroundMark x1="96204" y1="83466" x2="90185" y2="91226"/>
                        <a14:foregroundMark x1="90185" y1="91226" x2="85833" y2="90863"/>
                        <a14:foregroundMark x1="87593" y1="90645" x2="80000" y2="89195"/>
                        <a14:foregroundMark x1="87870" y1="98840" x2="1204" y2="97825"/>
                        <a14:foregroundMark x1="14074" y1="88035" x2="17407" y2="90065"/>
                        <a14:foregroundMark x1="77130" y1="85134" x2="77130" y2="85134"/>
                        <a14:foregroundMark x1="77407" y1="88615" x2="76111" y2="83684"/>
                        <a14:foregroundMark x1="81111" y1="87165" x2="83426" y2="83684"/>
                        <a14:foregroundMark x1="76111" y1="84119" x2="77685" y2="85352"/>
                        <a14:backgroundMark x1="69074" y1="89050" x2="69537" y2="86367"/>
                        <a14:backgroundMark x1="69537" y1="88615" x2="69537" y2="87817"/>
                        <a14:backgroundMark x1="70648" y1="88035" x2="70833" y2="87600"/>
                        <a14:backgroundMark x1="69537" y1="88180" x2="69074" y2="88397"/>
                        <a14:backgroundMark x1="78241" y1="85714" x2="80833" y2="84699"/>
                        <a14:backgroundMark x1="77333" y1="85569" x2="79259" y2="88180"/>
                        <a14:backgroundMark x1="81389" y1="84119" x2="80833" y2="84699"/>
                        <a14:backgroundMark x1="88148" y1="84119" x2="86296" y2="84336"/>
                        <a14:backgroundMark x1="88981" y1="83466" x2="91019" y2="83249"/>
                        <a14:backgroundMark x1="87870" y1="83684" x2="88148" y2="83684"/>
                        <a14:backgroundMark x1="91019" y1="83684" x2="88981" y2="84482"/>
                        <a14:backgroundMark x1="90000" y1="84699" x2="92315" y2="81871"/>
                        <a14:backgroundMark x1="80833" y1="86149" x2="80278" y2="85932"/>
                        <a14:backgroundMark x1="80000" y1="85352" x2="81389" y2="84917"/>
                      </a14:backgroundRemoval>
                    </a14:imgEffect>
                  </a14:imgLayer>
                </a14:imgProps>
              </a:ext>
            </a:extLst>
          </a:blip>
          <a:srcRect t="81641"/>
          <a:stretch/>
        </p:blipFill>
        <p:spPr>
          <a:xfrm>
            <a:off x="0" y="5103674"/>
            <a:ext cx="12192000" cy="175432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FDD64E1-E0F3-4EEA-A9B9-2CB2FD971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18" b="75038"/>
          <a:stretch/>
        </p:blipFill>
        <p:spPr>
          <a:xfrm>
            <a:off x="3117149" y="56272"/>
            <a:ext cx="5957702" cy="1181685"/>
          </a:xfrm>
          <a:prstGeom prst="rect">
            <a:avLst/>
          </a:prstGeom>
        </p:spPr>
      </p:pic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8836CD03-B583-49E1-9A55-5FA99D14D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66638"/>
              </p:ext>
            </p:extLst>
          </p:nvPr>
        </p:nvGraphicFramePr>
        <p:xfrm>
          <a:off x="328260" y="1511110"/>
          <a:ext cx="11525246" cy="35266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762623">
                  <a:extLst>
                    <a:ext uri="{9D8B030D-6E8A-4147-A177-3AD203B41FA5}">
                      <a16:colId xmlns:a16="http://schemas.microsoft.com/office/drawing/2014/main" val="3470713835"/>
                    </a:ext>
                  </a:extLst>
                </a:gridCol>
                <a:gridCol w="5762623">
                  <a:extLst>
                    <a:ext uri="{9D8B030D-6E8A-4147-A177-3AD203B41FA5}">
                      <a16:colId xmlns:a16="http://schemas.microsoft.com/office/drawing/2014/main" val="4205186432"/>
                    </a:ext>
                  </a:extLst>
                </a:gridCol>
              </a:tblGrid>
              <a:tr h="814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dirty="0">
                          <a:solidFill>
                            <a:srgbClr val="FFC00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 ”¿Quién es?”</a:t>
                      </a:r>
                      <a:endParaRPr lang="es-MX" sz="3600" b="0" dirty="0">
                        <a:solidFill>
                          <a:srgbClr val="FFC000"/>
                        </a:solidFill>
                        <a:effectLst/>
                        <a:latin typeface="Berlin Sans FB Demi" panose="020E0802020502020306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solidFill>
                            <a:srgbClr val="C0C8FE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Aprendizaje esperado: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Menciona características de objetos y personas que conoce y observa.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Oralidad. Descripción </a:t>
                      </a:r>
                      <a:endParaRPr lang="es-MX" sz="1800" b="1" dirty="0">
                        <a:solidFill>
                          <a:srgbClr val="92D050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2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effectLst/>
                          <a:latin typeface="Berlin Sans FB Demi" panose="020E0802020502020306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Traer una foto, imagen o dibujo de una persona que tú elijas, puede ser mamá, papá, abuelos, mascotas, un personaje de alguna pelicula o caricatura favorita, etc, deberás describir sus características, cómo es físicamente, cómo está vestido, como su forma de ser, qué es lo que hace, y porque elegiste a esa persona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Evidencia: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Descripción en clase, en caso de no asistir, enviar video de la descrpción.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25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4A91D9A-6753-4B00-AB39-6E9F25ED3A17}"/>
              </a:ext>
            </a:extLst>
          </p:cNvPr>
          <p:cNvSpPr/>
          <p:nvPr/>
        </p:nvSpPr>
        <p:spPr>
          <a:xfrm>
            <a:off x="4152660" y="60419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CA6E26-7B61-4B3E-9111-35F25CE2188F}"/>
              </a:ext>
            </a:extLst>
          </p:cNvPr>
          <p:cNvSpPr/>
          <p:nvPr/>
        </p:nvSpPr>
        <p:spPr>
          <a:xfrm>
            <a:off x="6122762" y="2225014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37F982-A700-4847-A10B-BC1BF9C144EE}"/>
              </a:ext>
            </a:extLst>
          </p:cNvPr>
          <p:cNvSpPr/>
          <p:nvPr/>
        </p:nvSpPr>
        <p:spPr>
          <a:xfrm>
            <a:off x="3955712" y="284155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051E75-8EB5-4CD7-9C45-B8DF9A58E414}"/>
              </a:ext>
            </a:extLst>
          </p:cNvPr>
          <p:cNvSpPr/>
          <p:nvPr/>
        </p:nvSpPr>
        <p:spPr>
          <a:xfrm>
            <a:off x="2509672" y="152400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DB24928-C473-4B2F-BFDA-32F1B743B0DC}"/>
              </a:ext>
            </a:extLst>
          </p:cNvPr>
          <p:cNvSpPr/>
          <p:nvPr/>
        </p:nvSpPr>
        <p:spPr>
          <a:xfrm>
            <a:off x="11396967" y="1618979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1B2FF6E-4D15-4239-948A-1B80E340F8C9}"/>
              </a:ext>
            </a:extLst>
          </p:cNvPr>
          <p:cNvSpPr/>
          <p:nvPr/>
        </p:nvSpPr>
        <p:spPr>
          <a:xfrm>
            <a:off x="5241952" y="383503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37C0BED-2FF5-4422-940E-78D0AC8625F5}"/>
              </a:ext>
            </a:extLst>
          </p:cNvPr>
          <p:cNvSpPr/>
          <p:nvPr/>
        </p:nvSpPr>
        <p:spPr>
          <a:xfrm>
            <a:off x="10056137" y="264121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4296805-1C6C-4459-A486-AB5EFBD49290}"/>
              </a:ext>
            </a:extLst>
          </p:cNvPr>
          <p:cNvSpPr/>
          <p:nvPr/>
        </p:nvSpPr>
        <p:spPr>
          <a:xfrm>
            <a:off x="1523392" y="316468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1D330B-D838-4970-BD3E-7660FE825041}"/>
              </a:ext>
            </a:extLst>
          </p:cNvPr>
          <p:cNvSpPr/>
          <p:nvPr/>
        </p:nvSpPr>
        <p:spPr>
          <a:xfrm>
            <a:off x="7241" y="26099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36F87E-3BBC-44B4-B57E-BA42B46B87DE}"/>
              </a:ext>
            </a:extLst>
          </p:cNvPr>
          <p:cNvSpPr/>
          <p:nvPr/>
        </p:nvSpPr>
        <p:spPr>
          <a:xfrm>
            <a:off x="1823993" y="416653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152062-DFA2-426B-9C1F-52B7D6614461}"/>
              </a:ext>
            </a:extLst>
          </p:cNvPr>
          <p:cNvSpPr/>
          <p:nvPr/>
        </p:nvSpPr>
        <p:spPr>
          <a:xfrm>
            <a:off x="4377331" y="525469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96136BD-2867-4557-A097-20732558C141}"/>
              </a:ext>
            </a:extLst>
          </p:cNvPr>
          <p:cNvSpPr/>
          <p:nvPr/>
        </p:nvSpPr>
        <p:spPr>
          <a:xfrm>
            <a:off x="106719" y="46546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001C0-3542-4532-9C21-2E0A727A0499}"/>
              </a:ext>
            </a:extLst>
          </p:cNvPr>
          <p:cNvSpPr/>
          <p:nvPr/>
        </p:nvSpPr>
        <p:spPr>
          <a:xfrm>
            <a:off x="984000" y="1298013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AEF62E-E3A2-44EB-9842-27043912D967}"/>
              </a:ext>
            </a:extLst>
          </p:cNvPr>
          <p:cNvSpPr/>
          <p:nvPr/>
        </p:nvSpPr>
        <p:spPr>
          <a:xfrm>
            <a:off x="7091694" y="488999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C5B30C0-AF22-4130-9B61-B421EF8169F8}"/>
              </a:ext>
            </a:extLst>
          </p:cNvPr>
          <p:cNvSpPr/>
          <p:nvPr/>
        </p:nvSpPr>
        <p:spPr>
          <a:xfrm>
            <a:off x="5241952" y="1578021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F59EC9D-CAA6-4F06-8037-E6C96D81EAD1}"/>
              </a:ext>
            </a:extLst>
          </p:cNvPr>
          <p:cNvSpPr/>
          <p:nvPr/>
        </p:nvSpPr>
        <p:spPr>
          <a:xfrm>
            <a:off x="6979055" y="100862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9DA4A1B-E9C9-4139-956C-EDF9CA05CBEB}"/>
              </a:ext>
            </a:extLst>
          </p:cNvPr>
          <p:cNvSpPr/>
          <p:nvPr/>
        </p:nvSpPr>
        <p:spPr>
          <a:xfrm>
            <a:off x="2200450" y="2531875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105A02-BD3F-4E17-8290-2037A6A153D6}"/>
              </a:ext>
            </a:extLst>
          </p:cNvPr>
          <p:cNvSpPr/>
          <p:nvPr/>
        </p:nvSpPr>
        <p:spPr>
          <a:xfrm>
            <a:off x="11178348" y="4243338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C7CB456-C945-4AFB-A51D-375310BF1303}"/>
              </a:ext>
            </a:extLst>
          </p:cNvPr>
          <p:cNvSpPr/>
          <p:nvPr/>
        </p:nvSpPr>
        <p:spPr>
          <a:xfrm>
            <a:off x="2698978" y="4726602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014AA7E-533E-4B3A-8532-5E5837E87C09}"/>
              </a:ext>
            </a:extLst>
          </p:cNvPr>
          <p:cNvSpPr/>
          <p:nvPr/>
        </p:nvSpPr>
        <p:spPr>
          <a:xfrm>
            <a:off x="11238069" y="209100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81C744-4847-4C51-9C4C-C12472ECA577}"/>
              </a:ext>
            </a:extLst>
          </p:cNvPr>
          <p:cNvSpPr/>
          <p:nvPr/>
        </p:nvSpPr>
        <p:spPr>
          <a:xfrm>
            <a:off x="9070499" y="1914327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EAB247-72CF-40A6-B634-7B4229ACBA03}"/>
              </a:ext>
            </a:extLst>
          </p:cNvPr>
          <p:cNvSpPr/>
          <p:nvPr/>
        </p:nvSpPr>
        <p:spPr>
          <a:xfrm>
            <a:off x="8735150" y="4179664"/>
            <a:ext cx="393896" cy="391627"/>
          </a:xfrm>
          <a:prstGeom prst="ellipse">
            <a:avLst/>
          </a:prstGeom>
          <a:solidFill>
            <a:srgbClr val="D3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8FD8E56-12CD-4217-A630-1DCDE031B014}"/>
              </a:ext>
            </a:extLst>
          </p:cNvPr>
          <p:cNvSpPr/>
          <p:nvPr/>
        </p:nvSpPr>
        <p:spPr>
          <a:xfrm>
            <a:off x="8735150" y="719663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6FEF00-5007-4FE8-89D7-6CE2D83CEDA4}"/>
              </a:ext>
            </a:extLst>
          </p:cNvPr>
          <p:cNvSpPr/>
          <p:nvPr/>
        </p:nvSpPr>
        <p:spPr>
          <a:xfrm>
            <a:off x="7678777" y="1833386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89DD48A-2516-4BA3-B672-2237512B30FB}"/>
              </a:ext>
            </a:extLst>
          </p:cNvPr>
          <p:cNvSpPr/>
          <p:nvPr/>
        </p:nvSpPr>
        <p:spPr>
          <a:xfrm>
            <a:off x="10450033" y="5134022"/>
            <a:ext cx="393896" cy="391627"/>
          </a:xfrm>
          <a:prstGeom prst="ellipse">
            <a:avLst/>
          </a:prstGeom>
          <a:solidFill>
            <a:srgbClr val="FE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E7D5C3A-AFAF-4C84-BA68-279F177C1591}"/>
              </a:ext>
            </a:extLst>
          </p:cNvPr>
          <p:cNvSpPr/>
          <p:nvPr/>
        </p:nvSpPr>
        <p:spPr>
          <a:xfrm>
            <a:off x="3915681" y="4425714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1DF3855-B044-4255-A53E-072EA9296F28}"/>
              </a:ext>
            </a:extLst>
          </p:cNvPr>
          <p:cNvSpPr/>
          <p:nvPr/>
        </p:nvSpPr>
        <p:spPr>
          <a:xfrm>
            <a:off x="9168087" y="4970931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6DF5068-6CF8-4F33-A8D5-70EDEF8142D1}"/>
              </a:ext>
            </a:extLst>
          </p:cNvPr>
          <p:cNvSpPr/>
          <p:nvPr/>
        </p:nvSpPr>
        <p:spPr>
          <a:xfrm>
            <a:off x="10507463" y="1945685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B58516E-03E0-43FB-BC7A-D254BB459072}"/>
              </a:ext>
            </a:extLst>
          </p:cNvPr>
          <p:cNvSpPr/>
          <p:nvPr/>
        </p:nvSpPr>
        <p:spPr>
          <a:xfrm>
            <a:off x="5899052" y="223303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DD6C2BD-FEF6-4BAA-9582-5A315F379F2C}"/>
              </a:ext>
            </a:extLst>
          </p:cNvPr>
          <p:cNvSpPr/>
          <p:nvPr/>
        </p:nvSpPr>
        <p:spPr>
          <a:xfrm>
            <a:off x="3798303" y="1442116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90ECA0A-0284-4506-A5FA-7262BBD7EE02}"/>
              </a:ext>
            </a:extLst>
          </p:cNvPr>
          <p:cNvSpPr/>
          <p:nvPr/>
        </p:nvSpPr>
        <p:spPr>
          <a:xfrm>
            <a:off x="6585159" y="4232040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23DA043-4F9A-4468-9851-10C7ED759312}"/>
              </a:ext>
            </a:extLst>
          </p:cNvPr>
          <p:cNvSpPr/>
          <p:nvPr/>
        </p:nvSpPr>
        <p:spPr>
          <a:xfrm>
            <a:off x="11631965" y="58889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C158744-6F82-4013-9A45-232C3DDAD004}"/>
              </a:ext>
            </a:extLst>
          </p:cNvPr>
          <p:cNvSpPr/>
          <p:nvPr/>
        </p:nvSpPr>
        <p:spPr>
          <a:xfrm>
            <a:off x="10097349" y="801408"/>
            <a:ext cx="393896" cy="391627"/>
          </a:xfrm>
          <a:prstGeom prst="ellipse">
            <a:avLst/>
          </a:prstGeom>
          <a:solidFill>
            <a:srgbClr val="C0C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6A8D2A-239F-4EFD-BDB1-5B061D2CD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8840" l="1204" r="97315">
                        <a14:foregroundMark x1="5926" y1="89630" x2="13981" y2="94126"/>
                        <a14:foregroundMark x1="13981" y1="94126" x2="25463" y2="93111"/>
                        <a14:foregroundMark x1="25463" y1="93111" x2="53333" y2="97389"/>
                        <a14:foregroundMark x1="53333" y1="97389" x2="62870" y2="95722"/>
                        <a14:foregroundMark x1="62870" y1="95722" x2="76019" y2="97027"/>
                        <a14:foregroundMark x1="76019" y1="97027" x2="89167" y2="95286"/>
                        <a14:foregroundMark x1="89167" y1="95286" x2="91574" y2="94126"/>
                        <a14:foregroundMark x1="97315" y1="96374" x2="94444" y2="86367"/>
                        <a14:foregroundMark x1="51759" y1="89848" x2="57222" y2="91516"/>
                        <a14:foregroundMark x1="53796" y1="85569" x2="54907" y2="93474"/>
                        <a14:foregroundMark x1="54907" y1="93474" x2="52500" y2="87600"/>
                        <a14:foregroundMark x1="43889" y1="89050" x2="46204" y2="87817"/>
                        <a14:foregroundMark x1="5926" y1="95214" x2="5648" y2="87600"/>
                        <a14:foregroundMark x1="5648" y1="87600" x2="4907" y2="93111"/>
                        <a14:foregroundMark x1="28148" y1="86947" x2="21852" y2="91878"/>
                        <a14:foregroundMark x1="21852" y1="91878" x2="43704" y2="88615"/>
                        <a14:foregroundMark x1="43704" y1="88615" x2="59444" y2="91153"/>
                        <a14:foregroundMark x1="81313" y1="85032" x2="85093" y2="83974"/>
                        <a14:foregroundMark x1="70657" y1="88015" x2="76180" y2="86469"/>
                        <a14:foregroundMark x1="69360" y1="88378" x2="70644" y2="88019"/>
                        <a14:foregroundMark x1="59444" y1="91153" x2="68871" y2="88514"/>
                        <a14:foregroundMark x1="90666" y1="83719" x2="96204" y2="83466"/>
                        <a14:foregroundMark x1="85093" y1="83974" x2="85936" y2="83935"/>
                        <a14:foregroundMark x1="96204" y1="83466" x2="90185" y2="91226"/>
                        <a14:foregroundMark x1="90185" y1="91226" x2="85833" y2="90863"/>
                        <a14:foregroundMark x1="87593" y1="90645" x2="80000" y2="89195"/>
                        <a14:foregroundMark x1="87870" y1="98840" x2="1204" y2="97825"/>
                        <a14:foregroundMark x1="14074" y1="88035" x2="17407" y2="90065"/>
                        <a14:foregroundMark x1="77130" y1="85134" x2="77130" y2="85134"/>
                        <a14:foregroundMark x1="77407" y1="88615" x2="76111" y2="83684"/>
                        <a14:foregroundMark x1="81111" y1="87165" x2="83426" y2="83684"/>
                        <a14:foregroundMark x1="76111" y1="84119" x2="77685" y2="85352"/>
                        <a14:backgroundMark x1="69074" y1="89050" x2="69537" y2="86367"/>
                        <a14:backgroundMark x1="69537" y1="88615" x2="69537" y2="87817"/>
                        <a14:backgroundMark x1="70648" y1="88035" x2="70833" y2="87600"/>
                        <a14:backgroundMark x1="69537" y1="88180" x2="69074" y2="88397"/>
                        <a14:backgroundMark x1="78241" y1="85714" x2="80833" y2="84699"/>
                        <a14:backgroundMark x1="77333" y1="85569" x2="79259" y2="88180"/>
                        <a14:backgroundMark x1="81389" y1="84119" x2="80833" y2="84699"/>
                        <a14:backgroundMark x1="88148" y1="84119" x2="86296" y2="84336"/>
                        <a14:backgroundMark x1="88981" y1="83466" x2="91019" y2="83249"/>
                        <a14:backgroundMark x1="87870" y1="83684" x2="88148" y2="83684"/>
                        <a14:backgroundMark x1="91019" y1="83684" x2="88981" y2="84482"/>
                        <a14:backgroundMark x1="90000" y1="84699" x2="92315" y2="81871"/>
                        <a14:backgroundMark x1="80833" y1="86149" x2="80278" y2="85932"/>
                        <a14:backgroundMark x1="80000" y1="85352" x2="81389" y2="84917"/>
                      </a14:backgroundRemoval>
                    </a14:imgEffect>
                  </a14:imgLayer>
                </a14:imgProps>
              </a:ext>
            </a:extLst>
          </a:blip>
          <a:srcRect t="81641"/>
          <a:stretch/>
        </p:blipFill>
        <p:spPr>
          <a:xfrm>
            <a:off x="0" y="5103674"/>
            <a:ext cx="12192000" cy="1754326"/>
          </a:xfrm>
          <a:prstGeom prst="rect">
            <a:avLst/>
          </a:prstGeom>
        </p:spPr>
      </p:pic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BAA35B02-8277-4A37-A6BB-5451643B3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98672"/>
              </p:ext>
            </p:extLst>
          </p:nvPr>
        </p:nvGraphicFramePr>
        <p:xfrm>
          <a:off x="401137" y="1937521"/>
          <a:ext cx="11316247" cy="25130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679511">
                  <a:extLst>
                    <a:ext uri="{9D8B030D-6E8A-4147-A177-3AD203B41FA5}">
                      <a16:colId xmlns:a16="http://schemas.microsoft.com/office/drawing/2014/main" val="3470713835"/>
                    </a:ext>
                  </a:extLst>
                </a:gridCol>
                <a:gridCol w="5636736">
                  <a:extLst>
                    <a:ext uri="{9D8B030D-6E8A-4147-A177-3AD203B41FA5}">
                      <a16:colId xmlns:a16="http://schemas.microsoft.com/office/drawing/2014/main" val="4205186432"/>
                    </a:ext>
                  </a:extLst>
                </a:gridCol>
              </a:tblGrid>
              <a:tr h="974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b="0" dirty="0">
                          <a:solidFill>
                            <a:srgbClr val="FFC00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 ”Recitemos poemas”</a:t>
                      </a:r>
                      <a:endParaRPr lang="es-MX" sz="3600" b="0" dirty="0">
                        <a:solidFill>
                          <a:srgbClr val="FFC000"/>
                        </a:solidFill>
                        <a:effectLst/>
                        <a:latin typeface="Berlin Sans FB Demi" panose="020E0802020502020306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solidFill>
                            <a:srgbClr val="C0C8FE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Lenguaje y comunicación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solidFill>
                            <a:srgbClr val="92D05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Aprendizaje esperado: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Aprende poemas y los dice frente a otras personas.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72403"/>
                  </a:ext>
                </a:extLst>
              </a:tr>
              <a:tr h="947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Haz un video tuyo recitando el poema que mas te guste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dirty="0"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(Puedes elegir uno de los siguientes o algun otro que prefieras)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Evidencia: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u="sng" dirty="0">
                          <a:solidFill>
                            <a:srgbClr val="0070C0"/>
                          </a:solidFill>
                          <a:effectLst/>
                          <a:latin typeface="Berlin Sans FB Demi" panose="020E0802020502020306" pitchFamily="34" charset="0"/>
                          <a:cs typeface="Arial" panose="020B0604020202020204" pitchFamily="34" charset="0"/>
                        </a:rPr>
                        <a:t>Video recitando el poema.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B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9991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E69DE1A4-0330-4568-A26D-FBC4AE206E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" t="25344" r="-520" b="61292"/>
          <a:stretch/>
        </p:blipFill>
        <p:spPr>
          <a:xfrm>
            <a:off x="3183080" y="6936"/>
            <a:ext cx="5957702" cy="12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9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2B78A-81DE-4F07-B0D0-F13D9A811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1" t="42958" r="22372" b="27506"/>
          <a:stretch/>
        </p:blipFill>
        <p:spPr>
          <a:xfrm>
            <a:off x="187873" y="629478"/>
            <a:ext cx="11816253" cy="6228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E2F02-14C7-41CF-B1EB-93D959E289E5}"/>
              </a:ext>
            </a:extLst>
          </p:cNvPr>
          <p:cNvSpPr txBox="1"/>
          <p:nvPr/>
        </p:nvSpPr>
        <p:spPr>
          <a:xfrm>
            <a:off x="304800" y="264313"/>
            <a:ext cx="6096000" cy="36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dirty="0">
                <a:effectLst/>
                <a:latin typeface="Berlin Sans FB Demi" panose="020E0802020502020306" pitchFamily="34" charset="0"/>
                <a:cs typeface="Arial" panose="020B0604020202020204" pitchFamily="34" charset="0"/>
              </a:rPr>
              <a:t>No imprimir </a:t>
            </a:r>
          </a:p>
        </p:txBody>
      </p:sp>
    </p:spTree>
    <p:extLst>
      <p:ext uri="{BB962C8B-B14F-4D97-AF65-F5344CB8AC3E}">
        <p14:creationId xmlns:p14="http://schemas.microsoft.com/office/powerpoint/2010/main" val="111148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1C54C1B-EB0A-4185-BFD7-2F02AE9CE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/>
          <a:stretch/>
        </p:blipFill>
        <p:spPr bwMode="auto">
          <a:xfrm>
            <a:off x="0" y="764253"/>
            <a:ext cx="12191999" cy="60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6EDB0-AB35-4ED9-9811-5EC3B77B2E06}"/>
              </a:ext>
            </a:extLst>
          </p:cNvPr>
          <p:cNvSpPr txBox="1"/>
          <p:nvPr/>
        </p:nvSpPr>
        <p:spPr>
          <a:xfrm>
            <a:off x="92766" y="253314"/>
            <a:ext cx="6096000" cy="36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dirty="0">
                <a:effectLst/>
                <a:latin typeface="Berlin Sans FB Demi" panose="020E0802020502020306" pitchFamily="34" charset="0"/>
                <a:cs typeface="Arial" panose="020B0604020202020204" pitchFamily="34" charset="0"/>
              </a:rPr>
              <a:t>No imprimir </a:t>
            </a:r>
          </a:p>
        </p:txBody>
      </p:sp>
    </p:spTree>
    <p:extLst>
      <p:ext uri="{BB962C8B-B14F-4D97-AF65-F5344CB8AC3E}">
        <p14:creationId xmlns:p14="http://schemas.microsoft.com/office/powerpoint/2010/main" val="326861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7841527-5A41-4B78-8DD8-6E4FF0E0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8267"/>
            <a:ext cx="12192000" cy="60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5C47F-1321-41DD-B3E6-8DBBDDE1A8BB}"/>
              </a:ext>
            </a:extLst>
          </p:cNvPr>
          <p:cNvSpPr txBox="1"/>
          <p:nvPr/>
        </p:nvSpPr>
        <p:spPr>
          <a:xfrm>
            <a:off x="887896" y="264313"/>
            <a:ext cx="6096000" cy="36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dirty="0">
                <a:effectLst/>
                <a:latin typeface="Berlin Sans FB Demi" panose="020E0802020502020306" pitchFamily="34" charset="0"/>
                <a:cs typeface="Arial" panose="020B0604020202020204" pitchFamily="34" charset="0"/>
              </a:rPr>
              <a:t>No imprimir </a:t>
            </a:r>
          </a:p>
        </p:txBody>
      </p:sp>
    </p:spTree>
    <p:extLst>
      <p:ext uri="{BB962C8B-B14F-4D97-AF65-F5344CB8AC3E}">
        <p14:creationId xmlns:p14="http://schemas.microsoft.com/office/powerpoint/2010/main" val="100635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DB51D4-BF12-4B0D-82DD-8819525B5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3"/>
          <a:stretch/>
        </p:blipFill>
        <p:spPr bwMode="auto">
          <a:xfrm>
            <a:off x="379344" y="1145856"/>
            <a:ext cx="7598465" cy="53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C9637-E2A1-4BD7-A3C5-4731A702C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45121"/>
          <a:stretch/>
        </p:blipFill>
        <p:spPr bwMode="auto">
          <a:xfrm>
            <a:off x="8264387" y="129209"/>
            <a:ext cx="3429000" cy="32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EC9708-4B76-4BCC-9A8E-75FB16723A69}"/>
              </a:ext>
            </a:extLst>
          </p:cNvPr>
          <p:cNvSpPr txBox="1"/>
          <p:nvPr/>
        </p:nvSpPr>
        <p:spPr>
          <a:xfrm>
            <a:off x="212035" y="129209"/>
            <a:ext cx="6096000" cy="36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dirty="0">
                <a:effectLst/>
                <a:latin typeface="Berlin Sans FB Demi" panose="020E0802020502020306" pitchFamily="34" charset="0"/>
                <a:cs typeface="Arial" panose="020B0604020202020204" pitchFamily="34" charset="0"/>
              </a:rPr>
              <a:t>No imprimir </a:t>
            </a:r>
          </a:p>
        </p:txBody>
      </p:sp>
    </p:spTree>
    <p:extLst>
      <p:ext uri="{BB962C8B-B14F-4D97-AF65-F5344CB8AC3E}">
        <p14:creationId xmlns:p14="http://schemas.microsoft.com/office/powerpoint/2010/main" val="340912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684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Arial Rounded MT Bold</vt:lpstr>
      <vt:lpstr>Berlin Sans FB</vt:lpstr>
      <vt:lpstr>Berlin Sans FB Demi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ELIZABETH SANCHEZ GALLEGOS</dc:creator>
  <cp:lastModifiedBy>VANESSA ELIZABETH SANCHEZ GALLEGOS</cp:lastModifiedBy>
  <cp:revision>75</cp:revision>
  <dcterms:created xsi:type="dcterms:W3CDTF">2021-05-04T20:58:58Z</dcterms:created>
  <dcterms:modified xsi:type="dcterms:W3CDTF">2021-05-14T05:19:19Z</dcterms:modified>
</cp:coreProperties>
</file>